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media/image7.jpg" ContentType="image/jpg"/>
  <Override PartName="/ppt/theme/theme4.xml" ContentType="application/vnd.openxmlformats-officedocument.theme+xml"/>
  <Override PartName="/ppt/notesSlides/notesSlide1.xml" ContentType="application/vnd.openxmlformats-officedocument.presentationml.notesSlide+xml"/>
  <Override PartName="/ppt/media/image13.jpg" ContentType="image/jpg"/>
  <Override PartName="/ppt/media/image15.jpg" ContentType="image/jpg"/>
  <Override PartName="/ppt/media/image24.jpg" ContentType="image/jpg"/>
  <Override PartName="/ppt/media/image45.jpg" ContentType="image/jpg"/>
  <Override PartName="/ppt/media/image50.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8" r:id="rId3"/>
  </p:sldMasterIdLst>
  <p:notesMasterIdLst>
    <p:notesMasterId r:id="rId40"/>
  </p:notesMasterIdLst>
  <p:sldIdLst>
    <p:sldId id="1445" r:id="rId4"/>
    <p:sldId id="318" r:id="rId5"/>
    <p:sldId id="840" r:id="rId6"/>
    <p:sldId id="2012" r:id="rId7"/>
    <p:sldId id="257" r:id="rId8"/>
    <p:sldId id="2014" r:id="rId9"/>
    <p:sldId id="2041" r:id="rId10"/>
    <p:sldId id="2011" r:id="rId11"/>
    <p:sldId id="2026" r:id="rId12"/>
    <p:sldId id="2015" r:id="rId13"/>
    <p:sldId id="258" r:id="rId14"/>
    <p:sldId id="2044" r:id="rId15"/>
    <p:sldId id="2040" r:id="rId16"/>
    <p:sldId id="259" r:id="rId17"/>
    <p:sldId id="2045" r:id="rId18"/>
    <p:sldId id="2032" r:id="rId19"/>
    <p:sldId id="263" r:id="rId20"/>
    <p:sldId id="261" r:id="rId21"/>
    <p:sldId id="2042" r:id="rId22"/>
    <p:sldId id="2034" r:id="rId23"/>
    <p:sldId id="262" r:id="rId24"/>
    <p:sldId id="2029" r:id="rId25"/>
    <p:sldId id="260" r:id="rId26"/>
    <p:sldId id="2020" r:id="rId27"/>
    <p:sldId id="2019" r:id="rId28"/>
    <p:sldId id="2021" r:id="rId29"/>
    <p:sldId id="2022" r:id="rId30"/>
    <p:sldId id="2018" r:id="rId31"/>
    <p:sldId id="2017" r:id="rId32"/>
    <p:sldId id="2023" r:id="rId33"/>
    <p:sldId id="2030" r:id="rId34"/>
    <p:sldId id="2016" r:id="rId35"/>
    <p:sldId id="2024" r:id="rId36"/>
    <p:sldId id="2025" r:id="rId37"/>
    <p:sldId id="2043" r:id="rId38"/>
    <p:sldId id="712" r:id="rId3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6B6F7-CBF7-42DB-82F9-7145CD13342D}" v="7" dt="2024-05-23T20:14:21.4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8"/>
  </p:normalViewPr>
  <p:slideViewPr>
    <p:cSldViewPr>
      <p:cViewPr varScale="1">
        <p:scale>
          <a:sx n="120" d="100"/>
          <a:sy n="120" d="100"/>
        </p:scale>
        <p:origin x="496" y="184"/>
      </p:cViewPr>
      <p:guideLst>
        <p:guide orient="horz" pos="2880"/>
        <p:guide pos="2160"/>
      </p:guideLst>
    </p:cSldViewPr>
  </p:slideViewPr>
  <p:notesTextViewPr>
    <p:cViewPr>
      <p:scale>
        <a:sx n="3" d="2"/>
        <a:sy n="3" d="2"/>
      </p:scale>
      <p:origin x="0" y="0"/>
    </p:cViewPr>
  </p:notesTextViewPr>
  <p:sorterViewPr>
    <p:cViewPr>
      <p:scale>
        <a:sx n="1" d="1"/>
        <a:sy n="1" d="1"/>
      </p:scale>
      <p:origin x="0" y="-43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735EC3A-C5A0-49C7-9149-779F3790ECC9}" type="datetimeFigureOut">
              <a:rPr lang="en-NL" smtClean="0"/>
              <a:t>24/05/2024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5B3F210-0C7D-4555-AEB2-A3A39DD523C6}" type="slidenum">
              <a:rPr lang="en-NL" smtClean="0"/>
              <a:t>‹#›</a:t>
            </a:fld>
            <a:endParaRPr lang="en-NL"/>
          </a:p>
        </p:txBody>
      </p:sp>
    </p:spTree>
    <p:extLst>
      <p:ext uri="{BB962C8B-B14F-4D97-AF65-F5344CB8AC3E}">
        <p14:creationId xmlns:p14="http://schemas.microsoft.com/office/powerpoint/2010/main" val="386453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46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200" b="1" i="0">
                <a:solidFill>
                  <a:srgbClr val="070809"/>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444312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03255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56757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51128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06053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715792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977601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0095" cy="6858000"/>
          </a:xfrm>
          <a:custGeom>
            <a:avLst/>
            <a:gdLst/>
            <a:ahLst/>
            <a:cxnLst/>
            <a:rect l="l" t="t" r="r" b="b"/>
            <a:pathLst>
              <a:path w="12190095" h="6858000">
                <a:moveTo>
                  <a:pt x="12189485" y="6785953"/>
                </a:moveTo>
                <a:lnTo>
                  <a:pt x="9771380" y="6785953"/>
                </a:lnTo>
                <a:lnTo>
                  <a:pt x="9771380" y="3327006"/>
                </a:lnTo>
                <a:lnTo>
                  <a:pt x="9773298" y="3279648"/>
                </a:lnTo>
                <a:lnTo>
                  <a:pt x="9778975" y="3233343"/>
                </a:lnTo>
                <a:lnTo>
                  <a:pt x="9788233" y="3188246"/>
                </a:lnTo>
                <a:lnTo>
                  <a:pt x="9800946" y="3144494"/>
                </a:lnTo>
                <a:lnTo>
                  <a:pt x="9816960" y="3102241"/>
                </a:lnTo>
                <a:lnTo>
                  <a:pt x="9836125" y="3061639"/>
                </a:lnTo>
                <a:lnTo>
                  <a:pt x="9858286" y="3022828"/>
                </a:lnTo>
                <a:lnTo>
                  <a:pt x="9883292" y="2985973"/>
                </a:lnTo>
                <a:lnTo>
                  <a:pt x="9911016" y="2951200"/>
                </a:lnTo>
                <a:lnTo>
                  <a:pt x="9941281" y="2918676"/>
                </a:lnTo>
                <a:lnTo>
                  <a:pt x="9973945" y="2888551"/>
                </a:lnTo>
                <a:lnTo>
                  <a:pt x="10008857" y="2860954"/>
                </a:lnTo>
                <a:lnTo>
                  <a:pt x="10045890" y="2836049"/>
                </a:lnTo>
                <a:lnTo>
                  <a:pt x="10084867" y="2813989"/>
                </a:lnTo>
                <a:lnTo>
                  <a:pt x="10125646" y="2794914"/>
                </a:lnTo>
                <a:lnTo>
                  <a:pt x="10168090" y="2778976"/>
                </a:lnTo>
                <a:lnTo>
                  <a:pt x="10212032" y="2766314"/>
                </a:lnTo>
                <a:lnTo>
                  <a:pt x="10257333" y="2757081"/>
                </a:lnTo>
                <a:lnTo>
                  <a:pt x="10303840" y="2751442"/>
                </a:lnTo>
                <a:lnTo>
                  <a:pt x="10351414" y="2749524"/>
                </a:lnTo>
                <a:lnTo>
                  <a:pt x="11075746" y="2749524"/>
                </a:lnTo>
                <a:lnTo>
                  <a:pt x="11124603" y="2747543"/>
                </a:lnTo>
                <a:lnTo>
                  <a:pt x="11172406" y="2741714"/>
                </a:lnTo>
                <a:lnTo>
                  <a:pt x="11218990" y="2732189"/>
                </a:lnTo>
                <a:lnTo>
                  <a:pt x="11264189" y="2719120"/>
                </a:lnTo>
                <a:lnTo>
                  <a:pt x="11307864" y="2702661"/>
                </a:lnTo>
                <a:lnTo>
                  <a:pt x="11349850" y="2682964"/>
                </a:lnTo>
                <a:lnTo>
                  <a:pt x="11389982" y="2660205"/>
                </a:lnTo>
                <a:lnTo>
                  <a:pt x="11428133" y="2634513"/>
                </a:lnTo>
                <a:lnTo>
                  <a:pt x="11464112" y="2606052"/>
                </a:lnTo>
                <a:lnTo>
                  <a:pt x="11497780" y="2574988"/>
                </a:lnTo>
                <a:lnTo>
                  <a:pt x="11528984" y="2541460"/>
                </a:lnTo>
                <a:lnTo>
                  <a:pt x="11557572" y="2505633"/>
                </a:lnTo>
                <a:lnTo>
                  <a:pt x="11583378" y="2467660"/>
                </a:lnTo>
                <a:lnTo>
                  <a:pt x="11606238" y="2427706"/>
                </a:lnTo>
                <a:lnTo>
                  <a:pt x="11626025" y="2385911"/>
                </a:lnTo>
                <a:lnTo>
                  <a:pt x="11642547" y="2342426"/>
                </a:lnTo>
                <a:lnTo>
                  <a:pt x="11655679" y="2297417"/>
                </a:lnTo>
                <a:lnTo>
                  <a:pt x="11665255" y="2251049"/>
                </a:lnTo>
                <a:lnTo>
                  <a:pt x="11671110" y="2203450"/>
                </a:lnTo>
                <a:lnTo>
                  <a:pt x="11673091" y="2154796"/>
                </a:lnTo>
                <a:lnTo>
                  <a:pt x="11673091" y="2882"/>
                </a:lnTo>
                <a:lnTo>
                  <a:pt x="11670208" y="0"/>
                </a:lnTo>
                <a:lnTo>
                  <a:pt x="11664442" y="0"/>
                </a:lnTo>
                <a:lnTo>
                  <a:pt x="11658664" y="0"/>
                </a:lnTo>
                <a:lnTo>
                  <a:pt x="11655781" y="2882"/>
                </a:lnTo>
                <a:lnTo>
                  <a:pt x="11655781" y="2154796"/>
                </a:lnTo>
                <a:lnTo>
                  <a:pt x="11653863" y="2202167"/>
                </a:lnTo>
                <a:lnTo>
                  <a:pt x="11648186" y="2248471"/>
                </a:lnTo>
                <a:lnTo>
                  <a:pt x="11638928" y="2293569"/>
                </a:lnTo>
                <a:lnTo>
                  <a:pt x="11626202" y="2337320"/>
                </a:lnTo>
                <a:lnTo>
                  <a:pt x="11610200" y="2379573"/>
                </a:lnTo>
                <a:lnTo>
                  <a:pt x="11591036" y="2420175"/>
                </a:lnTo>
                <a:lnTo>
                  <a:pt x="11568875" y="2458986"/>
                </a:lnTo>
                <a:lnTo>
                  <a:pt x="11543856" y="2495842"/>
                </a:lnTo>
                <a:lnTo>
                  <a:pt x="11516144" y="2530614"/>
                </a:lnTo>
                <a:lnTo>
                  <a:pt x="11485880" y="2563139"/>
                </a:lnTo>
                <a:lnTo>
                  <a:pt x="11453216" y="2593263"/>
                </a:lnTo>
                <a:lnTo>
                  <a:pt x="11418291" y="2620861"/>
                </a:lnTo>
                <a:lnTo>
                  <a:pt x="11381270" y="2645765"/>
                </a:lnTo>
                <a:lnTo>
                  <a:pt x="11342294" y="2667825"/>
                </a:lnTo>
                <a:lnTo>
                  <a:pt x="11301501" y="2686901"/>
                </a:lnTo>
                <a:lnTo>
                  <a:pt x="11259071" y="2702839"/>
                </a:lnTo>
                <a:lnTo>
                  <a:pt x="11215129" y="2715501"/>
                </a:lnTo>
                <a:lnTo>
                  <a:pt x="11169815" y="2724734"/>
                </a:lnTo>
                <a:lnTo>
                  <a:pt x="11123308" y="2730373"/>
                </a:lnTo>
                <a:lnTo>
                  <a:pt x="11075746" y="2732290"/>
                </a:lnTo>
                <a:lnTo>
                  <a:pt x="10351414" y="2732290"/>
                </a:lnTo>
                <a:lnTo>
                  <a:pt x="10302545" y="2734272"/>
                </a:lnTo>
                <a:lnTo>
                  <a:pt x="10254742" y="2740101"/>
                </a:lnTo>
                <a:lnTo>
                  <a:pt x="10208171" y="2749626"/>
                </a:lnTo>
                <a:lnTo>
                  <a:pt x="10162959" y="2762694"/>
                </a:lnTo>
                <a:lnTo>
                  <a:pt x="10119296" y="2779153"/>
                </a:lnTo>
                <a:lnTo>
                  <a:pt x="10077310" y="2798851"/>
                </a:lnTo>
                <a:lnTo>
                  <a:pt x="10037166" y="2821609"/>
                </a:lnTo>
                <a:lnTo>
                  <a:pt x="9999027" y="2847302"/>
                </a:lnTo>
                <a:lnTo>
                  <a:pt x="9963048" y="2875762"/>
                </a:lnTo>
                <a:lnTo>
                  <a:pt x="9929368" y="2906826"/>
                </a:lnTo>
                <a:lnTo>
                  <a:pt x="9898164" y="2940354"/>
                </a:lnTo>
                <a:lnTo>
                  <a:pt x="9869589" y="2976181"/>
                </a:lnTo>
                <a:lnTo>
                  <a:pt x="9843783" y="3014154"/>
                </a:lnTo>
                <a:lnTo>
                  <a:pt x="9820910" y="3054108"/>
                </a:lnTo>
                <a:lnTo>
                  <a:pt x="9801136" y="3095904"/>
                </a:lnTo>
                <a:lnTo>
                  <a:pt x="9784601" y="3139389"/>
                </a:lnTo>
                <a:lnTo>
                  <a:pt x="9771482" y="3184398"/>
                </a:lnTo>
                <a:lnTo>
                  <a:pt x="9761906" y="3230765"/>
                </a:lnTo>
                <a:lnTo>
                  <a:pt x="9756051" y="3278365"/>
                </a:lnTo>
                <a:lnTo>
                  <a:pt x="9754057" y="3327006"/>
                </a:lnTo>
                <a:lnTo>
                  <a:pt x="9754057" y="6785953"/>
                </a:lnTo>
                <a:lnTo>
                  <a:pt x="0" y="6785953"/>
                </a:lnTo>
                <a:lnTo>
                  <a:pt x="0" y="6858000"/>
                </a:lnTo>
                <a:lnTo>
                  <a:pt x="9756953" y="6858000"/>
                </a:lnTo>
                <a:lnTo>
                  <a:pt x="9768497" y="6858000"/>
                </a:lnTo>
                <a:lnTo>
                  <a:pt x="12189485" y="6858000"/>
                </a:lnTo>
                <a:lnTo>
                  <a:pt x="12189485" y="6785953"/>
                </a:lnTo>
                <a:close/>
              </a:path>
            </a:pathLst>
          </a:custGeom>
          <a:solidFill>
            <a:srgbClr val="EE76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753856" y="521208"/>
            <a:ext cx="3096768" cy="2100072"/>
          </a:xfrm>
          <a:prstGeom prst="rect">
            <a:avLst/>
          </a:prstGeom>
        </p:spPr>
      </p:pic>
      <p:pic>
        <p:nvPicPr>
          <p:cNvPr id="18" name="bg object 18"/>
          <p:cNvPicPr/>
          <p:nvPr/>
        </p:nvPicPr>
        <p:blipFill>
          <a:blip r:embed="rId3" cstate="print"/>
          <a:stretch>
            <a:fillRect/>
          </a:stretch>
        </p:blipFill>
        <p:spPr>
          <a:xfrm>
            <a:off x="8768860" y="572549"/>
            <a:ext cx="2992499" cy="1994999"/>
          </a:xfrm>
          <a:prstGeom prst="rect">
            <a:avLst/>
          </a:prstGeom>
        </p:spPr>
      </p:pic>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sz="half" idx="2"/>
          </p:nvPr>
        </p:nvSpPr>
        <p:spPr>
          <a:xfrm>
            <a:off x="511107" y="1306261"/>
            <a:ext cx="3427729" cy="3679825"/>
          </a:xfrm>
          <a:prstGeom prst="rect">
            <a:avLst/>
          </a:prstGeom>
        </p:spPr>
        <p:txBody>
          <a:bodyPr wrap="square" lIns="0" tIns="0" rIns="0" bIns="0">
            <a:spAutoFit/>
          </a:bodyPr>
          <a:lstStyle>
            <a:lvl1pPr>
              <a:defRPr sz="1600" b="1" i="0">
                <a:solidFill>
                  <a:schemeClr val="tx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6752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274162" y="170958"/>
            <a:ext cx="866492" cy="866492"/>
          </a:xfrm>
          <a:prstGeom prst="rect">
            <a:avLst/>
          </a:prstGeom>
        </p:spPr>
      </p:pic>
    </p:spTree>
    <p:extLst>
      <p:ext uri="{BB962C8B-B14F-4D97-AF65-F5344CB8AC3E}">
        <p14:creationId xmlns:p14="http://schemas.microsoft.com/office/powerpoint/2010/main" val="142503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400" b="1"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0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19327" y="6060947"/>
            <a:ext cx="932687" cy="475488"/>
          </a:xfrm>
          <a:prstGeom prst="rect">
            <a:avLst/>
          </a:prstGeom>
        </p:spPr>
      </p:pic>
      <p:sp>
        <p:nvSpPr>
          <p:cNvPr id="17" name="bg object 17"/>
          <p:cNvSpPr/>
          <p:nvPr/>
        </p:nvSpPr>
        <p:spPr>
          <a:xfrm>
            <a:off x="708659" y="707136"/>
            <a:ext cx="35560" cy="396240"/>
          </a:xfrm>
          <a:custGeom>
            <a:avLst/>
            <a:gdLst/>
            <a:ahLst/>
            <a:cxnLst/>
            <a:rect l="l" t="t" r="r" b="b"/>
            <a:pathLst>
              <a:path w="35559" h="396240">
                <a:moveTo>
                  <a:pt x="27203" y="0"/>
                </a:moveTo>
                <a:lnTo>
                  <a:pt x="17526" y="0"/>
                </a:lnTo>
                <a:lnTo>
                  <a:pt x="7848" y="0"/>
                </a:lnTo>
                <a:lnTo>
                  <a:pt x="0" y="8000"/>
                </a:lnTo>
                <a:lnTo>
                  <a:pt x="0" y="388238"/>
                </a:lnTo>
                <a:lnTo>
                  <a:pt x="7848" y="396239"/>
                </a:lnTo>
                <a:lnTo>
                  <a:pt x="27203" y="396239"/>
                </a:lnTo>
                <a:lnTo>
                  <a:pt x="35052" y="388238"/>
                </a:lnTo>
                <a:lnTo>
                  <a:pt x="35052" y="8000"/>
                </a:lnTo>
                <a:lnTo>
                  <a:pt x="27203" y="0"/>
                </a:lnTo>
                <a:close/>
              </a:path>
            </a:pathLst>
          </a:custGeom>
          <a:solidFill>
            <a:srgbClr val="ED762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070809"/>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933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0095" cy="6858000"/>
          </a:xfrm>
          <a:custGeom>
            <a:avLst/>
            <a:gdLst/>
            <a:ahLst/>
            <a:cxnLst/>
            <a:rect l="l" t="t" r="r" b="b"/>
            <a:pathLst>
              <a:path w="12190095" h="6858000">
                <a:moveTo>
                  <a:pt x="12189485" y="6785953"/>
                </a:moveTo>
                <a:lnTo>
                  <a:pt x="9771380" y="6785953"/>
                </a:lnTo>
                <a:lnTo>
                  <a:pt x="9771380" y="3327006"/>
                </a:lnTo>
                <a:lnTo>
                  <a:pt x="9773298" y="3279648"/>
                </a:lnTo>
                <a:lnTo>
                  <a:pt x="9778975" y="3233343"/>
                </a:lnTo>
                <a:lnTo>
                  <a:pt x="9788233" y="3188246"/>
                </a:lnTo>
                <a:lnTo>
                  <a:pt x="9800946" y="3144494"/>
                </a:lnTo>
                <a:lnTo>
                  <a:pt x="9816960" y="3102241"/>
                </a:lnTo>
                <a:lnTo>
                  <a:pt x="9836125" y="3061639"/>
                </a:lnTo>
                <a:lnTo>
                  <a:pt x="9858286" y="3022828"/>
                </a:lnTo>
                <a:lnTo>
                  <a:pt x="9883292" y="2985973"/>
                </a:lnTo>
                <a:lnTo>
                  <a:pt x="9911016" y="2951200"/>
                </a:lnTo>
                <a:lnTo>
                  <a:pt x="9941281" y="2918676"/>
                </a:lnTo>
                <a:lnTo>
                  <a:pt x="9973945" y="2888551"/>
                </a:lnTo>
                <a:lnTo>
                  <a:pt x="10008857" y="2860954"/>
                </a:lnTo>
                <a:lnTo>
                  <a:pt x="10045890" y="2836049"/>
                </a:lnTo>
                <a:lnTo>
                  <a:pt x="10084867" y="2813989"/>
                </a:lnTo>
                <a:lnTo>
                  <a:pt x="10125646" y="2794914"/>
                </a:lnTo>
                <a:lnTo>
                  <a:pt x="10168090" y="2778976"/>
                </a:lnTo>
                <a:lnTo>
                  <a:pt x="10212032" y="2766314"/>
                </a:lnTo>
                <a:lnTo>
                  <a:pt x="10257333" y="2757081"/>
                </a:lnTo>
                <a:lnTo>
                  <a:pt x="10303840" y="2751442"/>
                </a:lnTo>
                <a:lnTo>
                  <a:pt x="10351414" y="2749524"/>
                </a:lnTo>
                <a:lnTo>
                  <a:pt x="11075746" y="2749524"/>
                </a:lnTo>
                <a:lnTo>
                  <a:pt x="11124603" y="2747543"/>
                </a:lnTo>
                <a:lnTo>
                  <a:pt x="11172406" y="2741714"/>
                </a:lnTo>
                <a:lnTo>
                  <a:pt x="11218990" y="2732189"/>
                </a:lnTo>
                <a:lnTo>
                  <a:pt x="11264189" y="2719120"/>
                </a:lnTo>
                <a:lnTo>
                  <a:pt x="11307864" y="2702661"/>
                </a:lnTo>
                <a:lnTo>
                  <a:pt x="11349850" y="2682964"/>
                </a:lnTo>
                <a:lnTo>
                  <a:pt x="11389982" y="2660205"/>
                </a:lnTo>
                <a:lnTo>
                  <a:pt x="11428133" y="2634513"/>
                </a:lnTo>
                <a:lnTo>
                  <a:pt x="11464112" y="2606052"/>
                </a:lnTo>
                <a:lnTo>
                  <a:pt x="11497780" y="2574988"/>
                </a:lnTo>
                <a:lnTo>
                  <a:pt x="11528984" y="2541460"/>
                </a:lnTo>
                <a:lnTo>
                  <a:pt x="11557572" y="2505633"/>
                </a:lnTo>
                <a:lnTo>
                  <a:pt x="11583378" y="2467660"/>
                </a:lnTo>
                <a:lnTo>
                  <a:pt x="11606238" y="2427706"/>
                </a:lnTo>
                <a:lnTo>
                  <a:pt x="11626025" y="2385911"/>
                </a:lnTo>
                <a:lnTo>
                  <a:pt x="11642547" y="2342426"/>
                </a:lnTo>
                <a:lnTo>
                  <a:pt x="11655679" y="2297417"/>
                </a:lnTo>
                <a:lnTo>
                  <a:pt x="11665255" y="2251049"/>
                </a:lnTo>
                <a:lnTo>
                  <a:pt x="11671110" y="2203450"/>
                </a:lnTo>
                <a:lnTo>
                  <a:pt x="11673091" y="2154796"/>
                </a:lnTo>
                <a:lnTo>
                  <a:pt x="11673091" y="2882"/>
                </a:lnTo>
                <a:lnTo>
                  <a:pt x="11670208" y="0"/>
                </a:lnTo>
                <a:lnTo>
                  <a:pt x="11664442" y="0"/>
                </a:lnTo>
                <a:lnTo>
                  <a:pt x="11658664" y="0"/>
                </a:lnTo>
                <a:lnTo>
                  <a:pt x="11655781" y="2882"/>
                </a:lnTo>
                <a:lnTo>
                  <a:pt x="11655781" y="2154796"/>
                </a:lnTo>
                <a:lnTo>
                  <a:pt x="11653863" y="2202167"/>
                </a:lnTo>
                <a:lnTo>
                  <a:pt x="11648186" y="2248471"/>
                </a:lnTo>
                <a:lnTo>
                  <a:pt x="11638928" y="2293569"/>
                </a:lnTo>
                <a:lnTo>
                  <a:pt x="11626202" y="2337320"/>
                </a:lnTo>
                <a:lnTo>
                  <a:pt x="11610200" y="2379573"/>
                </a:lnTo>
                <a:lnTo>
                  <a:pt x="11591036" y="2420175"/>
                </a:lnTo>
                <a:lnTo>
                  <a:pt x="11568875" y="2458986"/>
                </a:lnTo>
                <a:lnTo>
                  <a:pt x="11543856" y="2495842"/>
                </a:lnTo>
                <a:lnTo>
                  <a:pt x="11516144" y="2530614"/>
                </a:lnTo>
                <a:lnTo>
                  <a:pt x="11485880" y="2563139"/>
                </a:lnTo>
                <a:lnTo>
                  <a:pt x="11453216" y="2593263"/>
                </a:lnTo>
                <a:lnTo>
                  <a:pt x="11418291" y="2620861"/>
                </a:lnTo>
                <a:lnTo>
                  <a:pt x="11381270" y="2645765"/>
                </a:lnTo>
                <a:lnTo>
                  <a:pt x="11342294" y="2667825"/>
                </a:lnTo>
                <a:lnTo>
                  <a:pt x="11301501" y="2686901"/>
                </a:lnTo>
                <a:lnTo>
                  <a:pt x="11259071" y="2702839"/>
                </a:lnTo>
                <a:lnTo>
                  <a:pt x="11215129" y="2715501"/>
                </a:lnTo>
                <a:lnTo>
                  <a:pt x="11169815" y="2724734"/>
                </a:lnTo>
                <a:lnTo>
                  <a:pt x="11123308" y="2730373"/>
                </a:lnTo>
                <a:lnTo>
                  <a:pt x="11075746" y="2732290"/>
                </a:lnTo>
                <a:lnTo>
                  <a:pt x="10351414" y="2732290"/>
                </a:lnTo>
                <a:lnTo>
                  <a:pt x="10302545" y="2734272"/>
                </a:lnTo>
                <a:lnTo>
                  <a:pt x="10254742" y="2740101"/>
                </a:lnTo>
                <a:lnTo>
                  <a:pt x="10208171" y="2749626"/>
                </a:lnTo>
                <a:lnTo>
                  <a:pt x="10162959" y="2762694"/>
                </a:lnTo>
                <a:lnTo>
                  <a:pt x="10119296" y="2779153"/>
                </a:lnTo>
                <a:lnTo>
                  <a:pt x="10077310" y="2798851"/>
                </a:lnTo>
                <a:lnTo>
                  <a:pt x="10037166" y="2821609"/>
                </a:lnTo>
                <a:lnTo>
                  <a:pt x="9999027" y="2847302"/>
                </a:lnTo>
                <a:lnTo>
                  <a:pt x="9963048" y="2875762"/>
                </a:lnTo>
                <a:lnTo>
                  <a:pt x="9929368" y="2906826"/>
                </a:lnTo>
                <a:lnTo>
                  <a:pt x="9898164" y="2940354"/>
                </a:lnTo>
                <a:lnTo>
                  <a:pt x="9869589" y="2976181"/>
                </a:lnTo>
                <a:lnTo>
                  <a:pt x="9843783" y="3014154"/>
                </a:lnTo>
                <a:lnTo>
                  <a:pt x="9820910" y="3054108"/>
                </a:lnTo>
                <a:lnTo>
                  <a:pt x="9801136" y="3095904"/>
                </a:lnTo>
                <a:lnTo>
                  <a:pt x="9784601" y="3139389"/>
                </a:lnTo>
                <a:lnTo>
                  <a:pt x="9771482" y="3184398"/>
                </a:lnTo>
                <a:lnTo>
                  <a:pt x="9761906" y="3230765"/>
                </a:lnTo>
                <a:lnTo>
                  <a:pt x="9756051" y="3278365"/>
                </a:lnTo>
                <a:lnTo>
                  <a:pt x="9754057" y="3327006"/>
                </a:lnTo>
                <a:lnTo>
                  <a:pt x="9754057" y="6785953"/>
                </a:lnTo>
                <a:lnTo>
                  <a:pt x="0" y="6785953"/>
                </a:lnTo>
                <a:lnTo>
                  <a:pt x="0" y="6858000"/>
                </a:lnTo>
                <a:lnTo>
                  <a:pt x="9756953" y="6858000"/>
                </a:lnTo>
                <a:lnTo>
                  <a:pt x="9768497" y="6858000"/>
                </a:lnTo>
                <a:lnTo>
                  <a:pt x="12189485" y="6858000"/>
                </a:lnTo>
                <a:lnTo>
                  <a:pt x="12189485" y="6785953"/>
                </a:lnTo>
                <a:close/>
              </a:path>
            </a:pathLst>
          </a:custGeom>
          <a:solidFill>
            <a:srgbClr val="EE76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753856" y="521208"/>
            <a:ext cx="3096768" cy="2100072"/>
          </a:xfrm>
          <a:prstGeom prst="rect">
            <a:avLst/>
          </a:prstGeom>
        </p:spPr>
      </p:pic>
      <p:pic>
        <p:nvPicPr>
          <p:cNvPr id="18" name="bg object 18"/>
          <p:cNvPicPr/>
          <p:nvPr/>
        </p:nvPicPr>
        <p:blipFill>
          <a:blip r:embed="rId3" cstate="print"/>
          <a:stretch>
            <a:fillRect/>
          </a:stretch>
        </p:blipFill>
        <p:spPr>
          <a:xfrm>
            <a:off x="8768860" y="572549"/>
            <a:ext cx="2992499" cy="1994999"/>
          </a:xfrm>
          <a:prstGeom prst="rect">
            <a:avLst/>
          </a:prstGeom>
        </p:spPr>
      </p:pic>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sz="half" idx="2"/>
          </p:nvPr>
        </p:nvSpPr>
        <p:spPr>
          <a:xfrm>
            <a:off x="511107" y="1306261"/>
            <a:ext cx="3427729" cy="3679825"/>
          </a:xfrm>
          <a:prstGeom prst="rect">
            <a:avLst/>
          </a:prstGeom>
        </p:spPr>
        <p:txBody>
          <a:bodyPr wrap="square" lIns="0" tIns="0" rIns="0" bIns="0">
            <a:spAutoFit/>
          </a:bodyPr>
          <a:lstStyle>
            <a:lvl1pPr>
              <a:defRPr sz="1600" b="1" i="0">
                <a:solidFill>
                  <a:schemeClr val="tx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8051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984992" y="6120383"/>
            <a:ext cx="957072" cy="484631"/>
          </a:xfrm>
          <a:prstGeom prst="rect">
            <a:avLst/>
          </a:prstGeom>
        </p:spPr>
      </p:pic>
      <p:sp>
        <p:nvSpPr>
          <p:cNvPr id="17" name="bg object 17"/>
          <p:cNvSpPr/>
          <p:nvPr/>
        </p:nvSpPr>
        <p:spPr>
          <a:xfrm>
            <a:off x="0" y="6785939"/>
            <a:ext cx="12190095" cy="72390"/>
          </a:xfrm>
          <a:custGeom>
            <a:avLst/>
            <a:gdLst/>
            <a:ahLst/>
            <a:cxnLst/>
            <a:rect l="l" t="t" r="r" b="b"/>
            <a:pathLst>
              <a:path w="12190095" h="72390">
                <a:moveTo>
                  <a:pt x="0" y="72060"/>
                </a:moveTo>
                <a:lnTo>
                  <a:pt x="0" y="0"/>
                </a:lnTo>
                <a:lnTo>
                  <a:pt x="12189493" y="0"/>
                </a:lnTo>
                <a:lnTo>
                  <a:pt x="12189493" y="72060"/>
                </a:lnTo>
                <a:lnTo>
                  <a:pt x="0" y="72060"/>
                </a:lnTo>
                <a:close/>
              </a:path>
            </a:pathLst>
          </a:custGeom>
          <a:solidFill>
            <a:srgbClr val="EA7600"/>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241872" y="425546"/>
            <a:ext cx="5219639" cy="5918691"/>
          </a:xfrm>
          <a:prstGeom prst="rect">
            <a:avLst/>
          </a:prstGeom>
        </p:spPr>
      </p:pic>
      <p:pic>
        <p:nvPicPr>
          <p:cNvPr id="19" name="bg object 19"/>
          <p:cNvPicPr/>
          <p:nvPr/>
        </p:nvPicPr>
        <p:blipFill>
          <a:blip r:embed="rId4" cstate="print"/>
          <a:stretch>
            <a:fillRect/>
          </a:stretch>
        </p:blipFill>
        <p:spPr>
          <a:xfrm>
            <a:off x="6315018" y="2223060"/>
            <a:ext cx="4598716" cy="3380726"/>
          </a:xfrm>
          <a:prstGeom prst="rect">
            <a:avLst/>
          </a:prstGeom>
        </p:spPr>
      </p:pic>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57703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2566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0809"/>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0809"/>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29215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0341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490368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24/05/2024</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0070823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4E6D9"/>
          </a:solidFill>
        </p:spPr>
        <p:txBody>
          <a:bodyPr wrap="square" lIns="0" tIns="0" rIns="0" bIns="0" rtlCol="0"/>
          <a:lstStyle/>
          <a:p>
            <a:endParaRPr/>
          </a:p>
        </p:txBody>
      </p:sp>
      <p:sp>
        <p:nvSpPr>
          <p:cNvPr id="2" name="Holder 2"/>
          <p:cNvSpPr>
            <a:spLocks noGrp="1"/>
          </p:cNvSpPr>
          <p:nvPr>
            <p:ph type="title"/>
          </p:nvPr>
        </p:nvSpPr>
        <p:spPr>
          <a:xfrm>
            <a:off x="8543290" y="4408119"/>
            <a:ext cx="2588895" cy="953770"/>
          </a:xfrm>
          <a:prstGeom prst="rect">
            <a:avLst/>
          </a:prstGeom>
        </p:spPr>
        <p:txBody>
          <a:bodyPr wrap="square" lIns="0" tIns="0" rIns="0" bIns="0">
            <a:spAutoFit/>
          </a:bodyPr>
          <a:lstStyle>
            <a:lvl1pPr>
              <a:defRPr sz="3200" b="1" i="0">
                <a:solidFill>
                  <a:srgbClr val="070809"/>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5/24/24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24/05/2024</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34039105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6059" y="183387"/>
            <a:ext cx="9176841" cy="695960"/>
          </a:xfrm>
          <a:prstGeom prst="rect">
            <a:avLst/>
          </a:prstGeom>
        </p:spPr>
        <p:txBody>
          <a:bodyPr wrap="square" lIns="0" tIns="0" rIns="0" bIns="0">
            <a:spAutoFit/>
          </a:bodyPr>
          <a:lstStyle>
            <a:lvl1pPr>
              <a:defRPr sz="3400" b="1" i="0">
                <a:solidFill>
                  <a:schemeClr val="tx1"/>
                </a:solidFill>
                <a:latin typeface="Calibri"/>
                <a:cs typeface="Calibri"/>
              </a:defRPr>
            </a:lvl1pPr>
          </a:lstStyle>
          <a:p>
            <a:endParaRPr/>
          </a:p>
        </p:txBody>
      </p:sp>
      <p:sp>
        <p:nvSpPr>
          <p:cNvPr id="3" name="Holder 3"/>
          <p:cNvSpPr>
            <a:spLocks noGrp="1"/>
          </p:cNvSpPr>
          <p:nvPr>
            <p:ph type="body" idx="1"/>
          </p:nvPr>
        </p:nvSpPr>
        <p:spPr>
          <a:xfrm>
            <a:off x="3502569" y="1387347"/>
            <a:ext cx="5939790" cy="2948940"/>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5/24/24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7188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HR-DataLab-Healthcare/RESEARCH_SUPPORT/blob/main/WORKSHOPS/SRAM/SRAM_PILOT_uitleg_MEI_2024_FIN.pdf" TargetMode="External"/><Relationship Id="rId3" Type="http://schemas.openxmlformats.org/officeDocument/2006/relationships/image" Target="../media/image8.jpeg"/><Relationship Id="rId7" Type="http://schemas.openxmlformats.org/officeDocument/2006/relationships/hyperlink" Target="https://www.hogeschoolrotterdam.nl/onderzoek/lectoren/zorginnovatie/medewerkers/van-der-willigen-rob/"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4.jp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hyperlink" Target="https://cqure.nl/nist-standaard-attribute-based-access-contro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hyperlink" Target="https://www.surf.nl/files/2022-07/in-het-kort-online-onderzoeksomgevingen-in-2027_v1.0.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hyperlink" Target="mailto:Alice.Janssen@UvA.nl"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hyperlink" Target="mailto:John.Stewart@Uni-Helsinki.fi" TargetMode="External"/><Relationship Id="rId4" Type="http://schemas.openxmlformats.org/officeDocument/2006/relationships/image" Target="../media/image30.png"/><Relationship Id="rId9" Type="http://schemas.openxmlformats.org/officeDocument/2006/relationships/hyperlink" Target="mailto:Bob.deVries@UU.n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7.xml"/><Relationship Id="rId4" Type="http://schemas.openxmlformats.org/officeDocument/2006/relationships/hyperlink" Target="https://servicedesk.surf.nl/wiki/display/WIKI/Log+in+to+your+workspac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ublication/357933768_NO_MORE_SECRETS_AIRA_LivinG-Lab_AI_ETHICS" TargetMode="External"/><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creativecommons.org/licenses/by-nc-sa/3.0/" TargetMode="Externa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nl.wikipedia.org/wiki/SURFsara"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0"/>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2115796" y="1905000"/>
            <a:ext cx="6564438" cy="2357825"/>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tab pos="292735" algn="l"/>
              </a:tabLst>
              <a:defRPr/>
            </a:pPr>
            <a:r>
              <a:rPr kumimoji="0" lang="en-US" sz="5400" b="1" i="0" u="none" strike="noStrike" kern="1200" cap="none" spc="0" normalizeH="0" baseline="0" noProof="0" dirty="0">
                <a:ln>
                  <a:noFill/>
                </a:ln>
                <a:solidFill>
                  <a:srgbClr val="002060"/>
                </a:solidFill>
                <a:effectLst/>
                <a:uLnTx/>
                <a:uFillTx/>
                <a:latin typeface="Century Gothic" panose="020B0502020202020204" pitchFamily="34" charset="0"/>
                <a:ea typeface="Meiryo" panose="020B0604030504040204" pitchFamily="34" charset="-128"/>
                <a:cs typeface="Times New Roman" panose="02020603050405020304" pitchFamily="18" charset="0"/>
              </a:rPr>
              <a:t>SURF Research Access Management </a:t>
            </a: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3048000" y="4428459"/>
            <a:ext cx="4700030" cy="14437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tab pos="292735" algn="l"/>
              </a:tabLst>
              <a:defRPr/>
            </a:pPr>
            <a:r>
              <a:rPr kumimoji="0" lang="en-US" sz="3200" b="1" i="0" u="none" strike="noStrike" kern="1200" cap="none" spc="0" normalizeH="0" baseline="0" noProof="0" dirty="0" err="1">
                <a:ln>
                  <a:noFill/>
                </a:ln>
                <a:solidFill>
                  <a:srgbClr val="C00000"/>
                </a:solidFill>
                <a:effectLst/>
                <a:uLnTx/>
                <a:uFillTx/>
                <a:latin typeface="Century Gothic" panose="020B0502020202020204" pitchFamily="34" charset="0"/>
                <a:ea typeface="Meiryo" panose="020B0604030504040204" pitchFamily="34" charset="-128"/>
                <a:cs typeface="Times New Roman" panose="02020603050405020304" pitchFamily="18" charset="0"/>
              </a:rPr>
              <a:t>Toegangsport</a:t>
            </a:r>
            <a:r>
              <a:rPr kumimoji="0" lang="en-US" sz="3200" b="1" i="0" u="none" strike="noStrike" kern="1200" cap="none" spc="0" normalizeH="0" baseline="0" noProof="0" dirty="0">
                <a:ln>
                  <a:noFill/>
                </a:ln>
                <a:solidFill>
                  <a:srgbClr val="C00000"/>
                </a:solidFill>
                <a:effectLst/>
                <a:uLnTx/>
                <a:uFillTx/>
                <a:latin typeface="Century Gothic" panose="020B0502020202020204" pitchFamily="34" charset="0"/>
                <a:ea typeface="Meiryo" panose="020B0604030504040204" pitchFamily="34" charset="-128"/>
                <a:cs typeface="Times New Roman" panose="02020603050405020304" pitchFamily="18" charset="0"/>
              </a:rPr>
              <a:t> tot </a:t>
            </a:r>
          </a:p>
          <a:p>
            <a:pPr marL="0" marR="0" lvl="0" indent="0" algn="ctr" defTabSz="914400" rtl="0" eaLnBrk="1" fontAlgn="auto" latinLnBrk="0" hangingPunct="1">
              <a:lnSpc>
                <a:spcPct val="90000"/>
              </a:lnSpc>
              <a:spcBef>
                <a:spcPct val="0"/>
              </a:spcBef>
              <a:spcAft>
                <a:spcPts val="0"/>
              </a:spcAft>
              <a:buClrTx/>
              <a:buSzTx/>
              <a:buFontTx/>
              <a:buNone/>
              <a:tabLst>
                <a:tab pos="292735" algn="l"/>
              </a:tabLst>
              <a:defRPr/>
            </a:pPr>
            <a:r>
              <a:rPr kumimoji="0" lang="en-US" sz="3200" b="1" i="0" u="none" strike="noStrike" kern="1200" cap="none" spc="0" normalizeH="0" baseline="0" noProof="0" dirty="0">
                <a:ln>
                  <a:noFill/>
                </a:ln>
                <a:solidFill>
                  <a:srgbClr val="C00000"/>
                </a:solidFill>
                <a:effectLst/>
                <a:uLnTx/>
                <a:uFillTx/>
                <a:latin typeface="Century Gothic" panose="020B0502020202020204" pitchFamily="34" charset="0"/>
                <a:ea typeface="Meiryo" panose="020B0604030504040204" pitchFamily="34" charset="-128"/>
                <a:cs typeface="Times New Roman" panose="02020603050405020304" pitchFamily="18" charset="0"/>
              </a:rPr>
              <a:t>Data Science workflows &amp; Toolchains</a:t>
            </a:r>
          </a:p>
        </p:txBody>
      </p:sp>
      <p:pic>
        <p:nvPicPr>
          <p:cNvPr id="2" name="Picture 2">
            <a:extLst>
              <a:ext uri="{FF2B5EF4-FFF2-40B4-BE49-F238E27FC236}">
                <a16:creationId xmlns:a16="http://schemas.microsoft.com/office/drawing/2014/main" id="{70056379-9211-2017-88DA-74A91CCF5C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228600"/>
            <a:ext cx="1139629" cy="11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AD12B2D-09D7-7FD9-5818-657C39FB7AE7}"/>
              </a:ext>
            </a:extLst>
          </p:cNvPr>
          <p:cNvPicPr>
            <a:picLocks noChangeAspect="1"/>
          </p:cNvPicPr>
          <p:nvPr/>
        </p:nvPicPr>
        <p:blipFill>
          <a:blip r:embed="rId6"/>
          <a:stretch>
            <a:fillRect/>
          </a:stretch>
        </p:blipFill>
        <p:spPr>
          <a:xfrm>
            <a:off x="8991600" y="4497512"/>
            <a:ext cx="2971800" cy="1374676"/>
          </a:xfrm>
          <a:prstGeom prst="rect">
            <a:avLst/>
          </a:prstGeom>
        </p:spPr>
      </p:pic>
      <p:sp>
        <p:nvSpPr>
          <p:cNvPr id="16" name="TextBox 15">
            <a:extLst>
              <a:ext uri="{FF2B5EF4-FFF2-40B4-BE49-F238E27FC236}">
                <a16:creationId xmlns:a16="http://schemas.microsoft.com/office/drawing/2014/main" id="{DFB7201A-AC21-4755-567E-43861383DE8B}"/>
              </a:ext>
            </a:extLst>
          </p:cNvPr>
          <p:cNvSpPr txBox="1"/>
          <p:nvPr/>
        </p:nvSpPr>
        <p:spPr>
          <a:xfrm>
            <a:off x="8915400" y="5903429"/>
            <a:ext cx="2861665" cy="738664"/>
          </a:xfrm>
          <a:prstGeom prst="rect">
            <a:avLst/>
          </a:prstGeom>
          <a:noFill/>
        </p:spPr>
        <p:txBody>
          <a:bodyPr wrap="square">
            <a:spAutoFit/>
          </a:bodyPr>
          <a:lstStyle/>
          <a:p>
            <a:r>
              <a:rPr lang="en-GB" sz="1400" dirty="0"/>
              <a:t>Rob van der Willigen </a:t>
            </a:r>
          </a:p>
          <a:p>
            <a:r>
              <a:rPr lang="en-GB" sz="1400" dirty="0"/>
              <a:t>Lead-Tech</a:t>
            </a:r>
          </a:p>
          <a:p>
            <a:r>
              <a:rPr lang="en-GB" sz="1400" dirty="0">
                <a:hlinkClick r:id="rId7"/>
              </a:rPr>
              <a:t>HR-DataLab Healthcare</a:t>
            </a:r>
            <a:endParaRPr lang="en-NL" sz="1400" dirty="0"/>
          </a:p>
        </p:txBody>
      </p:sp>
      <p:pic>
        <p:nvPicPr>
          <p:cNvPr id="6" name="Picture 5">
            <a:hlinkClick r:id="rId8"/>
            <a:extLst>
              <a:ext uri="{FF2B5EF4-FFF2-40B4-BE49-F238E27FC236}">
                <a16:creationId xmlns:a16="http://schemas.microsoft.com/office/drawing/2014/main" id="{C502050C-4DE7-A33B-6F5D-3CA0DAED962C}"/>
              </a:ext>
            </a:extLst>
          </p:cNvPr>
          <p:cNvPicPr>
            <a:picLocks noChangeAspect="1"/>
          </p:cNvPicPr>
          <p:nvPr/>
        </p:nvPicPr>
        <p:blipFill>
          <a:blip r:embed="rId9"/>
          <a:stretch>
            <a:fillRect/>
          </a:stretch>
        </p:blipFill>
        <p:spPr>
          <a:xfrm>
            <a:off x="216195" y="4262825"/>
            <a:ext cx="2273300" cy="2273300"/>
          </a:xfrm>
          <a:prstGeom prst="rect">
            <a:avLst/>
          </a:prstGeom>
        </p:spPr>
      </p:pic>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Wat kan SRAM?</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2743200" y="2362200"/>
            <a:ext cx="9296400" cy="3009157"/>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Gebruikersbeheer</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Authenticatie</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Koppelen van IT-diensten</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hlinkClick r:id="rId2"/>
              </a:rPr>
              <a:t>ABAC</a:t>
            </a: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 </a:t>
            </a:r>
            <a:r>
              <a:rPr lang="nl-NL" sz="3200" dirty="0" err="1">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Attribute</a:t>
            </a: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 Based Access Control</a:t>
            </a:r>
            <a:b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br>
            <a:endPar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EBC41FE-6075-71C7-A9AB-DC39AD620C93}"/>
              </a:ext>
            </a:extLst>
          </p:cNvPr>
          <p:cNvSpPr txBox="1"/>
          <p:nvPr/>
        </p:nvSpPr>
        <p:spPr>
          <a:xfrm>
            <a:off x="5486400" y="5292732"/>
            <a:ext cx="6097002" cy="1200329"/>
          </a:xfrm>
          <a:prstGeom prst="rect">
            <a:avLst/>
          </a:prstGeom>
          <a:solidFill>
            <a:schemeClr val="bg1">
              <a:lumMod val="95000"/>
            </a:schemeClr>
          </a:solidFill>
        </p:spPr>
        <p:txBody>
          <a:bodyPr wrap="square">
            <a:spAutoFit/>
          </a:bodyPr>
          <a:lstStyle/>
          <a:p>
            <a:r>
              <a:rPr lang="nl-NL" b="0" i="0" dirty="0">
                <a:solidFill>
                  <a:srgbClr val="091B18"/>
                </a:solidFill>
                <a:effectLst/>
                <a:latin typeface="DM Sans" pitchFamily="2" charset="0"/>
              </a:rPr>
              <a:t>ABAC houdt in dat er geen autorisaties aan een persoon worden gegeven op grond van identiteit of plek in een organisatie, maar op basis van attributen van een identiteit. </a:t>
            </a:r>
            <a:endParaRPr lang="en-NL" dirty="0"/>
          </a:p>
        </p:txBody>
      </p:sp>
    </p:spTree>
    <p:extLst>
      <p:ext uri="{BB962C8B-B14F-4D97-AF65-F5344CB8AC3E}">
        <p14:creationId xmlns:p14="http://schemas.microsoft.com/office/powerpoint/2010/main" val="282913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5939"/>
            <a:ext cx="12190095" cy="72390"/>
          </a:xfrm>
          <a:custGeom>
            <a:avLst/>
            <a:gdLst/>
            <a:ahLst/>
            <a:cxnLst/>
            <a:rect l="l" t="t" r="r" b="b"/>
            <a:pathLst>
              <a:path w="12190095" h="72390">
                <a:moveTo>
                  <a:pt x="0" y="72060"/>
                </a:moveTo>
                <a:lnTo>
                  <a:pt x="0" y="0"/>
                </a:lnTo>
                <a:lnTo>
                  <a:pt x="12189493" y="0"/>
                </a:lnTo>
                <a:lnTo>
                  <a:pt x="12189493" y="72060"/>
                </a:lnTo>
                <a:lnTo>
                  <a:pt x="0" y="7206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object 3"/>
          <p:cNvSpPr txBox="1"/>
          <p:nvPr/>
        </p:nvSpPr>
        <p:spPr>
          <a:xfrm>
            <a:off x="830687" y="6383020"/>
            <a:ext cx="9017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1" i="0" u="none" strike="noStrike" kern="0" cap="none" spc="-50" normalizeH="0" baseline="0" noProof="0" dirty="0">
                <a:ln>
                  <a:noFill/>
                </a:ln>
                <a:solidFill>
                  <a:sysClr val="windowText" lastClr="000000"/>
                </a:solidFill>
                <a:effectLst/>
                <a:uLnTx/>
                <a:uFillTx/>
                <a:latin typeface="Calibri"/>
                <a:cs typeface="Calibri"/>
              </a:rPr>
              <a:t>3</a:t>
            </a:r>
            <a:endParaRPr kumimoji="0" sz="1000" b="0" i="0" u="none" strike="noStrike" kern="0" cap="none" spc="0" normalizeH="0" baseline="0" noProof="0">
              <a:ln>
                <a:noFill/>
              </a:ln>
              <a:solidFill>
                <a:sysClr val="windowText" lastClr="000000"/>
              </a:solidFill>
              <a:effectLst/>
              <a:uLnTx/>
              <a:uFillTx/>
              <a:latin typeface="Calibri"/>
              <a:cs typeface="Calibri"/>
            </a:endParaRPr>
          </a:p>
        </p:txBody>
      </p:sp>
      <p:sp>
        <p:nvSpPr>
          <p:cNvPr id="4" name="object 4"/>
          <p:cNvSpPr txBox="1">
            <a:spLocks noGrp="1"/>
          </p:cNvSpPr>
          <p:nvPr>
            <p:ph type="title"/>
          </p:nvPr>
        </p:nvSpPr>
        <p:spPr>
          <a:prstGeom prst="rect">
            <a:avLst/>
          </a:prstGeom>
        </p:spPr>
        <p:txBody>
          <a:bodyPr vert="horz" wrap="square" lIns="0" tIns="104139" rIns="0" bIns="0" rtlCol="0">
            <a:spAutoFit/>
          </a:bodyPr>
          <a:lstStyle/>
          <a:p>
            <a:pPr marL="16510">
              <a:lnSpc>
                <a:spcPct val="100000"/>
              </a:lnSpc>
              <a:spcBef>
                <a:spcPts val="100"/>
              </a:spcBef>
            </a:pPr>
            <a:r>
              <a:rPr dirty="0"/>
              <a:t>SURF</a:t>
            </a:r>
            <a:r>
              <a:rPr spc="-70" dirty="0"/>
              <a:t> </a:t>
            </a:r>
            <a:r>
              <a:rPr dirty="0"/>
              <a:t>is</a:t>
            </a:r>
            <a:r>
              <a:rPr spc="-70" dirty="0"/>
              <a:t> </a:t>
            </a:r>
            <a:r>
              <a:rPr dirty="0"/>
              <a:t>/</a:t>
            </a:r>
            <a:r>
              <a:rPr spc="-70" dirty="0"/>
              <a:t> </a:t>
            </a:r>
            <a:r>
              <a:rPr dirty="0"/>
              <a:t>does</a:t>
            </a:r>
            <a:r>
              <a:rPr spc="-70" dirty="0"/>
              <a:t> </a:t>
            </a:r>
            <a:r>
              <a:rPr dirty="0"/>
              <a:t>many</a:t>
            </a:r>
            <a:r>
              <a:rPr spc="-70" dirty="0"/>
              <a:t> </a:t>
            </a:r>
            <a:r>
              <a:rPr dirty="0"/>
              <a:t>things</a:t>
            </a:r>
            <a:r>
              <a:rPr spc="-70" dirty="0"/>
              <a:t> </a:t>
            </a:r>
            <a:r>
              <a:rPr dirty="0"/>
              <a:t>to</a:t>
            </a:r>
            <a:r>
              <a:rPr spc="-80" dirty="0"/>
              <a:t> </a:t>
            </a:r>
            <a:r>
              <a:rPr dirty="0"/>
              <a:t>(help)</a:t>
            </a:r>
            <a:r>
              <a:rPr spc="-70" dirty="0"/>
              <a:t> </a:t>
            </a:r>
            <a:r>
              <a:rPr spc="-10" dirty="0"/>
              <a:t>research</a:t>
            </a:r>
          </a:p>
        </p:txBody>
      </p:sp>
      <p:grpSp>
        <p:nvGrpSpPr>
          <p:cNvPr id="5" name="object 5"/>
          <p:cNvGrpSpPr/>
          <p:nvPr/>
        </p:nvGrpSpPr>
        <p:grpSpPr>
          <a:xfrm>
            <a:off x="6352477" y="1479436"/>
            <a:ext cx="5331460" cy="4633595"/>
            <a:chOff x="6352477" y="1479436"/>
            <a:chExt cx="5331460" cy="4633595"/>
          </a:xfrm>
        </p:grpSpPr>
        <p:sp>
          <p:nvSpPr>
            <p:cNvPr id="6" name="object 6"/>
            <p:cNvSpPr/>
            <p:nvPr/>
          </p:nvSpPr>
          <p:spPr>
            <a:xfrm>
              <a:off x="7448221" y="1493724"/>
              <a:ext cx="3042285" cy="2998470"/>
            </a:xfrm>
            <a:custGeom>
              <a:avLst/>
              <a:gdLst/>
              <a:ahLst/>
              <a:cxnLst/>
              <a:rect l="l" t="t" r="r" b="b"/>
              <a:pathLst>
                <a:path w="3042284" h="2998470">
                  <a:moveTo>
                    <a:pt x="0" y="1499089"/>
                  </a:moveTo>
                  <a:lnTo>
                    <a:pt x="751" y="1451501"/>
                  </a:lnTo>
                  <a:lnTo>
                    <a:pt x="2992" y="1404284"/>
                  </a:lnTo>
                  <a:lnTo>
                    <a:pt x="6699" y="1357458"/>
                  </a:lnTo>
                  <a:lnTo>
                    <a:pt x="11851" y="1311046"/>
                  </a:lnTo>
                  <a:lnTo>
                    <a:pt x="18424" y="1265070"/>
                  </a:lnTo>
                  <a:lnTo>
                    <a:pt x="26398" y="1219551"/>
                  </a:lnTo>
                  <a:lnTo>
                    <a:pt x="35748" y="1174511"/>
                  </a:lnTo>
                  <a:lnTo>
                    <a:pt x="46454" y="1129974"/>
                  </a:lnTo>
                  <a:lnTo>
                    <a:pt x="58493" y="1085959"/>
                  </a:lnTo>
                  <a:lnTo>
                    <a:pt x="71843" y="1042490"/>
                  </a:lnTo>
                  <a:lnTo>
                    <a:pt x="86481" y="999589"/>
                  </a:lnTo>
                  <a:lnTo>
                    <a:pt x="102385" y="957276"/>
                  </a:lnTo>
                  <a:lnTo>
                    <a:pt x="119533" y="915575"/>
                  </a:lnTo>
                  <a:lnTo>
                    <a:pt x="137902" y="874507"/>
                  </a:lnTo>
                  <a:lnTo>
                    <a:pt x="157471" y="834095"/>
                  </a:lnTo>
                  <a:lnTo>
                    <a:pt x="178217" y="794359"/>
                  </a:lnTo>
                  <a:lnTo>
                    <a:pt x="200117" y="755323"/>
                  </a:lnTo>
                  <a:lnTo>
                    <a:pt x="223150" y="717007"/>
                  </a:lnTo>
                  <a:lnTo>
                    <a:pt x="247293" y="679434"/>
                  </a:lnTo>
                  <a:lnTo>
                    <a:pt x="272524" y="642627"/>
                  </a:lnTo>
                  <a:lnTo>
                    <a:pt x="298821" y="606606"/>
                  </a:lnTo>
                  <a:lnTo>
                    <a:pt x="326161" y="571394"/>
                  </a:lnTo>
                  <a:lnTo>
                    <a:pt x="354523" y="537012"/>
                  </a:lnTo>
                  <a:lnTo>
                    <a:pt x="383883" y="503484"/>
                  </a:lnTo>
                  <a:lnTo>
                    <a:pt x="414219" y="470830"/>
                  </a:lnTo>
                  <a:lnTo>
                    <a:pt x="445510" y="439072"/>
                  </a:lnTo>
                  <a:lnTo>
                    <a:pt x="477733" y="408234"/>
                  </a:lnTo>
                  <a:lnTo>
                    <a:pt x="510866" y="378335"/>
                  </a:lnTo>
                  <a:lnTo>
                    <a:pt x="544886" y="349399"/>
                  </a:lnTo>
                  <a:lnTo>
                    <a:pt x="579772" y="321448"/>
                  </a:lnTo>
                  <a:lnTo>
                    <a:pt x="615500" y="294503"/>
                  </a:lnTo>
                  <a:lnTo>
                    <a:pt x="652049" y="268586"/>
                  </a:lnTo>
                  <a:lnTo>
                    <a:pt x="689396" y="243720"/>
                  </a:lnTo>
                  <a:lnTo>
                    <a:pt x="727520" y="219925"/>
                  </a:lnTo>
                  <a:lnTo>
                    <a:pt x="766397" y="197225"/>
                  </a:lnTo>
                  <a:lnTo>
                    <a:pt x="806006" y="175641"/>
                  </a:lnTo>
                  <a:lnTo>
                    <a:pt x="846325" y="155195"/>
                  </a:lnTo>
                  <a:lnTo>
                    <a:pt x="887330" y="135909"/>
                  </a:lnTo>
                  <a:lnTo>
                    <a:pt x="929000" y="117805"/>
                  </a:lnTo>
                  <a:lnTo>
                    <a:pt x="971312" y="100905"/>
                  </a:lnTo>
                  <a:lnTo>
                    <a:pt x="1014245" y="85231"/>
                  </a:lnTo>
                  <a:lnTo>
                    <a:pt x="1057776" y="70805"/>
                  </a:lnTo>
                  <a:lnTo>
                    <a:pt x="1101882" y="57648"/>
                  </a:lnTo>
                  <a:lnTo>
                    <a:pt x="1146542" y="45783"/>
                  </a:lnTo>
                  <a:lnTo>
                    <a:pt x="1191732" y="35232"/>
                  </a:lnTo>
                  <a:lnTo>
                    <a:pt x="1237432" y="26016"/>
                  </a:lnTo>
                  <a:lnTo>
                    <a:pt x="1283618" y="18158"/>
                  </a:lnTo>
                  <a:lnTo>
                    <a:pt x="1330269" y="11680"/>
                  </a:lnTo>
                  <a:lnTo>
                    <a:pt x="1377361" y="6602"/>
                  </a:lnTo>
                  <a:lnTo>
                    <a:pt x="1424874" y="2949"/>
                  </a:lnTo>
                  <a:lnTo>
                    <a:pt x="1472784" y="740"/>
                  </a:lnTo>
                  <a:lnTo>
                    <a:pt x="1521069" y="0"/>
                  </a:lnTo>
                  <a:lnTo>
                    <a:pt x="1569354" y="740"/>
                  </a:lnTo>
                  <a:lnTo>
                    <a:pt x="1617263" y="2949"/>
                  </a:lnTo>
                  <a:lnTo>
                    <a:pt x="1664776" y="6602"/>
                  </a:lnTo>
                  <a:lnTo>
                    <a:pt x="1711868" y="11680"/>
                  </a:lnTo>
                  <a:lnTo>
                    <a:pt x="1758519" y="18158"/>
                  </a:lnTo>
                  <a:lnTo>
                    <a:pt x="1804705" y="26016"/>
                  </a:lnTo>
                  <a:lnTo>
                    <a:pt x="1850405" y="35232"/>
                  </a:lnTo>
                  <a:lnTo>
                    <a:pt x="1895595" y="45783"/>
                  </a:lnTo>
                  <a:lnTo>
                    <a:pt x="1940255" y="57648"/>
                  </a:lnTo>
                  <a:lnTo>
                    <a:pt x="1984361" y="70805"/>
                  </a:lnTo>
                  <a:lnTo>
                    <a:pt x="2027892" y="85231"/>
                  </a:lnTo>
                  <a:lnTo>
                    <a:pt x="2070825" y="100905"/>
                  </a:lnTo>
                  <a:lnTo>
                    <a:pt x="2113137" y="117805"/>
                  </a:lnTo>
                  <a:lnTo>
                    <a:pt x="2154807" y="135909"/>
                  </a:lnTo>
                  <a:lnTo>
                    <a:pt x="2195812" y="155195"/>
                  </a:lnTo>
                  <a:lnTo>
                    <a:pt x="2236131" y="175641"/>
                  </a:lnTo>
                  <a:lnTo>
                    <a:pt x="2275740" y="197225"/>
                  </a:lnTo>
                  <a:lnTo>
                    <a:pt x="2314617" y="219925"/>
                  </a:lnTo>
                  <a:lnTo>
                    <a:pt x="2352740" y="243720"/>
                  </a:lnTo>
                  <a:lnTo>
                    <a:pt x="2390088" y="268586"/>
                  </a:lnTo>
                  <a:lnTo>
                    <a:pt x="2426637" y="294503"/>
                  </a:lnTo>
                  <a:lnTo>
                    <a:pt x="2462365" y="321448"/>
                  </a:lnTo>
                  <a:lnTo>
                    <a:pt x="2497251" y="349399"/>
                  </a:lnTo>
                  <a:lnTo>
                    <a:pt x="2531271" y="378335"/>
                  </a:lnTo>
                  <a:lnTo>
                    <a:pt x="2564404" y="408234"/>
                  </a:lnTo>
                  <a:lnTo>
                    <a:pt x="2596627" y="439072"/>
                  </a:lnTo>
                  <a:lnTo>
                    <a:pt x="2627918" y="470830"/>
                  </a:lnTo>
                  <a:lnTo>
                    <a:pt x="2658254" y="503484"/>
                  </a:lnTo>
                  <a:lnTo>
                    <a:pt x="2687614" y="537012"/>
                  </a:lnTo>
                  <a:lnTo>
                    <a:pt x="2715976" y="571394"/>
                  </a:lnTo>
                  <a:lnTo>
                    <a:pt x="2743316" y="606606"/>
                  </a:lnTo>
                  <a:lnTo>
                    <a:pt x="2769613" y="642627"/>
                  </a:lnTo>
                  <a:lnTo>
                    <a:pt x="2794844" y="679434"/>
                  </a:lnTo>
                  <a:lnTo>
                    <a:pt x="2818987" y="717007"/>
                  </a:lnTo>
                  <a:lnTo>
                    <a:pt x="2842020" y="755323"/>
                  </a:lnTo>
                  <a:lnTo>
                    <a:pt x="2863920" y="794359"/>
                  </a:lnTo>
                  <a:lnTo>
                    <a:pt x="2884666" y="834095"/>
                  </a:lnTo>
                  <a:lnTo>
                    <a:pt x="2904235" y="874507"/>
                  </a:lnTo>
                  <a:lnTo>
                    <a:pt x="2922604" y="915575"/>
                  </a:lnTo>
                  <a:lnTo>
                    <a:pt x="2939752" y="957276"/>
                  </a:lnTo>
                  <a:lnTo>
                    <a:pt x="2955656" y="999589"/>
                  </a:lnTo>
                  <a:lnTo>
                    <a:pt x="2970294" y="1042490"/>
                  </a:lnTo>
                  <a:lnTo>
                    <a:pt x="2983644" y="1085959"/>
                  </a:lnTo>
                  <a:lnTo>
                    <a:pt x="2995683" y="1129974"/>
                  </a:lnTo>
                  <a:lnTo>
                    <a:pt x="3006389" y="1174511"/>
                  </a:lnTo>
                  <a:lnTo>
                    <a:pt x="3015739" y="1219551"/>
                  </a:lnTo>
                  <a:lnTo>
                    <a:pt x="3023713" y="1265070"/>
                  </a:lnTo>
                  <a:lnTo>
                    <a:pt x="3030286" y="1311046"/>
                  </a:lnTo>
                  <a:lnTo>
                    <a:pt x="3035438" y="1357458"/>
                  </a:lnTo>
                  <a:lnTo>
                    <a:pt x="3039145" y="1404284"/>
                  </a:lnTo>
                  <a:lnTo>
                    <a:pt x="3041386" y="1451501"/>
                  </a:lnTo>
                  <a:lnTo>
                    <a:pt x="3042138" y="1499089"/>
                  </a:lnTo>
                  <a:lnTo>
                    <a:pt x="3041386" y="1546676"/>
                  </a:lnTo>
                  <a:lnTo>
                    <a:pt x="3039145" y="1593893"/>
                  </a:lnTo>
                  <a:lnTo>
                    <a:pt x="3035438" y="1640719"/>
                  </a:lnTo>
                  <a:lnTo>
                    <a:pt x="3030286" y="1687131"/>
                  </a:lnTo>
                  <a:lnTo>
                    <a:pt x="3023713" y="1733107"/>
                  </a:lnTo>
                  <a:lnTo>
                    <a:pt x="3015739" y="1778626"/>
                  </a:lnTo>
                  <a:lnTo>
                    <a:pt x="3006389" y="1823665"/>
                  </a:lnTo>
                  <a:lnTo>
                    <a:pt x="2995683" y="1868203"/>
                  </a:lnTo>
                  <a:lnTo>
                    <a:pt x="2983644" y="1912217"/>
                  </a:lnTo>
                  <a:lnTo>
                    <a:pt x="2970294" y="1955686"/>
                  </a:lnTo>
                  <a:lnTo>
                    <a:pt x="2955656" y="1998588"/>
                  </a:lnTo>
                  <a:lnTo>
                    <a:pt x="2939752" y="2040900"/>
                  </a:lnTo>
                  <a:lnTo>
                    <a:pt x="2922604" y="2082601"/>
                  </a:lnTo>
                  <a:lnTo>
                    <a:pt x="2904235" y="2123669"/>
                  </a:lnTo>
                  <a:lnTo>
                    <a:pt x="2884666" y="2164082"/>
                  </a:lnTo>
                  <a:lnTo>
                    <a:pt x="2863920" y="2203817"/>
                  </a:lnTo>
                  <a:lnTo>
                    <a:pt x="2842020" y="2242854"/>
                  </a:lnTo>
                  <a:lnTo>
                    <a:pt x="2818987" y="2281169"/>
                  </a:lnTo>
                  <a:lnTo>
                    <a:pt x="2794844" y="2318742"/>
                  </a:lnTo>
                  <a:lnTo>
                    <a:pt x="2769613" y="2355550"/>
                  </a:lnTo>
                  <a:lnTo>
                    <a:pt x="2743316" y="2391570"/>
                  </a:lnTo>
                  <a:lnTo>
                    <a:pt x="2715976" y="2426782"/>
                  </a:lnTo>
                  <a:lnTo>
                    <a:pt x="2687614" y="2461164"/>
                  </a:lnTo>
                  <a:lnTo>
                    <a:pt x="2658254" y="2494692"/>
                  </a:lnTo>
                  <a:lnTo>
                    <a:pt x="2627918" y="2527346"/>
                  </a:lnTo>
                  <a:lnTo>
                    <a:pt x="2596627" y="2559104"/>
                  </a:lnTo>
                  <a:lnTo>
                    <a:pt x="2564404" y="2589942"/>
                  </a:lnTo>
                  <a:lnTo>
                    <a:pt x="2531271" y="2619841"/>
                  </a:lnTo>
                  <a:lnTo>
                    <a:pt x="2497251" y="2648777"/>
                  </a:lnTo>
                  <a:lnTo>
                    <a:pt x="2462365" y="2676728"/>
                  </a:lnTo>
                  <a:lnTo>
                    <a:pt x="2426637" y="2703673"/>
                  </a:lnTo>
                  <a:lnTo>
                    <a:pt x="2390088" y="2729590"/>
                  </a:lnTo>
                  <a:lnTo>
                    <a:pt x="2352740" y="2754456"/>
                  </a:lnTo>
                  <a:lnTo>
                    <a:pt x="2314617" y="2778251"/>
                  </a:lnTo>
                  <a:lnTo>
                    <a:pt x="2275740" y="2800951"/>
                  </a:lnTo>
                  <a:lnTo>
                    <a:pt x="2236131" y="2822535"/>
                  </a:lnTo>
                  <a:lnTo>
                    <a:pt x="2195812" y="2842981"/>
                  </a:lnTo>
                  <a:lnTo>
                    <a:pt x="2154807" y="2862267"/>
                  </a:lnTo>
                  <a:lnTo>
                    <a:pt x="2113137" y="2880371"/>
                  </a:lnTo>
                  <a:lnTo>
                    <a:pt x="2070825" y="2897271"/>
                  </a:lnTo>
                  <a:lnTo>
                    <a:pt x="2027892" y="2912945"/>
                  </a:lnTo>
                  <a:lnTo>
                    <a:pt x="1984361" y="2927371"/>
                  </a:lnTo>
                  <a:lnTo>
                    <a:pt x="1940255" y="2940528"/>
                  </a:lnTo>
                  <a:lnTo>
                    <a:pt x="1895595" y="2952393"/>
                  </a:lnTo>
                  <a:lnTo>
                    <a:pt x="1850405" y="2962944"/>
                  </a:lnTo>
                  <a:lnTo>
                    <a:pt x="1804705" y="2972160"/>
                  </a:lnTo>
                  <a:lnTo>
                    <a:pt x="1758519" y="2980018"/>
                  </a:lnTo>
                  <a:lnTo>
                    <a:pt x="1711868" y="2986497"/>
                  </a:lnTo>
                  <a:lnTo>
                    <a:pt x="1664776" y="2991574"/>
                  </a:lnTo>
                  <a:lnTo>
                    <a:pt x="1617263" y="2995227"/>
                  </a:lnTo>
                  <a:lnTo>
                    <a:pt x="1569354" y="2997436"/>
                  </a:lnTo>
                  <a:lnTo>
                    <a:pt x="1521069" y="2998177"/>
                  </a:lnTo>
                  <a:lnTo>
                    <a:pt x="1472784" y="2997436"/>
                  </a:lnTo>
                  <a:lnTo>
                    <a:pt x="1424874" y="2995227"/>
                  </a:lnTo>
                  <a:lnTo>
                    <a:pt x="1377361" y="2991574"/>
                  </a:lnTo>
                  <a:lnTo>
                    <a:pt x="1330269" y="2986497"/>
                  </a:lnTo>
                  <a:lnTo>
                    <a:pt x="1283618" y="2980018"/>
                  </a:lnTo>
                  <a:lnTo>
                    <a:pt x="1237432" y="2972160"/>
                  </a:lnTo>
                  <a:lnTo>
                    <a:pt x="1191732" y="2962944"/>
                  </a:lnTo>
                  <a:lnTo>
                    <a:pt x="1146542" y="2952393"/>
                  </a:lnTo>
                  <a:lnTo>
                    <a:pt x="1101882" y="2940528"/>
                  </a:lnTo>
                  <a:lnTo>
                    <a:pt x="1057776" y="2927371"/>
                  </a:lnTo>
                  <a:lnTo>
                    <a:pt x="1014245" y="2912945"/>
                  </a:lnTo>
                  <a:lnTo>
                    <a:pt x="971312" y="2897271"/>
                  </a:lnTo>
                  <a:lnTo>
                    <a:pt x="929000" y="2880371"/>
                  </a:lnTo>
                  <a:lnTo>
                    <a:pt x="887330" y="2862267"/>
                  </a:lnTo>
                  <a:lnTo>
                    <a:pt x="846325" y="2842981"/>
                  </a:lnTo>
                  <a:lnTo>
                    <a:pt x="806006" y="2822535"/>
                  </a:lnTo>
                  <a:lnTo>
                    <a:pt x="766397" y="2800951"/>
                  </a:lnTo>
                  <a:lnTo>
                    <a:pt x="727520" y="2778251"/>
                  </a:lnTo>
                  <a:lnTo>
                    <a:pt x="689396" y="2754456"/>
                  </a:lnTo>
                  <a:lnTo>
                    <a:pt x="652049" y="2729590"/>
                  </a:lnTo>
                  <a:lnTo>
                    <a:pt x="615500" y="2703673"/>
                  </a:lnTo>
                  <a:lnTo>
                    <a:pt x="579772" y="2676728"/>
                  </a:lnTo>
                  <a:lnTo>
                    <a:pt x="544886" y="2648777"/>
                  </a:lnTo>
                  <a:lnTo>
                    <a:pt x="510866" y="2619841"/>
                  </a:lnTo>
                  <a:lnTo>
                    <a:pt x="477733" y="2589942"/>
                  </a:lnTo>
                  <a:lnTo>
                    <a:pt x="445510" y="2559104"/>
                  </a:lnTo>
                  <a:lnTo>
                    <a:pt x="414219" y="2527346"/>
                  </a:lnTo>
                  <a:lnTo>
                    <a:pt x="383883" y="2494692"/>
                  </a:lnTo>
                  <a:lnTo>
                    <a:pt x="354523" y="2461164"/>
                  </a:lnTo>
                  <a:lnTo>
                    <a:pt x="326161" y="2426782"/>
                  </a:lnTo>
                  <a:lnTo>
                    <a:pt x="298821" y="2391570"/>
                  </a:lnTo>
                  <a:lnTo>
                    <a:pt x="272524" y="2355550"/>
                  </a:lnTo>
                  <a:lnTo>
                    <a:pt x="247293" y="2318742"/>
                  </a:lnTo>
                  <a:lnTo>
                    <a:pt x="223150" y="2281169"/>
                  </a:lnTo>
                  <a:lnTo>
                    <a:pt x="200117" y="2242854"/>
                  </a:lnTo>
                  <a:lnTo>
                    <a:pt x="178217" y="2203817"/>
                  </a:lnTo>
                  <a:lnTo>
                    <a:pt x="157471" y="2164082"/>
                  </a:lnTo>
                  <a:lnTo>
                    <a:pt x="137902" y="2123669"/>
                  </a:lnTo>
                  <a:lnTo>
                    <a:pt x="119533" y="2082601"/>
                  </a:lnTo>
                  <a:lnTo>
                    <a:pt x="102385" y="2040900"/>
                  </a:lnTo>
                  <a:lnTo>
                    <a:pt x="86481" y="1998588"/>
                  </a:lnTo>
                  <a:lnTo>
                    <a:pt x="71843" y="1955686"/>
                  </a:lnTo>
                  <a:lnTo>
                    <a:pt x="58493" y="1912217"/>
                  </a:lnTo>
                  <a:lnTo>
                    <a:pt x="46454" y="1868203"/>
                  </a:lnTo>
                  <a:lnTo>
                    <a:pt x="35748" y="1823665"/>
                  </a:lnTo>
                  <a:lnTo>
                    <a:pt x="26398" y="1778626"/>
                  </a:lnTo>
                  <a:lnTo>
                    <a:pt x="18424" y="1733107"/>
                  </a:lnTo>
                  <a:lnTo>
                    <a:pt x="11851" y="1687131"/>
                  </a:lnTo>
                  <a:lnTo>
                    <a:pt x="6699" y="1640719"/>
                  </a:lnTo>
                  <a:lnTo>
                    <a:pt x="2992" y="1593893"/>
                  </a:lnTo>
                  <a:lnTo>
                    <a:pt x="751" y="1546676"/>
                  </a:lnTo>
                  <a:lnTo>
                    <a:pt x="0" y="1499089"/>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7"/>
            <p:cNvSpPr/>
            <p:nvPr/>
          </p:nvSpPr>
          <p:spPr>
            <a:xfrm>
              <a:off x="8626974" y="3100533"/>
              <a:ext cx="3042285" cy="2998470"/>
            </a:xfrm>
            <a:custGeom>
              <a:avLst/>
              <a:gdLst/>
              <a:ahLst/>
              <a:cxnLst/>
              <a:rect l="l" t="t" r="r" b="b"/>
              <a:pathLst>
                <a:path w="3042284" h="2998470">
                  <a:moveTo>
                    <a:pt x="0" y="1499089"/>
                  </a:moveTo>
                  <a:lnTo>
                    <a:pt x="751" y="1451501"/>
                  </a:lnTo>
                  <a:lnTo>
                    <a:pt x="2992" y="1404284"/>
                  </a:lnTo>
                  <a:lnTo>
                    <a:pt x="6699" y="1357458"/>
                  </a:lnTo>
                  <a:lnTo>
                    <a:pt x="11851" y="1311046"/>
                  </a:lnTo>
                  <a:lnTo>
                    <a:pt x="18424" y="1265070"/>
                  </a:lnTo>
                  <a:lnTo>
                    <a:pt x="26398" y="1219551"/>
                  </a:lnTo>
                  <a:lnTo>
                    <a:pt x="35748" y="1174511"/>
                  </a:lnTo>
                  <a:lnTo>
                    <a:pt x="46454" y="1129974"/>
                  </a:lnTo>
                  <a:lnTo>
                    <a:pt x="58493" y="1085959"/>
                  </a:lnTo>
                  <a:lnTo>
                    <a:pt x="71843" y="1042490"/>
                  </a:lnTo>
                  <a:lnTo>
                    <a:pt x="86481" y="999589"/>
                  </a:lnTo>
                  <a:lnTo>
                    <a:pt x="102385" y="957276"/>
                  </a:lnTo>
                  <a:lnTo>
                    <a:pt x="119533" y="915575"/>
                  </a:lnTo>
                  <a:lnTo>
                    <a:pt x="137902" y="874507"/>
                  </a:lnTo>
                  <a:lnTo>
                    <a:pt x="157471" y="834095"/>
                  </a:lnTo>
                  <a:lnTo>
                    <a:pt x="178217" y="794359"/>
                  </a:lnTo>
                  <a:lnTo>
                    <a:pt x="200117" y="755323"/>
                  </a:lnTo>
                  <a:lnTo>
                    <a:pt x="223150" y="717007"/>
                  </a:lnTo>
                  <a:lnTo>
                    <a:pt x="247293" y="679434"/>
                  </a:lnTo>
                  <a:lnTo>
                    <a:pt x="272524" y="642627"/>
                  </a:lnTo>
                  <a:lnTo>
                    <a:pt x="298821" y="606606"/>
                  </a:lnTo>
                  <a:lnTo>
                    <a:pt x="326161" y="571394"/>
                  </a:lnTo>
                  <a:lnTo>
                    <a:pt x="354523" y="537012"/>
                  </a:lnTo>
                  <a:lnTo>
                    <a:pt x="383883" y="503484"/>
                  </a:lnTo>
                  <a:lnTo>
                    <a:pt x="414219" y="470830"/>
                  </a:lnTo>
                  <a:lnTo>
                    <a:pt x="445510" y="439072"/>
                  </a:lnTo>
                  <a:lnTo>
                    <a:pt x="477733" y="408234"/>
                  </a:lnTo>
                  <a:lnTo>
                    <a:pt x="510866" y="378335"/>
                  </a:lnTo>
                  <a:lnTo>
                    <a:pt x="544886" y="349399"/>
                  </a:lnTo>
                  <a:lnTo>
                    <a:pt x="579772" y="321448"/>
                  </a:lnTo>
                  <a:lnTo>
                    <a:pt x="615500" y="294503"/>
                  </a:lnTo>
                  <a:lnTo>
                    <a:pt x="652049" y="268586"/>
                  </a:lnTo>
                  <a:lnTo>
                    <a:pt x="689396" y="243720"/>
                  </a:lnTo>
                  <a:lnTo>
                    <a:pt x="727520" y="219925"/>
                  </a:lnTo>
                  <a:lnTo>
                    <a:pt x="766397" y="197225"/>
                  </a:lnTo>
                  <a:lnTo>
                    <a:pt x="806006" y="175641"/>
                  </a:lnTo>
                  <a:lnTo>
                    <a:pt x="846325" y="155195"/>
                  </a:lnTo>
                  <a:lnTo>
                    <a:pt x="887330" y="135909"/>
                  </a:lnTo>
                  <a:lnTo>
                    <a:pt x="929000" y="117805"/>
                  </a:lnTo>
                  <a:lnTo>
                    <a:pt x="971312" y="100905"/>
                  </a:lnTo>
                  <a:lnTo>
                    <a:pt x="1014245" y="85231"/>
                  </a:lnTo>
                  <a:lnTo>
                    <a:pt x="1057776" y="70805"/>
                  </a:lnTo>
                  <a:lnTo>
                    <a:pt x="1101882" y="57648"/>
                  </a:lnTo>
                  <a:lnTo>
                    <a:pt x="1146542" y="45783"/>
                  </a:lnTo>
                  <a:lnTo>
                    <a:pt x="1191732" y="35232"/>
                  </a:lnTo>
                  <a:lnTo>
                    <a:pt x="1237432" y="26016"/>
                  </a:lnTo>
                  <a:lnTo>
                    <a:pt x="1283618" y="18158"/>
                  </a:lnTo>
                  <a:lnTo>
                    <a:pt x="1330269" y="11680"/>
                  </a:lnTo>
                  <a:lnTo>
                    <a:pt x="1377361" y="6602"/>
                  </a:lnTo>
                  <a:lnTo>
                    <a:pt x="1424874" y="2949"/>
                  </a:lnTo>
                  <a:lnTo>
                    <a:pt x="1472784" y="740"/>
                  </a:lnTo>
                  <a:lnTo>
                    <a:pt x="1521069" y="0"/>
                  </a:lnTo>
                  <a:lnTo>
                    <a:pt x="1569354" y="740"/>
                  </a:lnTo>
                  <a:lnTo>
                    <a:pt x="1617263" y="2949"/>
                  </a:lnTo>
                  <a:lnTo>
                    <a:pt x="1664776" y="6602"/>
                  </a:lnTo>
                  <a:lnTo>
                    <a:pt x="1711868" y="11680"/>
                  </a:lnTo>
                  <a:lnTo>
                    <a:pt x="1758519" y="18158"/>
                  </a:lnTo>
                  <a:lnTo>
                    <a:pt x="1804705" y="26016"/>
                  </a:lnTo>
                  <a:lnTo>
                    <a:pt x="1850405" y="35232"/>
                  </a:lnTo>
                  <a:lnTo>
                    <a:pt x="1895595" y="45783"/>
                  </a:lnTo>
                  <a:lnTo>
                    <a:pt x="1940255" y="57648"/>
                  </a:lnTo>
                  <a:lnTo>
                    <a:pt x="1984361" y="70805"/>
                  </a:lnTo>
                  <a:lnTo>
                    <a:pt x="2027892" y="85231"/>
                  </a:lnTo>
                  <a:lnTo>
                    <a:pt x="2070825" y="100905"/>
                  </a:lnTo>
                  <a:lnTo>
                    <a:pt x="2113137" y="117805"/>
                  </a:lnTo>
                  <a:lnTo>
                    <a:pt x="2154807" y="135909"/>
                  </a:lnTo>
                  <a:lnTo>
                    <a:pt x="2195812" y="155195"/>
                  </a:lnTo>
                  <a:lnTo>
                    <a:pt x="2236131" y="175641"/>
                  </a:lnTo>
                  <a:lnTo>
                    <a:pt x="2275740" y="197225"/>
                  </a:lnTo>
                  <a:lnTo>
                    <a:pt x="2314617" y="219925"/>
                  </a:lnTo>
                  <a:lnTo>
                    <a:pt x="2352740" y="243720"/>
                  </a:lnTo>
                  <a:lnTo>
                    <a:pt x="2390088" y="268586"/>
                  </a:lnTo>
                  <a:lnTo>
                    <a:pt x="2426637" y="294503"/>
                  </a:lnTo>
                  <a:lnTo>
                    <a:pt x="2462365" y="321448"/>
                  </a:lnTo>
                  <a:lnTo>
                    <a:pt x="2497251" y="349399"/>
                  </a:lnTo>
                  <a:lnTo>
                    <a:pt x="2531271" y="378335"/>
                  </a:lnTo>
                  <a:lnTo>
                    <a:pt x="2564404" y="408234"/>
                  </a:lnTo>
                  <a:lnTo>
                    <a:pt x="2596627" y="439072"/>
                  </a:lnTo>
                  <a:lnTo>
                    <a:pt x="2627918" y="470830"/>
                  </a:lnTo>
                  <a:lnTo>
                    <a:pt x="2658254" y="503484"/>
                  </a:lnTo>
                  <a:lnTo>
                    <a:pt x="2687614" y="537012"/>
                  </a:lnTo>
                  <a:lnTo>
                    <a:pt x="2715976" y="571394"/>
                  </a:lnTo>
                  <a:lnTo>
                    <a:pt x="2743316" y="606606"/>
                  </a:lnTo>
                  <a:lnTo>
                    <a:pt x="2769613" y="642627"/>
                  </a:lnTo>
                  <a:lnTo>
                    <a:pt x="2794844" y="679434"/>
                  </a:lnTo>
                  <a:lnTo>
                    <a:pt x="2818987" y="717007"/>
                  </a:lnTo>
                  <a:lnTo>
                    <a:pt x="2842020" y="755323"/>
                  </a:lnTo>
                  <a:lnTo>
                    <a:pt x="2863920" y="794359"/>
                  </a:lnTo>
                  <a:lnTo>
                    <a:pt x="2884666" y="834095"/>
                  </a:lnTo>
                  <a:lnTo>
                    <a:pt x="2904235" y="874507"/>
                  </a:lnTo>
                  <a:lnTo>
                    <a:pt x="2922604" y="915575"/>
                  </a:lnTo>
                  <a:lnTo>
                    <a:pt x="2939752" y="957276"/>
                  </a:lnTo>
                  <a:lnTo>
                    <a:pt x="2955656" y="999589"/>
                  </a:lnTo>
                  <a:lnTo>
                    <a:pt x="2970294" y="1042490"/>
                  </a:lnTo>
                  <a:lnTo>
                    <a:pt x="2983644" y="1085959"/>
                  </a:lnTo>
                  <a:lnTo>
                    <a:pt x="2995683" y="1129974"/>
                  </a:lnTo>
                  <a:lnTo>
                    <a:pt x="3006389" y="1174511"/>
                  </a:lnTo>
                  <a:lnTo>
                    <a:pt x="3015739" y="1219551"/>
                  </a:lnTo>
                  <a:lnTo>
                    <a:pt x="3023713" y="1265070"/>
                  </a:lnTo>
                  <a:lnTo>
                    <a:pt x="3030286" y="1311046"/>
                  </a:lnTo>
                  <a:lnTo>
                    <a:pt x="3035438" y="1357458"/>
                  </a:lnTo>
                  <a:lnTo>
                    <a:pt x="3039145" y="1404284"/>
                  </a:lnTo>
                  <a:lnTo>
                    <a:pt x="3041386" y="1451501"/>
                  </a:lnTo>
                  <a:lnTo>
                    <a:pt x="3042138" y="1499089"/>
                  </a:lnTo>
                  <a:lnTo>
                    <a:pt x="3041386" y="1546676"/>
                  </a:lnTo>
                  <a:lnTo>
                    <a:pt x="3039145" y="1593893"/>
                  </a:lnTo>
                  <a:lnTo>
                    <a:pt x="3035438" y="1640719"/>
                  </a:lnTo>
                  <a:lnTo>
                    <a:pt x="3030286" y="1687131"/>
                  </a:lnTo>
                  <a:lnTo>
                    <a:pt x="3023713" y="1733107"/>
                  </a:lnTo>
                  <a:lnTo>
                    <a:pt x="3015739" y="1778626"/>
                  </a:lnTo>
                  <a:lnTo>
                    <a:pt x="3006389" y="1823665"/>
                  </a:lnTo>
                  <a:lnTo>
                    <a:pt x="2995683" y="1868203"/>
                  </a:lnTo>
                  <a:lnTo>
                    <a:pt x="2983644" y="1912217"/>
                  </a:lnTo>
                  <a:lnTo>
                    <a:pt x="2970294" y="1955686"/>
                  </a:lnTo>
                  <a:lnTo>
                    <a:pt x="2955656" y="1998588"/>
                  </a:lnTo>
                  <a:lnTo>
                    <a:pt x="2939752" y="2040900"/>
                  </a:lnTo>
                  <a:lnTo>
                    <a:pt x="2922604" y="2082601"/>
                  </a:lnTo>
                  <a:lnTo>
                    <a:pt x="2904235" y="2123669"/>
                  </a:lnTo>
                  <a:lnTo>
                    <a:pt x="2884666" y="2164082"/>
                  </a:lnTo>
                  <a:lnTo>
                    <a:pt x="2863920" y="2203817"/>
                  </a:lnTo>
                  <a:lnTo>
                    <a:pt x="2842020" y="2242854"/>
                  </a:lnTo>
                  <a:lnTo>
                    <a:pt x="2818987" y="2281169"/>
                  </a:lnTo>
                  <a:lnTo>
                    <a:pt x="2794844" y="2318742"/>
                  </a:lnTo>
                  <a:lnTo>
                    <a:pt x="2769613" y="2355550"/>
                  </a:lnTo>
                  <a:lnTo>
                    <a:pt x="2743316" y="2391570"/>
                  </a:lnTo>
                  <a:lnTo>
                    <a:pt x="2715976" y="2426782"/>
                  </a:lnTo>
                  <a:lnTo>
                    <a:pt x="2687614" y="2461164"/>
                  </a:lnTo>
                  <a:lnTo>
                    <a:pt x="2658254" y="2494692"/>
                  </a:lnTo>
                  <a:lnTo>
                    <a:pt x="2627918" y="2527346"/>
                  </a:lnTo>
                  <a:lnTo>
                    <a:pt x="2596627" y="2559104"/>
                  </a:lnTo>
                  <a:lnTo>
                    <a:pt x="2564404" y="2589942"/>
                  </a:lnTo>
                  <a:lnTo>
                    <a:pt x="2531271" y="2619841"/>
                  </a:lnTo>
                  <a:lnTo>
                    <a:pt x="2497251" y="2648777"/>
                  </a:lnTo>
                  <a:lnTo>
                    <a:pt x="2462365" y="2676728"/>
                  </a:lnTo>
                  <a:lnTo>
                    <a:pt x="2426637" y="2703673"/>
                  </a:lnTo>
                  <a:lnTo>
                    <a:pt x="2390088" y="2729590"/>
                  </a:lnTo>
                  <a:lnTo>
                    <a:pt x="2352740" y="2754456"/>
                  </a:lnTo>
                  <a:lnTo>
                    <a:pt x="2314617" y="2778251"/>
                  </a:lnTo>
                  <a:lnTo>
                    <a:pt x="2275740" y="2800951"/>
                  </a:lnTo>
                  <a:lnTo>
                    <a:pt x="2236131" y="2822535"/>
                  </a:lnTo>
                  <a:lnTo>
                    <a:pt x="2195812" y="2842981"/>
                  </a:lnTo>
                  <a:lnTo>
                    <a:pt x="2154807" y="2862267"/>
                  </a:lnTo>
                  <a:lnTo>
                    <a:pt x="2113137" y="2880371"/>
                  </a:lnTo>
                  <a:lnTo>
                    <a:pt x="2070825" y="2897271"/>
                  </a:lnTo>
                  <a:lnTo>
                    <a:pt x="2027892" y="2912945"/>
                  </a:lnTo>
                  <a:lnTo>
                    <a:pt x="1984361" y="2927371"/>
                  </a:lnTo>
                  <a:lnTo>
                    <a:pt x="1940255" y="2940528"/>
                  </a:lnTo>
                  <a:lnTo>
                    <a:pt x="1895595" y="2952393"/>
                  </a:lnTo>
                  <a:lnTo>
                    <a:pt x="1850405" y="2962944"/>
                  </a:lnTo>
                  <a:lnTo>
                    <a:pt x="1804705" y="2972160"/>
                  </a:lnTo>
                  <a:lnTo>
                    <a:pt x="1758519" y="2980018"/>
                  </a:lnTo>
                  <a:lnTo>
                    <a:pt x="1711868" y="2986497"/>
                  </a:lnTo>
                  <a:lnTo>
                    <a:pt x="1664776" y="2991574"/>
                  </a:lnTo>
                  <a:lnTo>
                    <a:pt x="1617263" y="2995227"/>
                  </a:lnTo>
                  <a:lnTo>
                    <a:pt x="1569354" y="2997436"/>
                  </a:lnTo>
                  <a:lnTo>
                    <a:pt x="1521069" y="2998177"/>
                  </a:lnTo>
                  <a:lnTo>
                    <a:pt x="1472784" y="2997436"/>
                  </a:lnTo>
                  <a:lnTo>
                    <a:pt x="1424874" y="2995227"/>
                  </a:lnTo>
                  <a:lnTo>
                    <a:pt x="1377361" y="2991574"/>
                  </a:lnTo>
                  <a:lnTo>
                    <a:pt x="1330269" y="2986497"/>
                  </a:lnTo>
                  <a:lnTo>
                    <a:pt x="1283618" y="2980018"/>
                  </a:lnTo>
                  <a:lnTo>
                    <a:pt x="1237432" y="2972160"/>
                  </a:lnTo>
                  <a:lnTo>
                    <a:pt x="1191732" y="2962944"/>
                  </a:lnTo>
                  <a:lnTo>
                    <a:pt x="1146542" y="2952393"/>
                  </a:lnTo>
                  <a:lnTo>
                    <a:pt x="1101882" y="2940528"/>
                  </a:lnTo>
                  <a:lnTo>
                    <a:pt x="1057776" y="2927371"/>
                  </a:lnTo>
                  <a:lnTo>
                    <a:pt x="1014245" y="2912945"/>
                  </a:lnTo>
                  <a:lnTo>
                    <a:pt x="971312" y="2897271"/>
                  </a:lnTo>
                  <a:lnTo>
                    <a:pt x="929000" y="2880371"/>
                  </a:lnTo>
                  <a:lnTo>
                    <a:pt x="887330" y="2862267"/>
                  </a:lnTo>
                  <a:lnTo>
                    <a:pt x="846325" y="2842981"/>
                  </a:lnTo>
                  <a:lnTo>
                    <a:pt x="806006" y="2822535"/>
                  </a:lnTo>
                  <a:lnTo>
                    <a:pt x="766397" y="2800951"/>
                  </a:lnTo>
                  <a:lnTo>
                    <a:pt x="727520" y="2778251"/>
                  </a:lnTo>
                  <a:lnTo>
                    <a:pt x="689396" y="2754456"/>
                  </a:lnTo>
                  <a:lnTo>
                    <a:pt x="652049" y="2729590"/>
                  </a:lnTo>
                  <a:lnTo>
                    <a:pt x="615500" y="2703673"/>
                  </a:lnTo>
                  <a:lnTo>
                    <a:pt x="579772" y="2676728"/>
                  </a:lnTo>
                  <a:lnTo>
                    <a:pt x="544886" y="2648777"/>
                  </a:lnTo>
                  <a:lnTo>
                    <a:pt x="510866" y="2619841"/>
                  </a:lnTo>
                  <a:lnTo>
                    <a:pt x="477733" y="2589942"/>
                  </a:lnTo>
                  <a:lnTo>
                    <a:pt x="445510" y="2559104"/>
                  </a:lnTo>
                  <a:lnTo>
                    <a:pt x="414219" y="2527346"/>
                  </a:lnTo>
                  <a:lnTo>
                    <a:pt x="383883" y="2494692"/>
                  </a:lnTo>
                  <a:lnTo>
                    <a:pt x="354523" y="2461164"/>
                  </a:lnTo>
                  <a:lnTo>
                    <a:pt x="326161" y="2426782"/>
                  </a:lnTo>
                  <a:lnTo>
                    <a:pt x="298821" y="2391570"/>
                  </a:lnTo>
                  <a:lnTo>
                    <a:pt x="272524" y="2355550"/>
                  </a:lnTo>
                  <a:lnTo>
                    <a:pt x="247293" y="2318742"/>
                  </a:lnTo>
                  <a:lnTo>
                    <a:pt x="223150" y="2281169"/>
                  </a:lnTo>
                  <a:lnTo>
                    <a:pt x="200117" y="2242854"/>
                  </a:lnTo>
                  <a:lnTo>
                    <a:pt x="178217" y="2203817"/>
                  </a:lnTo>
                  <a:lnTo>
                    <a:pt x="157471" y="2164082"/>
                  </a:lnTo>
                  <a:lnTo>
                    <a:pt x="137902" y="2123669"/>
                  </a:lnTo>
                  <a:lnTo>
                    <a:pt x="119533" y="2082601"/>
                  </a:lnTo>
                  <a:lnTo>
                    <a:pt x="102385" y="2040900"/>
                  </a:lnTo>
                  <a:lnTo>
                    <a:pt x="86481" y="1998588"/>
                  </a:lnTo>
                  <a:lnTo>
                    <a:pt x="71843" y="1955686"/>
                  </a:lnTo>
                  <a:lnTo>
                    <a:pt x="58493" y="1912217"/>
                  </a:lnTo>
                  <a:lnTo>
                    <a:pt x="46454" y="1868203"/>
                  </a:lnTo>
                  <a:lnTo>
                    <a:pt x="35748" y="1823665"/>
                  </a:lnTo>
                  <a:lnTo>
                    <a:pt x="26398" y="1778626"/>
                  </a:lnTo>
                  <a:lnTo>
                    <a:pt x="18424" y="1733107"/>
                  </a:lnTo>
                  <a:lnTo>
                    <a:pt x="11851" y="1687131"/>
                  </a:lnTo>
                  <a:lnTo>
                    <a:pt x="6699" y="1640719"/>
                  </a:lnTo>
                  <a:lnTo>
                    <a:pt x="2992" y="1593893"/>
                  </a:lnTo>
                  <a:lnTo>
                    <a:pt x="751" y="1546676"/>
                  </a:lnTo>
                  <a:lnTo>
                    <a:pt x="0" y="1499089"/>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8"/>
            <p:cNvSpPr/>
            <p:nvPr/>
          </p:nvSpPr>
          <p:spPr>
            <a:xfrm>
              <a:off x="6366765" y="3100533"/>
              <a:ext cx="3042285" cy="2998470"/>
            </a:xfrm>
            <a:custGeom>
              <a:avLst/>
              <a:gdLst/>
              <a:ahLst/>
              <a:cxnLst/>
              <a:rect l="l" t="t" r="r" b="b"/>
              <a:pathLst>
                <a:path w="3042284" h="2998470">
                  <a:moveTo>
                    <a:pt x="0" y="1499089"/>
                  </a:moveTo>
                  <a:lnTo>
                    <a:pt x="751" y="1451501"/>
                  </a:lnTo>
                  <a:lnTo>
                    <a:pt x="2992" y="1404284"/>
                  </a:lnTo>
                  <a:lnTo>
                    <a:pt x="6699" y="1357458"/>
                  </a:lnTo>
                  <a:lnTo>
                    <a:pt x="11851" y="1311046"/>
                  </a:lnTo>
                  <a:lnTo>
                    <a:pt x="18424" y="1265070"/>
                  </a:lnTo>
                  <a:lnTo>
                    <a:pt x="26398" y="1219551"/>
                  </a:lnTo>
                  <a:lnTo>
                    <a:pt x="35748" y="1174511"/>
                  </a:lnTo>
                  <a:lnTo>
                    <a:pt x="46454" y="1129974"/>
                  </a:lnTo>
                  <a:lnTo>
                    <a:pt x="58493" y="1085959"/>
                  </a:lnTo>
                  <a:lnTo>
                    <a:pt x="71843" y="1042490"/>
                  </a:lnTo>
                  <a:lnTo>
                    <a:pt x="86481" y="999589"/>
                  </a:lnTo>
                  <a:lnTo>
                    <a:pt x="102385" y="957276"/>
                  </a:lnTo>
                  <a:lnTo>
                    <a:pt x="119533" y="915575"/>
                  </a:lnTo>
                  <a:lnTo>
                    <a:pt x="137902" y="874507"/>
                  </a:lnTo>
                  <a:lnTo>
                    <a:pt x="157471" y="834095"/>
                  </a:lnTo>
                  <a:lnTo>
                    <a:pt x="178217" y="794359"/>
                  </a:lnTo>
                  <a:lnTo>
                    <a:pt x="200117" y="755323"/>
                  </a:lnTo>
                  <a:lnTo>
                    <a:pt x="223150" y="717007"/>
                  </a:lnTo>
                  <a:lnTo>
                    <a:pt x="247293" y="679434"/>
                  </a:lnTo>
                  <a:lnTo>
                    <a:pt x="272524" y="642627"/>
                  </a:lnTo>
                  <a:lnTo>
                    <a:pt x="298821" y="606606"/>
                  </a:lnTo>
                  <a:lnTo>
                    <a:pt x="326161" y="571394"/>
                  </a:lnTo>
                  <a:lnTo>
                    <a:pt x="354523" y="537012"/>
                  </a:lnTo>
                  <a:lnTo>
                    <a:pt x="383883" y="503484"/>
                  </a:lnTo>
                  <a:lnTo>
                    <a:pt x="414219" y="470830"/>
                  </a:lnTo>
                  <a:lnTo>
                    <a:pt x="445510" y="439072"/>
                  </a:lnTo>
                  <a:lnTo>
                    <a:pt x="477733" y="408234"/>
                  </a:lnTo>
                  <a:lnTo>
                    <a:pt x="510866" y="378335"/>
                  </a:lnTo>
                  <a:lnTo>
                    <a:pt x="544886" y="349399"/>
                  </a:lnTo>
                  <a:lnTo>
                    <a:pt x="579772" y="321448"/>
                  </a:lnTo>
                  <a:lnTo>
                    <a:pt x="615500" y="294503"/>
                  </a:lnTo>
                  <a:lnTo>
                    <a:pt x="652049" y="268586"/>
                  </a:lnTo>
                  <a:lnTo>
                    <a:pt x="689396" y="243720"/>
                  </a:lnTo>
                  <a:lnTo>
                    <a:pt x="727520" y="219925"/>
                  </a:lnTo>
                  <a:lnTo>
                    <a:pt x="766397" y="197225"/>
                  </a:lnTo>
                  <a:lnTo>
                    <a:pt x="806006" y="175641"/>
                  </a:lnTo>
                  <a:lnTo>
                    <a:pt x="846325" y="155195"/>
                  </a:lnTo>
                  <a:lnTo>
                    <a:pt x="887330" y="135909"/>
                  </a:lnTo>
                  <a:lnTo>
                    <a:pt x="929000" y="117805"/>
                  </a:lnTo>
                  <a:lnTo>
                    <a:pt x="971312" y="100905"/>
                  </a:lnTo>
                  <a:lnTo>
                    <a:pt x="1014245" y="85231"/>
                  </a:lnTo>
                  <a:lnTo>
                    <a:pt x="1057776" y="70805"/>
                  </a:lnTo>
                  <a:lnTo>
                    <a:pt x="1101882" y="57648"/>
                  </a:lnTo>
                  <a:lnTo>
                    <a:pt x="1146542" y="45783"/>
                  </a:lnTo>
                  <a:lnTo>
                    <a:pt x="1191732" y="35232"/>
                  </a:lnTo>
                  <a:lnTo>
                    <a:pt x="1237432" y="26016"/>
                  </a:lnTo>
                  <a:lnTo>
                    <a:pt x="1283618" y="18158"/>
                  </a:lnTo>
                  <a:lnTo>
                    <a:pt x="1330269" y="11680"/>
                  </a:lnTo>
                  <a:lnTo>
                    <a:pt x="1377361" y="6602"/>
                  </a:lnTo>
                  <a:lnTo>
                    <a:pt x="1424874" y="2949"/>
                  </a:lnTo>
                  <a:lnTo>
                    <a:pt x="1472784" y="740"/>
                  </a:lnTo>
                  <a:lnTo>
                    <a:pt x="1521069" y="0"/>
                  </a:lnTo>
                  <a:lnTo>
                    <a:pt x="1569354" y="740"/>
                  </a:lnTo>
                  <a:lnTo>
                    <a:pt x="1617263" y="2949"/>
                  </a:lnTo>
                  <a:lnTo>
                    <a:pt x="1664776" y="6602"/>
                  </a:lnTo>
                  <a:lnTo>
                    <a:pt x="1711868" y="11680"/>
                  </a:lnTo>
                  <a:lnTo>
                    <a:pt x="1758519" y="18158"/>
                  </a:lnTo>
                  <a:lnTo>
                    <a:pt x="1804705" y="26016"/>
                  </a:lnTo>
                  <a:lnTo>
                    <a:pt x="1850405" y="35232"/>
                  </a:lnTo>
                  <a:lnTo>
                    <a:pt x="1895595" y="45783"/>
                  </a:lnTo>
                  <a:lnTo>
                    <a:pt x="1940255" y="57648"/>
                  </a:lnTo>
                  <a:lnTo>
                    <a:pt x="1984361" y="70805"/>
                  </a:lnTo>
                  <a:lnTo>
                    <a:pt x="2027892" y="85231"/>
                  </a:lnTo>
                  <a:lnTo>
                    <a:pt x="2070825" y="100905"/>
                  </a:lnTo>
                  <a:lnTo>
                    <a:pt x="2113137" y="117805"/>
                  </a:lnTo>
                  <a:lnTo>
                    <a:pt x="2154807" y="135909"/>
                  </a:lnTo>
                  <a:lnTo>
                    <a:pt x="2195812" y="155195"/>
                  </a:lnTo>
                  <a:lnTo>
                    <a:pt x="2236131" y="175641"/>
                  </a:lnTo>
                  <a:lnTo>
                    <a:pt x="2275740" y="197225"/>
                  </a:lnTo>
                  <a:lnTo>
                    <a:pt x="2314617" y="219925"/>
                  </a:lnTo>
                  <a:lnTo>
                    <a:pt x="2352740" y="243720"/>
                  </a:lnTo>
                  <a:lnTo>
                    <a:pt x="2390088" y="268586"/>
                  </a:lnTo>
                  <a:lnTo>
                    <a:pt x="2426637" y="294503"/>
                  </a:lnTo>
                  <a:lnTo>
                    <a:pt x="2462365" y="321448"/>
                  </a:lnTo>
                  <a:lnTo>
                    <a:pt x="2497251" y="349399"/>
                  </a:lnTo>
                  <a:lnTo>
                    <a:pt x="2531271" y="378335"/>
                  </a:lnTo>
                  <a:lnTo>
                    <a:pt x="2564404" y="408234"/>
                  </a:lnTo>
                  <a:lnTo>
                    <a:pt x="2596627" y="439072"/>
                  </a:lnTo>
                  <a:lnTo>
                    <a:pt x="2627918" y="470830"/>
                  </a:lnTo>
                  <a:lnTo>
                    <a:pt x="2658254" y="503484"/>
                  </a:lnTo>
                  <a:lnTo>
                    <a:pt x="2687614" y="537012"/>
                  </a:lnTo>
                  <a:lnTo>
                    <a:pt x="2715976" y="571394"/>
                  </a:lnTo>
                  <a:lnTo>
                    <a:pt x="2743316" y="606606"/>
                  </a:lnTo>
                  <a:lnTo>
                    <a:pt x="2769613" y="642627"/>
                  </a:lnTo>
                  <a:lnTo>
                    <a:pt x="2794844" y="679434"/>
                  </a:lnTo>
                  <a:lnTo>
                    <a:pt x="2818987" y="717007"/>
                  </a:lnTo>
                  <a:lnTo>
                    <a:pt x="2842020" y="755323"/>
                  </a:lnTo>
                  <a:lnTo>
                    <a:pt x="2863920" y="794359"/>
                  </a:lnTo>
                  <a:lnTo>
                    <a:pt x="2884666" y="834095"/>
                  </a:lnTo>
                  <a:lnTo>
                    <a:pt x="2904235" y="874507"/>
                  </a:lnTo>
                  <a:lnTo>
                    <a:pt x="2922604" y="915575"/>
                  </a:lnTo>
                  <a:lnTo>
                    <a:pt x="2939752" y="957276"/>
                  </a:lnTo>
                  <a:lnTo>
                    <a:pt x="2955656" y="999589"/>
                  </a:lnTo>
                  <a:lnTo>
                    <a:pt x="2970294" y="1042490"/>
                  </a:lnTo>
                  <a:lnTo>
                    <a:pt x="2983644" y="1085959"/>
                  </a:lnTo>
                  <a:lnTo>
                    <a:pt x="2995683" y="1129974"/>
                  </a:lnTo>
                  <a:lnTo>
                    <a:pt x="3006389" y="1174511"/>
                  </a:lnTo>
                  <a:lnTo>
                    <a:pt x="3015739" y="1219551"/>
                  </a:lnTo>
                  <a:lnTo>
                    <a:pt x="3023713" y="1265070"/>
                  </a:lnTo>
                  <a:lnTo>
                    <a:pt x="3030286" y="1311046"/>
                  </a:lnTo>
                  <a:lnTo>
                    <a:pt x="3035438" y="1357458"/>
                  </a:lnTo>
                  <a:lnTo>
                    <a:pt x="3039145" y="1404284"/>
                  </a:lnTo>
                  <a:lnTo>
                    <a:pt x="3041386" y="1451501"/>
                  </a:lnTo>
                  <a:lnTo>
                    <a:pt x="3042138" y="1499089"/>
                  </a:lnTo>
                  <a:lnTo>
                    <a:pt x="3041386" y="1546676"/>
                  </a:lnTo>
                  <a:lnTo>
                    <a:pt x="3039145" y="1593893"/>
                  </a:lnTo>
                  <a:lnTo>
                    <a:pt x="3035438" y="1640719"/>
                  </a:lnTo>
                  <a:lnTo>
                    <a:pt x="3030286" y="1687131"/>
                  </a:lnTo>
                  <a:lnTo>
                    <a:pt x="3023713" y="1733107"/>
                  </a:lnTo>
                  <a:lnTo>
                    <a:pt x="3015739" y="1778626"/>
                  </a:lnTo>
                  <a:lnTo>
                    <a:pt x="3006389" y="1823665"/>
                  </a:lnTo>
                  <a:lnTo>
                    <a:pt x="2995683" y="1868203"/>
                  </a:lnTo>
                  <a:lnTo>
                    <a:pt x="2983644" y="1912217"/>
                  </a:lnTo>
                  <a:lnTo>
                    <a:pt x="2970294" y="1955686"/>
                  </a:lnTo>
                  <a:lnTo>
                    <a:pt x="2955656" y="1998588"/>
                  </a:lnTo>
                  <a:lnTo>
                    <a:pt x="2939752" y="2040900"/>
                  </a:lnTo>
                  <a:lnTo>
                    <a:pt x="2922604" y="2082601"/>
                  </a:lnTo>
                  <a:lnTo>
                    <a:pt x="2904235" y="2123669"/>
                  </a:lnTo>
                  <a:lnTo>
                    <a:pt x="2884666" y="2164082"/>
                  </a:lnTo>
                  <a:lnTo>
                    <a:pt x="2863920" y="2203817"/>
                  </a:lnTo>
                  <a:lnTo>
                    <a:pt x="2842020" y="2242854"/>
                  </a:lnTo>
                  <a:lnTo>
                    <a:pt x="2818987" y="2281169"/>
                  </a:lnTo>
                  <a:lnTo>
                    <a:pt x="2794844" y="2318742"/>
                  </a:lnTo>
                  <a:lnTo>
                    <a:pt x="2769613" y="2355550"/>
                  </a:lnTo>
                  <a:lnTo>
                    <a:pt x="2743316" y="2391570"/>
                  </a:lnTo>
                  <a:lnTo>
                    <a:pt x="2715976" y="2426782"/>
                  </a:lnTo>
                  <a:lnTo>
                    <a:pt x="2687614" y="2461164"/>
                  </a:lnTo>
                  <a:lnTo>
                    <a:pt x="2658254" y="2494692"/>
                  </a:lnTo>
                  <a:lnTo>
                    <a:pt x="2627918" y="2527346"/>
                  </a:lnTo>
                  <a:lnTo>
                    <a:pt x="2596627" y="2559104"/>
                  </a:lnTo>
                  <a:lnTo>
                    <a:pt x="2564404" y="2589942"/>
                  </a:lnTo>
                  <a:lnTo>
                    <a:pt x="2531271" y="2619841"/>
                  </a:lnTo>
                  <a:lnTo>
                    <a:pt x="2497251" y="2648777"/>
                  </a:lnTo>
                  <a:lnTo>
                    <a:pt x="2462365" y="2676728"/>
                  </a:lnTo>
                  <a:lnTo>
                    <a:pt x="2426637" y="2703673"/>
                  </a:lnTo>
                  <a:lnTo>
                    <a:pt x="2390088" y="2729590"/>
                  </a:lnTo>
                  <a:lnTo>
                    <a:pt x="2352740" y="2754456"/>
                  </a:lnTo>
                  <a:lnTo>
                    <a:pt x="2314617" y="2778251"/>
                  </a:lnTo>
                  <a:lnTo>
                    <a:pt x="2275740" y="2800951"/>
                  </a:lnTo>
                  <a:lnTo>
                    <a:pt x="2236131" y="2822535"/>
                  </a:lnTo>
                  <a:lnTo>
                    <a:pt x="2195812" y="2842981"/>
                  </a:lnTo>
                  <a:lnTo>
                    <a:pt x="2154807" y="2862267"/>
                  </a:lnTo>
                  <a:lnTo>
                    <a:pt x="2113137" y="2880371"/>
                  </a:lnTo>
                  <a:lnTo>
                    <a:pt x="2070825" y="2897271"/>
                  </a:lnTo>
                  <a:lnTo>
                    <a:pt x="2027892" y="2912945"/>
                  </a:lnTo>
                  <a:lnTo>
                    <a:pt x="1984361" y="2927371"/>
                  </a:lnTo>
                  <a:lnTo>
                    <a:pt x="1940255" y="2940528"/>
                  </a:lnTo>
                  <a:lnTo>
                    <a:pt x="1895595" y="2952393"/>
                  </a:lnTo>
                  <a:lnTo>
                    <a:pt x="1850405" y="2962944"/>
                  </a:lnTo>
                  <a:lnTo>
                    <a:pt x="1804705" y="2972160"/>
                  </a:lnTo>
                  <a:lnTo>
                    <a:pt x="1758519" y="2980018"/>
                  </a:lnTo>
                  <a:lnTo>
                    <a:pt x="1711868" y="2986497"/>
                  </a:lnTo>
                  <a:lnTo>
                    <a:pt x="1664776" y="2991574"/>
                  </a:lnTo>
                  <a:lnTo>
                    <a:pt x="1617263" y="2995227"/>
                  </a:lnTo>
                  <a:lnTo>
                    <a:pt x="1569354" y="2997436"/>
                  </a:lnTo>
                  <a:lnTo>
                    <a:pt x="1521069" y="2998177"/>
                  </a:lnTo>
                  <a:lnTo>
                    <a:pt x="1472784" y="2997436"/>
                  </a:lnTo>
                  <a:lnTo>
                    <a:pt x="1424874" y="2995227"/>
                  </a:lnTo>
                  <a:lnTo>
                    <a:pt x="1377361" y="2991574"/>
                  </a:lnTo>
                  <a:lnTo>
                    <a:pt x="1330269" y="2986497"/>
                  </a:lnTo>
                  <a:lnTo>
                    <a:pt x="1283618" y="2980018"/>
                  </a:lnTo>
                  <a:lnTo>
                    <a:pt x="1237432" y="2972160"/>
                  </a:lnTo>
                  <a:lnTo>
                    <a:pt x="1191732" y="2962944"/>
                  </a:lnTo>
                  <a:lnTo>
                    <a:pt x="1146542" y="2952393"/>
                  </a:lnTo>
                  <a:lnTo>
                    <a:pt x="1101882" y="2940528"/>
                  </a:lnTo>
                  <a:lnTo>
                    <a:pt x="1057776" y="2927371"/>
                  </a:lnTo>
                  <a:lnTo>
                    <a:pt x="1014245" y="2912945"/>
                  </a:lnTo>
                  <a:lnTo>
                    <a:pt x="971312" y="2897271"/>
                  </a:lnTo>
                  <a:lnTo>
                    <a:pt x="929000" y="2880371"/>
                  </a:lnTo>
                  <a:lnTo>
                    <a:pt x="887330" y="2862267"/>
                  </a:lnTo>
                  <a:lnTo>
                    <a:pt x="846325" y="2842981"/>
                  </a:lnTo>
                  <a:lnTo>
                    <a:pt x="806006" y="2822535"/>
                  </a:lnTo>
                  <a:lnTo>
                    <a:pt x="766397" y="2800951"/>
                  </a:lnTo>
                  <a:lnTo>
                    <a:pt x="727520" y="2778251"/>
                  </a:lnTo>
                  <a:lnTo>
                    <a:pt x="689396" y="2754456"/>
                  </a:lnTo>
                  <a:lnTo>
                    <a:pt x="652049" y="2729590"/>
                  </a:lnTo>
                  <a:lnTo>
                    <a:pt x="615500" y="2703673"/>
                  </a:lnTo>
                  <a:lnTo>
                    <a:pt x="579772" y="2676728"/>
                  </a:lnTo>
                  <a:lnTo>
                    <a:pt x="544886" y="2648777"/>
                  </a:lnTo>
                  <a:lnTo>
                    <a:pt x="510866" y="2619841"/>
                  </a:lnTo>
                  <a:lnTo>
                    <a:pt x="477733" y="2589942"/>
                  </a:lnTo>
                  <a:lnTo>
                    <a:pt x="445510" y="2559104"/>
                  </a:lnTo>
                  <a:lnTo>
                    <a:pt x="414219" y="2527346"/>
                  </a:lnTo>
                  <a:lnTo>
                    <a:pt x="383883" y="2494692"/>
                  </a:lnTo>
                  <a:lnTo>
                    <a:pt x="354523" y="2461164"/>
                  </a:lnTo>
                  <a:lnTo>
                    <a:pt x="326161" y="2426782"/>
                  </a:lnTo>
                  <a:lnTo>
                    <a:pt x="298821" y="2391570"/>
                  </a:lnTo>
                  <a:lnTo>
                    <a:pt x="272524" y="2355550"/>
                  </a:lnTo>
                  <a:lnTo>
                    <a:pt x="247293" y="2318742"/>
                  </a:lnTo>
                  <a:lnTo>
                    <a:pt x="223150" y="2281169"/>
                  </a:lnTo>
                  <a:lnTo>
                    <a:pt x="200117" y="2242854"/>
                  </a:lnTo>
                  <a:lnTo>
                    <a:pt x="178217" y="2203817"/>
                  </a:lnTo>
                  <a:lnTo>
                    <a:pt x="157471" y="2164082"/>
                  </a:lnTo>
                  <a:lnTo>
                    <a:pt x="137902" y="2123669"/>
                  </a:lnTo>
                  <a:lnTo>
                    <a:pt x="119533" y="2082601"/>
                  </a:lnTo>
                  <a:lnTo>
                    <a:pt x="102385" y="2040900"/>
                  </a:lnTo>
                  <a:lnTo>
                    <a:pt x="86481" y="1998588"/>
                  </a:lnTo>
                  <a:lnTo>
                    <a:pt x="71843" y="1955686"/>
                  </a:lnTo>
                  <a:lnTo>
                    <a:pt x="58493" y="1912217"/>
                  </a:lnTo>
                  <a:lnTo>
                    <a:pt x="46454" y="1868203"/>
                  </a:lnTo>
                  <a:lnTo>
                    <a:pt x="35748" y="1823665"/>
                  </a:lnTo>
                  <a:lnTo>
                    <a:pt x="26398" y="1778626"/>
                  </a:lnTo>
                  <a:lnTo>
                    <a:pt x="18424" y="1733107"/>
                  </a:lnTo>
                  <a:lnTo>
                    <a:pt x="11851" y="1687131"/>
                  </a:lnTo>
                  <a:lnTo>
                    <a:pt x="6699" y="1640719"/>
                  </a:lnTo>
                  <a:lnTo>
                    <a:pt x="2992" y="1593893"/>
                  </a:lnTo>
                  <a:lnTo>
                    <a:pt x="751" y="1546676"/>
                  </a:lnTo>
                  <a:lnTo>
                    <a:pt x="0" y="1499089"/>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9"/>
            <p:cNvSpPr/>
            <p:nvPr/>
          </p:nvSpPr>
          <p:spPr>
            <a:xfrm>
              <a:off x="8008675" y="2362146"/>
              <a:ext cx="2233930" cy="215900"/>
            </a:xfrm>
            <a:custGeom>
              <a:avLst/>
              <a:gdLst/>
              <a:ahLst/>
              <a:cxnLst/>
              <a:rect l="l" t="t" r="r" b="b"/>
              <a:pathLst>
                <a:path w="2233929" h="215900">
                  <a:moveTo>
                    <a:pt x="2233816" y="0"/>
                  </a:moveTo>
                  <a:lnTo>
                    <a:pt x="0" y="0"/>
                  </a:lnTo>
                  <a:lnTo>
                    <a:pt x="0" y="215444"/>
                  </a:lnTo>
                  <a:lnTo>
                    <a:pt x="2233816" y="215444"/>
                  </a:lnTo>
                  <a:lnTo>
                    <a:pt x="223381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 name="object 10"/>
          <p:cNvSpPr txBox="1"/>
          <p:nvPr/>
        </p:nvSpPr>
        <p:spPr>
          <a:xfrm>
            <a:off x="7995975" y="2337287"/>
            <a:ext cx="2362835" cy="234950"/>
          </a:xfrm>
          <a:prstGeom prst="rect">
            <a:avLst/>
          </a:prstGeom>
        </p:spPr>
        <p:txBody>
          <a:bodyPr vert="horz" wrap="square" lIns="0" tIns="15240" rIns="0" bIns="0" rtlCol="0">
            <a:spAutoFit/>
          </a:bodyPr>
          <a:lstStyle/>
          <a:p>
            <a:pPr marL="12700" marR="0" lvl="0" indent="0" defTabSz="914400" eaLnBrk="1" fontAlgn="auto" latinLnBrk="0" hangingPunct="1">
              <a:lnSpc>
                <a:spcPct val="100000"/>
              </a:lnSpc>
              <a:spcBef>
                <a:spcPts val="120"/>
              </a:spcBef>
              <a:spcAft>
                <a:spcPts val="0"/>
              </a:spcAft>
              <a:buClrTx/>
              <a:buSzTx/>
              <a:buFontTx/>
              <a:buNone/>
              <a:tabLst/>
              <a:defRPr/>
            </a:pPr>
            <a:r>
              <a:rPr kumimoji="0" sz="1350" b="0" i="0" u="none" strike="noStrike" kern="0" cap="none" spc="10" normalizeH="0" baseline="0" noProof="0" dirty="0">
                <a:ln>
                  <a:noFill/>
                </a:ln>
                <a:solidFill>
                  <a:sysClr val="windowText" lastClr="000000"/>
                </a:solidFill>
                <a:effectLst/>
                <a:uLnTx/>
                <a:uFillTx/>
                <a:latin typeface="Calibri Light"/>
                <a:cs typeface="Calibri Light"/>
              </a:rPr>
              <a:t>(1)</a:t>
            </a:r>
            <a:r>
              <a:rPr kumimoji="0" sz="1350" b="0" i="0" u="none" strike="noStrike" kern="0" cap="none" spc="170" normalizeH="0" baseline="0" noProof="0" dirty="0">
                <a:ln>
                  <a:noFill/>
                </a:ln>
                <a:solidFill>
                  <a:sysClr val="windowText" lastClr="000000"/>
                </a:solidFill>
                <a:effectLst/>
                <a:uLnTx/>
                <a:uFillTx/>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Research</a:t>
            </a:r>
            <a:r>
              <a:rPr kumimoji="0" sz="1350" b="0" i="0" u="sng" strike="noStrike" kern="0" cap="none" spc="155" normalizeH="0" baseline="0" noProof="0" dirty="0">
                <a:ln>
                  <a:noFill/>
                </a:ln>
                <a:solidFill>
                  <a:sysClr val="windowText" lastClr="000000"/>
                </a:solidFill>
                <a:effectLst/>
                <a:uLnTx/>
                <a:uFill>
                  <a:solidFill>
                    <a:srgbClr val="000000"/>
                  </a:solidFill>
                </a:uFill>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Data</a:t>
            </a:r>
            <a:r>
              <a:rPr kumimoji="0" sz="1350" b="0" i="0" u="none" strike="noStrike" kern="0" cap="none" spc="165" normalizeH="0" baseline="0" noProof="0" dirty="0">
                <a:ln>
                  <a:noFill/>
                </a:ln>
                <a:solidFill>
                  <a:sysClr val="windowText" lastClr="000000"/>
                </a:solidFill>
                <a:effectLst/>
                <a:uLnTx/>
                <a:uFillTx/>
                <a:latin typeface="Calibri Light"/>
                <a:cs typeface="Calibri Light"/>
              </a:rPr>
              <a:t> </a:t>
            </a:r>
            <a:r>
              <a:rPr kumimoji="0" sz="1350" b="0" i="0" u="none" strike="noStrike" kern="0" cap="none" spc="35" normalizeH="0" baseline="0" noProof="0" dirty="0">
                <a:ln>
                  <a:noFill/>
                </a:ln>
                <a:solidFill>
                  <a:sysClr val="windowText" lastClr="000000"/>
                </a:solidFill>
                <a:effectLst/>
                <a:uLnTx/>
                <a:uFillTx/>
                <a:latin typeface="Calibri Light"/>
                <a:cs typeface="Calibri Light"/>
              </a:rPr>
              <a:t>Management</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1" name="object 11"/>
          <p:cNvSpPr/>
          <p:nvPr/>
        </p:nvSpPr>
        <p:spPr>
          <a:xfrm>
            <a:off x="9829692" y="4521857"/>
            <a:ext cx="2256790" cy="215900"/>
          </a:xfrm>
          <a:custGeom>
            <a:avLst/>
            <a:gdLst/>
            <a:ahLst/>
            <a:cxnLst/>
            <a:rect l="l" t="t" r="r" b="b"/>
            <a:pathLst>
              <a:path w="2256790" h="215900">
                <a:moveTo>
                  <a:pt x="2256358" y="0"/>
                </a:moveTo>
                <a:lnTo>
                  <a:pt x="0" y="0"/>
                </a:lnTo>
                <a:lnTo>
                  <a:pt x="0" y="215444"/>
                </a:lnTo>
                <a:lnTo>
                  <a:pt x="2256358" y="215444"/>
                </a:lnTo>
                <a:lnTo>
                  <a:pt x="225635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2"/>
          <p:cNvSpPr txBox="1"/>
          <p:nvPr/>
        </p:nvSpPr>
        <p:spPr>
          <a:xfrm>
            <a:off x="9816992" y="4498320"/>
            <a:ext cx="2174240" cy="234950"/>
          </a:xfrm>
          <a:prstGeom prst="rect">
            <a:avLst/>
          </a:prstGeom>
        </p:spPr>
        <p:txBody>
          <a:bodyPr vert="horz" wrap="square" lIns="0" tIns="15240" rIns="0" bIns="0" rtlCol="0">
            <a:spAutoFit/>
          </a:bodyPr>
          <a:lstStyle/>
          <a:p>
            <a:pPr marL="12700" marR="0" lvl="0" indent="0" defTabSz="914400" eaLnBrk="1" fontAlgn="auto" latinLnBrk="0" hangingPunct="1">
              <a:lnSpc>
                <a:spcPct val="100000"/>
              </a:lnSpc>
              <a:spcBef>
                <a:spcPts val="120"/>
              </a:spcBef>
              <a:spcAft>
                <a:spcPts val="0"/>
              </a:spcAft>
              <a:buClrTx/>
              <a:buSzTx/>
              <a:buFontTx/>
              <a:buNone/>
              <a:tabLst/>
              <a:defRPr/>
            </a:pPr>
            <a:r>
              <a:rPr kumimoji="0" sz="1350" b="0" i="0" u="none" strike="noStrike" kern="0" cap="none" spc="0" normalizeH="0" baseline="0" noProof="0" dirty="0">
                <a:ln>
                  <a:noFill/>
                </a:ln>
                <a:solidFill>
                  <a:sysClr val="windowText" lastClr="000000"/>
                </a:solidFill>
                <a:effectLst/>
                <a:uLnTx/>
                <a:uFillTx/>
                <a:latin typeface="Calibri Light"/>
                <a:cs typeface="Calibri Light"/>
              </a:rPr>
              <a:t>(3)</a:t>
            </a:r>
            <a:r>
              <a:rPr kumimoji="0" sz="1350" b="0" i="0" u="none" strike="noStrike" kern="0" cap="none" spc="200"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Reliable</a:t>
            </a:r>
            <a:r>
              <a:rPr kumimoji="0" sz="1350" b="0" i="0" u="none" strike="noStrike" kern="0" cap="none" spc="204"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&amp;</a:t>
            </a:r>
            <a:r>
              <a:rPr kumimoji="0" sz="1350" b="0" i="0" u="none" strike="noStrike" kern="0" cap="none" spc="195"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Secure</a:t>
            </a:r>
            <a:r>
              <a:rPr kumimoji="0" sz="1350" b="0" i="0" u="none" strike="noStrike" kern="0" cap="none" spc="200" normalizeH="0" baseline="0" noProof="0" dirty="0">
                <a:ln>
                  <a:noFill/>
                </a:ln>
                <a:solidFill>
                  <a:sysClr val="windowText" lastClr="000000"/>
                </a:solidFill>
                <a:effectLst/>
                <a:uLnTx/>
                <a:uFillTx/>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Storage</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3" name="object 13"/>
          <p:cNvSpPr/>
          <p:nvPr/>
        </p:nvSpPr>
        <p:spPr>
          <a:xfrm>
            <a:off x="6902424" y="4516385"/>
            <a:ext cx="1909445" cy="215900"/>
          </a:xfrm>
          <a:custGeom>
            <a:avLst/>
            <a:gdLst/>
            <a:ahLst/>
            <a:cxnLst/>
            <a:rect l="l" t="t" r="r" b="b"/>
            <a:pathLst>
              <a:path w="1909445" h="215900">
                <a:moveTo>
                  <a:pt x="1908921" y="0"/>
                </a:moveTo>
                <a:lnTo>
                  <a:pt x="0" y="0"/>
                </a:lnTo>
                <a:lnTo>
                  <a:pt x="0" y="215444"/>
                </a:lnTo>
                <a:lnTo>
                  <a:pt x="1908921" y="215444"/>
                </a:lnTo>
                <a:lnTo>
                  <a:pt x="190892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4"/>
          <p:cNvSpPr txBox="1"/>
          <p:nvPr/>
        </p:nvSpPr>
        <p:spPr>
          <a:xfrm>
            <a:off x="6889724" y="4492224"/>
            <a:ext cx="1955800" cy="234950"/>
          </a:xfrm>
          <a:prstGeom prst="rect">
            <a:avLst/>
          </a:prstGeom>
        </p:spPr>
        <p:txBody>
          <a:bodyPr vert="horz" wrap="square" lIns="0" tIns="15240" rIns="0" bIns="0" rtlCol="0">
            <a:spAutoFit/>
          </a:bodyPr>
          <a:lstStyle/>
          <a:p>
            <a:pPr marL="12700" marR="0" lvl="0" indent="0" defTabSz="914400" eaLnBrk="1" fontAlgn="auto" latinLnBrk="0" hangingPunct="1">
              <a:lnSpc>
                <a:spcPct val="100000"/>
              </a:lnSpc>
              <a:spcBef>
                <a:spcPts val="120"/>
              </a:spcBef>
              <a:spcAft>
                <a:spcPts val="0"/>
              </a:spcAft>
              <a:buClrTx/>
              <a:buSzTx/>
              <a:buFontTx/>
              <a:buNone/>
              <a:tabLst/>
              <a:defRPr/>
            </a:pPr>
            <a:r>
              <a:rPr kumimoji="0" sz="1350" b="0" i="0" u="none" strike="noStrike" kern="0" cap="none" spc="0" normalizeH="0" baseline="0" noProof="0" dirty="0">
                <a:ln>
                  <a:noFill/>
                </a:ln>
                <a:solidFill>
                  <a:sysClr val="windowText" lastClr="000000"/>
                </a:solidFill>
                <a:effectLst/>
                <a:uLnTx/>
                <a:uFillTx/>
                <a:latin typeface="Calibri Light"/>
                <a:cs typeface="Calibri Light"/>
              </a:rPr>
              <a:t>(2)</a:t>
            </a:r>
            <a:r>
              <a:rPr kumimoji="0" sz="1350" b="0" i="0" u="none" strike="noStrike" kern="0" cap="none" spc="185"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Large</a:t>
            </a:r>
            <a:r>
              <a:rPr kumimoji="0" sz="1350" b="0" i="0" u="none" strike="noStrike" kern="0" cap="none" spc="190"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Scale</a:t>
            </a:r>
            <a:r>
              <a:rPr kumimoji="0" sz="1350" b="0" i="0" u="none" strike="noStrike" kern="0" cap="none" spc="190" normalizeH="0" baseline="0" noProof="0" dirty="0">
                <a:ln>
                  <a:noFill/>
                </a:ln>
                <a:solidFill>
                  <a:sysClr val="windowText" lastClr="000000"/>
                </a:solidFill>
                <a:effectLst/>
                <a:uLnTx/>
                <a:uFillTx/>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Computing</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5" name="object 15"/>
          <p:cNvSpPr txBox="1"/>
          <p:nvPr/>
        </p:nvSpPr>
        <p:spPr>
          <a:xfrm>
            <a:off x="8008675" y="2619249"/>
            <a:ext cx="3607435" cy="33909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210"/>
              </a:lnSpc>
              <a:spcBef>
                <a:spcPts val="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help</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researchers</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organize,</a:t>
            </a:r>
            <a:r>
              <a:rPr kumimoji="0" sz="1100" b="0" i="0" u="none" strike="noStrike" kern="0" cap="none" spc="-2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store,</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preserve,</a:t>
            </a:r>
            <a:r>
              <a:rPr kumimoji="0" sz="1100" b="0" i="0" u="none" strike="noStrike" kern="0" cap="none" spc="-2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and</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share</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20" normalizeH="0" baseline="0" noProof="0" dirty="0">
                <a:ln>
                  <a:noFill/>
                </a:ln>
                <a:solidFill>
                  <a:srgbClr val="040C28"/>
                </a:solidFill>
                <a:effectLst/>
                <a:uLnTx/>
                <a:uFillTx/>
                <a:latin typeface="Calibri Light"/>
                <a:cs typeface="Calibri Light"/>
              </a:rPr>
              <a:t>data</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ts val="1310"/>
              </a:lnSpc>
              <a:spcBef>
                <a:spcPts val="0"/>
              </a:spcBef>
              <a:spcAft>
                <a:spcPts val="0"/>
              </a:spcAft>
              <a:buClrTx/>
              <a:buSzTx/>
              <a:buFontTx/>
              <a:buNone/>
              <a:tabLst/>
              <a:defRPr/>
            </a:pPr>
            <a:r>
              <a:rPr kumimoji="0" sz="1100" b="0" i="0" u="none" strike="noStrike" kern="0" cap="none" spc="0" normalizeH="0" baseline="0" noProof="0" dirty="0">
                <a:ln>
                  <a:noFill/>
                </a:ln>
                <a:solidFill>
                  <a:srgbClr val="040C28"/>
                </a:solidFill>
                <a:effectLst/>
                <a:uLnTx/>
                <a:uFillTx/>
                <a:latin typeface="Calibri Light"/>
                <a:cs typeface="Calibri Light"/>
              </a:rPr>
              <a:t>according</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to</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the</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FAIR</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principles</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and</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proactively</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1" u="none" strike="noStrike" kern="0" cap="none" spc="-10" normalizeH="0" baseline="0" noProof="0" dirty="0">
                <a:ln>
                  <a:noFill/>
                </a:ln>
                <a:solidFill>
                  <a:srgbClr val="040C28"/>
                </a:solidFill>
                <a:effectLst/>
                <a:uLnTx/>
                <a:uFillTx/>
                <a:latin typeface="Calibri Light"/>
                <a:cs typeface="Calibri Light"/>
              </a:rPr>
              <a:t>evangelize</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6" name="object 16"/>
          <p:cNvSpPr txBox="1"/>
          <p:nvPr/>
        </p:nvSpPr>
        <p:spPr>
          <a:xfrm>
            <a:off x="6902423" y="4757864"/>
            <a:ext cx="2240280" cy="5080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215"/>
              </a:lnSpc>
              <a:spcBef>
                <a:spcPts val="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widely</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1" u="none" strike="noStrike" kern="0" cap="none" spc="0" normalizeH="0" baseline="0" noProof="0" dirty="0">
                <a:ln>
                  <a:noFill/>
                </a:ln>
                <a:solidFill>
                  <a:sysClr val="windowText" lastClr="000000"/>
                </a:solidFill>
                <a:effectLst/>
                <a:uLnTx/>
                <a:uFillTx/>
                <a:latin typeface="Calibri Light"/>
                <a:cs typeface="Calibri Light"/>
              </a:rPr>
              <a:t>accessible</a:t>
            </a:r>
            <a:r>
              <a:rPr kumimoji="0" sz="1100" b="0" i="1"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25" normalizeH="0" baseline="0" noProof="0" dirty="0">
                <a:ln>
                  <a:noFill/>
                </a:ln>
                <a:solidFill>
                  <a:sysClr val="windowText" lastClr="000000"/>
                </a:solidFill>
                <a:effectLst/>
                <a:uLnTx/>
                <a:uFillTx/>
                <a:latin typeface="Calibri Light"/>
                <a:cs typeface="Calibri Light"/>
              </a:rPr>
              <a:t>and</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ts val="1310"/>
              </a:lnSpc>
              <a:spcBef>
                <a:spcPts val="0"/>
              </a:spcBef>
              <a:spcAft>
                <a:spcPts val="0"/>
              </a:spcAft>
              <a:buClrTx/>
              <a:buSzTx/>
              <a:buFontTx/>
              <a:buNone/>
              <a:tabLst/>
              <a:defRPr/>
            </a:pPr>
            <a:r>
              <a:rPr kumimoji="0" sz="1100" b="0" i="1" u="none" strike="noStrike" kern="0" cap="none" spc="0" normalizeH="0" baseline="0" noProof="0" dirty="0">
                <a:ln>
                  <a:noFill/>
                </a:ln>
                <a:solidFill>
                  <a:sysClr val="windowText" lastClr="000000"/>
                </a:solidFill>
                <a:effectLst/>
                <a:uLnTx/>
                <a:uFillTx/>
                <a:latin typeface="Calibri Light"/>
                <a:cs typeface="Calibri Light"/>
              </a:rPr>
              <a:t>economical</a:t>
            </a:r>
            <a:r>
              <a:rPr kumimoji="0" sz="1100" b="0" i="1" u="none" strike="noStrike" kern="0" cap="none" spc="-4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advanced</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computing</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ct val="100000"/>
              </a:lnSpc>
              <a:spcBef>
                <a:spcPts val="7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capabilities</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for</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researchers</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7" name="object 17"/>
          <p:cNvSpPr txBox="1"/>
          <p:nvPr/>
        </p:nvSpPr>
        <p:spPr>
          <a:xfrm>
            <a:off x="9829692" y="4757864"/>
            <a:ext cx="2118360" cy="5080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215"/>
              </a:lnSpc>
              <a:spcBef>
                <a:spcPts val="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1" u="none" strike="noStrike" kern="0" cap="none" spc="0" normalizeH="0" baseline="0" noProof="0" dirty="0">
                <a:ln>
                  <a:noFill/>
                </a:ln>
                <a:solidFill>
                  <a:sysClr val="windowText" lastClr="000000"/>
                </a:solidFill>
                <a:effectLst/>
                <a:uLnTx/>
                <a:uFillTx/>
                <a:latin typeface="Calibri Light"/>
                <a:cs typeface="Calibri Light"/>
              </a:rPr>
              <a:t>trustworthy</a:t>
            </a:r>
            <a:r>
              <a:rPr kumimoji="0" sz="1100" b="0" i="0" u="none" strike="noStrike" kern="0" cap="none" spc="0" normalizeH="0" baseline="0" noProof="0" dirty="0">
                <a:ln>
                  <a:noFill/>
                </a:ln>
                <a:solidFill>
                  <a:sysClr val="windowText" lastClr="000000"/>
                </a:solidFill>
                <a:effectLst/>
                <a:uLnTx/>
                <a:uFillTx/>
                <a:latin typeface="Calibri Light"/>
                <a:cs typeface="Calibri Light"/>
              </a:rPr>
              <a:t>,</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1" u="none" strike="noStrike" kern="0" cap="none" spc="0" normalizeH="0" baseline="0" noProof="0" dirty="0">
                <a:ln>
                  <a:noFill/>
                </a:ln>
                <a:solidFill>
                  <a:sysClr val="windowText" lastClr="000000"/>
                </a:solidFill>
                <a:effectLst/>
                <a:uLnTx/>
                <a:uFillTx/>
                <a:latin typeface="Calibri Light"/>
                <a:cs typeface="Calibri Light"/>
              </a:rPr>
              <a:t>secure</a:t>
            </a:r>
            <a:r>
              <a:rPr kumimoji="0" sz="1100" b="0" i="1"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50" normalizeH="0" baseline="0" noProof="0" dirty="0">
                <a:ln>
                  <a:noFill/>
                </a:ln>
                <a:solidFill>
                  <a:sysClr val="windowText" lastClr="000000"/>
                </a:solidFill>
                <a:effectLst/>
                <a:uLnTx/>
                <a:uFillTx/>
                <a:latin typeface="Calibri Light"/>
                <a:cs typeface="Calibri Light"/>
              </a:rPr>
              <a:t>&amp;</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ts val="1310"/>
              </a:lnSpc>
              <a:spcBef>
                <a:spcPts val="0"/>
              </a:spcBef>
              <a:spcAft>
                <a:spcPts val="0"/>
              </a:spcAft>
              <a:buClrTx/>
              <a:buSzTx/>
              <a:buFontTx/>
              <a:buNone/>
              <a:tabLst/>
              <a:defRPr/>
            </a:pPr>
            <a:r>
              <a:rPr kumimoji="0" sz="1100" b="0" i="1" u="none" strike="noStrike" kern="0" cap="none" spc="0" normalizeH="0" baseline="0" noProof="0" dirty="0">
                <a:ln>
                  <a:noFill/>
                </a:ln>
                <a:solidFill>
                  <a:sysClr val="windowText" lastClr="000000"/>
                </a:solidFill>
                <a:effectLst/>
                <a:uLnTx/>
                <a:uFillTx/>
                <a:latin typeface="Calibri Light"/>
                <a:cs typeface="Calibri Light"/>
              </a:rPr>
              <a:t>economical</a:t>
            </a:r>
            <a:r>
              <a:rPr kumimoji="0" sz="1100" b="0" i="1"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storage</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for</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ct val="100000"/>
              </a:lnSpc>
              <a:spcBef>
                <a:spcPts val="70"/>
              </a:spcBef>
              <a:spcAft>
                <a:spcPts val="0"/>
              </a:spcAft>
              <a:buClrTx/>
              <a:buSzTx/>
              <a:buFontTx/>
              <a:buNone/>
              <a:tabLst/>
              <a:defRPr/>
            </a:pPr>
            <a:r>
              <a:rPr kumimoji="0" sz="1100" b="0" i="0" u="none" strike="noStrike" kern="0" cap="none" spc="-10" normalizeH="0" baseline="0" noProof="0" dirty="0">
                <a:ln>
                  <a:noFill/>
                </a:ln>
                <a:solidFill>
                  <a:sysClr val="windowText" lastClr="000000"/>
                </a:solidFill>
                <a:effectLst/>
                <a:uLnTx/>
                <a:uFillTx/>
                <a:latin typeface="Calibri Light"/>
                <a:cs typeface="Calibri Light"/>
              </a:rPr>
              <a:t>researchers</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8" name="object 18"/>
          <p:cNvSpPr/>
          <p:nvPr/>
        </p:nvSpPr>
        <p:spPr>
          <a:xfrm>
            <a:off x="5614233" y="1580955"/>
            <a:ext cx="659765" cy="4571365"/>
          </a:xfrm>
          <a:custGeom>
            <a:avLst/>
            <a:gdLst/>
            <a:ahLst/>
            <a:cxnLst/>
            <a:rect l="l" t="t" r="r" b="b"/>
            <a:pathLst>
              <a:path w="659764" h="4571365">
                <a:moveTo>
                  <a:pt x="659423" y="4570767"/>
                </a:moveTo>
                <a:lnTo>
                  <a:pt x="600156" y="4567344"/>
                </a:lnTo>
                <a:lnTo>
                  <a:pt x="544375" y="4557476"/>
                </a:lnTo>
                <a:lnTo>
                  <a:pt x="493011" y="4541762"/>
                </a:lnTo>
                <a:lnTo>
                  <a:pt x="446994" y="4520804"/>
                </a:lnTo>
                <a:lnTo>
                  <a:pt x="407255" y="4495200"/>
                </a:lnTo>
                <a:lnTo>
                  <a:pt x="374726" y="4465550"/>
                </a:lnTo>
                <a:lnTo>
                  <a:pt x="350339" y="4432455"/>
                </a:lnTo>
                <a:lnTo>
                  <a:pt x="335023" y="4396514"/>
                </a:lnTo>
                <a:lnTo>
                  <a:pt x="329711" y="4358329"/>
                </a:lnTo>
                <a:lnTo>
                  <a:pt x="329711" y="656762"/>
                </a:lnTo>
                <a:lnTo>
                  <a:pt x="324399" y="618576"/>
                </a:lnTo>
                <a:lnTo>
                  <a:pt x="309083" y="582636"/>
                </a:lnTo>
                <a:lnTo>
                  <a:pt x="284696" y="549541"/>
                </a:lnTo>
                <a:lnTo>
                  <a:pt x="252167" y="519891"/>
                </a:lnTo>
                <a:lnTo>
                  <a:pt x="212428" y="494287"/>
                </a:lnTo>
                <a:lnTo>
                  <a:pt x="166411" y="473329"/>
                </a:lnTo>
                <a:lnTo>
                  <a:pt x="115047" y="457615"/>
                </a:lnTo>
                <a:lnTo>
                  <a:pt x="59266" y="447747"/>
                </a:lnTo>
                <a:lnTo>
                  <a:pt x="0" y="444325"/>
                </a:lnTo>
                <a:lnTo>
                  <a:pt x="59266" y="440902"/>
                </a:lnTo>
                <a:lnTo>
                  <a:pt x="115047" y="431034"/>
                </a:lnTo>
                <a:lnTo>
                  <a:pt x="166411" y="415321"/>
                </a:lnTo>
                <a:lnTo>
                  <a:pt x="212428" y="394362"/>
                </a:lnTo>
                <a:lnTo>
                  <a:pt x="252167" y="368758"/>
                </a:lnTo>
                <a:lnTo>
                  <a:pt x="284696" y="339108"/>
                </a:lnTo>
                <a:lnTo>
                  <a:pt x="309083" y="306013"/>
                </a:lnTo>
                <a:lnTo>
                  <a:pt x="324399" y="270073"/>
                </a:lnTo>
                <a:lnTo>
                  <a:pt x="329711" y="231887"/>
                </a:lnTo>
                <a:lnTo>
                  <a:pt x="329711" y="212437"/>
                </a:lnTo>
                <a:lnTo>
                  <a:pt x="335023" y="174251"/>
                </a:lnTo>
                <a:lnTo>
                  <a:pt x="350339" y="138311"/>
                </a:lnTo>
                <a:lnTo>
                  <a:pt x="374726" y="105216"/>
                </a:lnTo>
                <a:lnTo>
                  <a:pt x="407255" y="75566"/>
                </a:lnTo>
                <a:lnTo>
                  <a:pt x="446994" y="49962"/>
                </a:lnTo>
                <a:lnTo>
                  <a:pt x="493011" y="29003"/>
                </a:lnTo>
                <a:lnTo>
                  <a:pt x="544375" y="13290"/>
                </a:lnTo>
                <a:lnTo>
                  <a:pt x="600156" y="3422"/>
                </a:lnTo>
                <a:lnTo>
                  <a:pt x="659423" y="0"/>
                </a:lnTo>
              </a:path>
            </a:pathLst>
          </a:custGeom>
          <a:ln w="19050">
            <a:solidFill>
              <a:srgbClr val="BFBFB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txBox="1"/>
          <p:nvPr/>
        </p:nvSpPr>
        <p:spPr>
          <a:xfrm>
            <a:off x="3151718" y="1807756"/>
            <a:ext cx="614045" cy="2159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545"/>
              </a:lnSpc>
              <a:spcBef>
                <a:spcPts val="0"/>
              </a:spcBef>
              <a:spcAft>
                <a:spcPts val="0"/>
              </a:spcAft>
              <a:buClrTx/>
              <a:buSzTx/>
              <a:buFontTx/>
              <a:buNone/>
              <a:tabLst/>
              <a:defRPr/>
            </a:pPr>
            <a:r>
              <a:rPr kumimoji="0" sz="1350" b="0" i="0" u="none" strike="noStrike" kern="0" cap="none" spc="-10" normalizeH="0" baseline="0" noProof="0" dirty="0">
                <a:ln>
                  <a:noFill/>
                </a:ln>
                <a:solidFill>
                  <a:sysClr val="windowText" lastClr="000000"/>
                </a:solidFill>
                <a:effectLst/>
                <a:uLnTx/>
                <a:uFillTx/>
                <a:latin typeface="Calibri Light"/>
                <a:cs typeface="Calibri Light"/>
              </a:rPr>
              <a:t>Services</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0" name="object 20"/>
          <p:cNvSpPr txBox="1"/>
          <p:nvPr/>
        </p:nvSpPr>
        <p:spPr>
          <a:xfrm>
            <a:off x="3051049" y="3598538"/>
            <a:ext cx="805180" cy="2159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555"/>
              </a:lnSpc>
              <a:spcBef>
                <a:spcPts val="0"/>
              </a:spcBef>
              <a:spcAft>
                <a:spcPts val="0"/>
              </a:spcAft>
              <a:buClrTx/>
              <a:buSzTx/>
              <a:buFontTx/>
              <a:buNone/>
              <a:tabLst/>
              <a:defRPr/>
            </a:pPr>
            <a:r>
              <a:rPr kumimoji="0" sz="1350" b="0" i="0" u="none" strike="noStrike" kern="0" cap="none" spc="-10" normalizeH="0" baseline="0" noProof="0" dirty="0">
                <a:ln>
                  <a:noFill/>
                </a:ln>
                <a:solidFill>
                  <a:sysClr val="windowText" lastClr="000000"/>
                </a:solidFill>
                <a:effectLst/>
                <a:uLnTx/>
                <a:uFillTx/>
                <a:latin typeface="Calibri Light"/>
                <a:cs typeface="Calibri Light"/>
              </a:rPr>
              <a:t>Innovation</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1" name="object 21"/>
          <p:cNvSpPr txBox="1"/>
          <p:nvPr/>
        </p:nvSpPr>
        <p:spPr>
          <a:xfrm>
            <a:off x="2990566" y="5369705"/>
            <a:ext cx="867410" cy="2159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555"/>
              </a:lnSpc>
              <a:spcBef>
                <a:spcPts val="0"/>
              </a:spcBef>
              <a:spcAft>
                <a:spcPts val="0"/>
              </a:spcAft>
              <a:buClrTx/>
              <a:buSzTx/>
              <a:buFontTx/>
              <a:buNone/>
              <a:tabLst/>
              <a:defRPr/>
            </a:pPr>
            <a:r>
              <a:rPr kumimoji="0" sz="1350" b="0" i="0" u="none" strike="noStrike" kern="0" cap="none" spc="35" normalizeH="0" baseline="0" noProof="0" dirty="0">
                <a:ln>
                  <a:noFill/>
                </a:ln>
                <a:solidFill>
                  <a:sysClr val="windowText" lastClr="000000"/>
                </a:solidFill>
                <a:effectLst/>
                <a:uLnTx/>
                <a:uFillTx/>
                <a:latin typeface="Calibri Light"/>
                <a:cs typeface="Calibri Light"/>
              </a:rPr>
              <a:t>Community</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2" name="object 22"/>
          <p:cNvSpPr/>
          <p:nvPr/>
        </p:nvSpPr>
        <p:spPr>
          <a:xfrm>
            <a:off x="2544399" y="2183322"/>
            <a:ext cx="1327150" cy="450850"/>
          </a:xfrm>
          <a:custGeom>
            <a:avLst/>
            <a:gdLst/>
            <a:ahLst/>
            <a:cxnLst/>
            <a:rect l="l" t="t" r="r" b="b"/>
            <a:pathLst>
              <a:path w="1327150" h="450850">
                <a:moveTo>
                  <a:pt x="413703" y="0"/>
                </a:moveTo>
                <a:lnTo>
                  <a:pt x="372522" y="1715"/>
                </a:lnTo>
                <a:lnTo>
                  <a:pt x="284519" y="20275"/>
                </a:lnTo>
                <a:lnTo>
                  <a:pt x="233999" y="42245"/>
                </a:lnTo>
                <a:lnTo>
                  <a:pt x="185732" y="70643"/>
                </a:lnTo>
                <a:lnTo>
                  <a:pt x="140777" y="103901"/>
                </a:lnTo>
                <a:lnTo>
                  <a:pt x="100196" y="140451"/>
                </a:lnTo>
                <a:lnTo>
                  <a:pt x="65048" y="178724"/>
                </a:lnTo>
                <a:lnTo>
                  <a:pt x="36395" y="217152"/>
                </a:lnTo>
                <a:lnTo>
                  <a:pt x="15295" y="254167"/>
                </a:lnTo>
                <a:lnTo>
                  <a:pt x="0" y="317681"/>
                </a:lnTo>
                <a:lnTo>
                  <a:pt x="7924" y="341044"/>
                </a:lnTo>
                <a:lnTo>
                  <a:pt x="52788" y="370556"/>
                </a:lnTo>
                <a:lnTo>
                  <a:pt x="89411" y="382583"/>
                </a:lnTo>
                <a:lnTo>
                  <a:pt x="133595" y="393008"/>
                </a:lnTo>
                <a:lnTo>
                  <a:pt x="183915" y="401992"/>
                </a:lnTo>
                <a:lnTo>
                  <a:pt x="238947" y="409697"/>
                </a:lnTo>
                <a:lnTo>
                  <a:pt x="297267" y="416287"/>
                </a:lnTo>
                <a:lnTo>
                  <a:pt x="357449" y="421923"/>
                </a:lnTo>
                <a:lnTo>
                  <a:pt x="418069" y="426767"/>
                </a:lnTo>
                <a:lnTo>
                  <a:pt x="477703" y="430983"/>
                </a:lnTo>
                <a:lnTo>
                  <a:pt x="690443" y="444963"/>
                </a:lnTo>
                <a:lnTo>
                  <a:pt x="745579" y="447628"/>
                </a:lnTo>
                <a:lnTo>
                  <a:pt x="801155" y="449423"/>
                </a:lnTo>
                <a:lnTo>
                  <a:pt x="856478" y="450296"/>
                </a:lnTo>
                <a:lnTo>
                  <a:pt x="910855" y="450198"/>
                </a:lnTo>
                <a:lnTo>
                  <a:pt x="963595" y="449080"/>
                </a:lnTo>
                <a:lnTo>
                  <a:pt x="1014003" y="446891"/>
                </a:lnTo>
                <a:lnTo>
                  <a:pt x="1061389" y="443581"/>
                </a:lnTo>
                <a:lnTo>
                  <a:pt x="1105058" y="439101"/>
                </a:lnTo>
                <a:lnTo>
                  <a:pt x="1144319" y="433401"/>
                </a:lnTo>
                <a:lnTo>
                  <a:pt x="1225854" y="405119"/>
                </a:lnTo>
                <a:lnTo>
                  <a:pt x="1267451" y="375384"/>
                </a:lnTo>
                <a:lnTo>
                  <a:pt x="1300190" y="341040"/>
                </a:lnTo>
                <a:lnTo>
                  <a:pt x="1320990" y="305903"/>
                </a:lnTo>
                <a:lnTo>
                  <a:pt x="1326770" y="273788"/>
                </a:lnTo>
                <a:lnTo>
                  <a:pt x="1322568" y="244665"/>
                </a:lnTo>
                <a:lnTo>
                  <a:pt x="1282819" y="187809"/>
                </a:lnTo>
                <a:lnTo>
                  <a:pt x="1232166" y="160167"/>
                </a:lnTo>
                <a:lnTo>
                  <a:pt x="1150924" y="133111"/>
                </a:lnTo>
                <a:lnTo>
                  <a:pt x="1081365" y="114739"/>
                </a:lnTo>
                <a:lnTo>
                  <a:pt x="1039147" y="103985"/>
                </a:lnTo>
                <a:lnTo>
                  <a:pt x="992887" y="92550"/>
                </a:lnTo>
                <a:lnTo>
                  <a:pt x="943270" y="80707"/>
                </a:lnTo>
                <a:lnTo>
                  <a:pt x="890985" y="68730"/>
                </a:lnTo>
                <a:lnTo>
                  <a:pt x="836719" y="56892"/>
                </a:lnTo>
                <a:lnTo>
                  <a:pt x="781158" y="45466"/>
                </a:lnTo>
                <a:lnTo>
                  <a:pt x="724989" y="34727"/>
                </a:lnTo>
                <a:lnTo>
                  <a:pt x="668901" y="24946"/>
                </a:lnTo>
                <a:lnTo>
                  <a:pt x="613579" y="16398"/>
                </a:lnTo>
                <a:lnTo>
                  <a:pt x="559711" y="9356"/>
                </a:lnTo>
                <a:lnTo>
                  <a:pt x="507985" y="4094"/>
                </a:lnTo>
                <a:lnTo>
                  <a:pt x="459086" y="884"/>
                </a:lnTo>
                <a:lnTo>
                  <a:pt x="41370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txBox="1"/>
          <p:nvPr/>
        </p:nvSpPr>
        <p:spPr>
          <a:xfrm>
            <a:off x="2874382" y="2307844"/>
            <a:ext cx="66611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00" b="0" i="0" u="none" strike="noStrike" kern="0" cap="none" spc="-15"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archive</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4" name="object 24"/>
          <p:cNvSpPr/>
          <p:nvPr/>
        </p:nvSpPr>
        <p:spPr>
          <a:xfrm>
            <a:off x="3781773" y="1227859"/>
            <a:ext cx="1236345" cy="483870"/>
          </a:xfrm>
          <a:custGeom>
            <a:avLst/>
            <a:gdLst/>
            <a:ahLst/>
            <a:cxnLst/>
            <a:rect l="l" t="t" r="r" b="b"/>
            <a:pathLst>
              <a:path w="1236345" h="483869">
                <a:moveTo>
                  <a:pt x="507363" y="0"/>
                </a:moveTo>
                <a:lnTo>
                  <a:pt x="446593" y="38"/>
                </a:lnTo>
                <a:lnTo>
                  <a:pt x="387442" y="1006"/>
                </a:lnTo>
                <a:lnTo>
                  <a:pt x="330616" y="2966"/>
                </a:lnTo>
                <a:lnTo>
                  <a:pt x="276819" y="5980"/>
                </a:lnTo>
                <a:lnTo>
                  <a:pt x="226756" y="10109"/>
                </a:lnTo>
                <a:lnTo>
                  <a:pt x="181131" y="15416"/>
                </a:lnTo>
                <a:lnTo>
                  <a:pt x="140650" y="21962"/>
                </a:lnTo>
                <a:lnTo>
                  <a:pt x="77937" y="39019"/>
                </a:lnTo>
                <a:lnTo>
                  <a:pt x="39651" y="60126"/>
                </a:lnTo>
                <a:lnTo>
                  <a:pt x="2839" y="123180"/>
                </a:lnTo>
                <a:lnTo>
                  <a:pt x="0" y="161854"/>
                </a:lnTo>
                <a:lnTo>
                  <a:pt x="4661" y="203110"/>
                </a:lnTo>
                <a:lnTo>
                  <a:pt x="14667" y="245311"/>
                </a:lnTo>
                <a:lnTo>
                  <a:pt x="27859" y="286822"/>
                </a:lnTo>
                <a:lnTo>
                  <a:pt x="42082" y="326004"/>
                </a:lnTo>
                <a:lnTo>
                  <a:pt x="55178" y="361222"/>
                </a:lnTo>
                <a:lnTo>
                  <a:pt x="64990" y="390840"/>
                </a:lnTo>
                <a:lnTo>
                  <a:pt x="83221" y="439502"/>
                </a:lnTo>
                <a:lnTo>
                  <a:pt x="163676" y="459502"/>
                </a:lnTo>
                <a:lnTo>
                  <a:pt x="216810" y="459954"/>
                </a:lnTo>
                <a:lnTo>
                  <a:pt x="269574" y="458531"/>
                </a:lnTo>
                <a:lnTo>
                  <a:pt x="315239" y="458601"/>
                </a:lnTo>
                <a:lnTo>
                  <a:pt x="358561" y="457479"/>
                </a:lnTo>
                <a:lnTo>
                  <a:pt x="397093" y="451560"/>
                </a:lnTo>
                <a:lnTo>
                  <a:pt x="437222" y="443989"/>
                </a:lnTo>
                <a:lnTo>
                  <a:pt x="485337" y="437914"/>
                </a:lnTo>
                <a:lnTo>
                  <a:pt x="547827" y="436483"/>
                </a:lnTo>
                <a:lnTo>
                  <a:pt x="587438" y="439101"/>
                </a:lnTo>
                <a:lnTo>
                  <a:pt x="633379" y="444423"/>
                </a:lnTo>
                <a:lnTo>
                  <a:pt x="684020" y="451565"/>
                </a:lnTo>
                <a:lnTo>
                  <a:pt x="792890" y="467756"/>
                </a:lnTo>
                <a:lnTo>
                  <a:pt x="847861" y="475033"/>
                </a:lnTo>
                <a:lnTo>
                  <a:pt x="901016" y="480582"/>
                </a:lnTo>
                <a:lnTo>
                  <a:pt x="950729" y="483517"/>
                </a:lnTo>
                <a:lnTo>
                  <a:pt x="995368" y="482952"/>
                </a:lnTo>
                <a:lnTo>
                  <a:pt x="1033307" y="477999"/>
                </a:lnTo>
                <a:lnTo>
                  <a:pt x="1086633" y="460318"/>
                </a:lnTo>
                <a:lnTo>
                  <a:pt x="1132638" y="433726"/>
                </a:lnTo>
                <a:lnTo>
                  <a:pt x="1170585" y="400693"/>
                </a:lnTo>
                <a:lnTo>
                  <a:pt x="1199740" y="363689"/>
                </a:lnTo>
                <a:lnTo>
                  <a:pt x="1219368" y="325185"/>
                </a:lnTo>
                <a:lnTo>
                  <a:pt x="1228732" y="287650"/>
                </a:lnTo>
                <a:lnTo>
                  <a:pt x="1236012" y="224728"/>
                </a:lnTo>
                <a:lnTo>
                  <a:pt x="1236119" y="189416"/>
                </a:lnTo>
                <a:lnTo>
                  <a:pt x="1229865" y="153834"/>
                </a:lnTo>
                <a:lnTo>
                  <a:pt x="1186260" y="88754"/>
                </a:lnTo>
                <a:lnTo>
                  <a:pt x="1142901" y="62704"/>
                </a:lnTo>
                <a:lnTo>
                  <a:pt x="1081166" y="43278"/>
                </a:lnTo>
                <a:lnTo>
                  <a:pt x="1010891" y="31305"/>
                </a:lnTo>
                <a:lnTo>
                  <a:pt x="967259" y="25755"/>
                </a:lnTo>
                <a:lnTo>
                  <a:pt x="918903" y="20579"/>
                </a:lnTo>
                <a:lnTo>
                  <a:pt x="866529" y="15838"/>
                </a:lnTo>
                <a:lnTo>
                  <a:pt x="810842" y="11595"/>
                </a:lnTo>
                <a:lnTo>
                  <a:pt x="752545" y="7910"/>
                </a:lnTo>
                <a:lnTo>
                  <a:pt x="692344" y="4847"/>
                </a:lnTo>
                <a:lnTo>
                  <a:pt x="630944" y="2466"/>
                </a:lnTo>
                <a:lnTo>
                  <a:pt x="569049" y="829"/>
                </a:lnTo>
                <a:lnTo>
                  <a:pt x="50736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p:cNvSpPr txBox="1"/>
          <p:nvPr/>
        </p:nvSpPr>
        <p:spPr>
          <a:xfrm>
            <a:off x="3990483" y="1292859"/>
            <a:ext cx="818515" cy="330200"/>
          </a:xfrm>
          <a:prstGeom prst="rect">
            <a:avLst/>
          </a:prstGeom>
        </p:spPr>
        <p:txBody>
          <a:bodyPr vert="horz" wrap="square" lIns="0" tIns="12700" rIns="0" bIns="0" rtlCol="0">
            <a:spAutoFit/>
          </a:bodyPr>
          <a:lstStyle/>
          <a:p>
            <a:pPr marL="12700" marR="5080" lvl="0" indent="179705"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National supercomputer</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6" name="object 26"/>
          <p:cNvSpPr/>
          <p:nvPr/>
        </p:nvSpPr>
        <p:spPr>
          <a:xfrm>
            <a:off x="3941398" y="1813191"/>
            <a:ext cx="995680" cy="399415"/>
          </a:xfrm>
          <a:custGeom>
            <a:avLst/>
            <a:gdLst/>
            <a:ahLst/>
            <a:cxnLst/>
            <a:rect l="l" t="t" r="r" b="b"/>
            <a:pathLst>
              <a:path w="995679" h="399414">
                <a:moveTo>
                  <a:pt x="780563" y="0"/>
                </a:moveTo>
                <a:lnTo>
                  <a:pt x="734626" y="2033"/>
                </a:lnTo>
                <a:lnTo>
                  <a:pt x="683078" y="6996"/>
                </a:lnTo>
                <a:lnTo>
                  <a:pt x="627598" y="14279"/>
                </a:lnTo>
                <a:lnTo>
                  <a:pt x="569866" y="23276"/>
                </a:lnTo>
                <a:lnTo>
                  <a:pt x="511560" y="33377"/>
                </a:lnTo>
                <a:lnTo>
                  <a:pt x="454359" y="43974"/>
                </a:lnTo>
                <a:lnTo>
                  <a:pt x="306176" y="72659"/>
                </a:lnTo>
                <a:lnTo>
                  <a:pt x="240233" y="83634"/>
                </a:lnTo>
                <a:lnTo>
                  <a:pt x="177994" y="92741"/>
                </a:lnTo>
                <a:lnTo>
                  <a:pt x="121934" y="102100"/>
                </a:lnTo>
                <a:lnTo>
                  <a:pt x="74528" y="113830"/>
                </a:lnTo>
                <a:lnTo>
                  <a:pt x="38250" y="130049"/>
                </a:lnTo>
                <a:lnTo>
                  <a:pt x="4927" y="181932"/>
                </a:lnTo>
                <a:lnTo>
                  <a:pt x="0" y="220155"/>
                </a:lnTo>
                <a:lnTo>
                  <a:pt x="2634" y="263144"/>
                </a:lnTo>
                <a:lnTo>
                  <a:pt x="14672" y="306497"/>
                </a:lnTo>
                <a:lnTo>
                  <a:pt x="37955" y="345810"/>
                </a:lnTo>
                <a:lnTo>
                  <a:pt x="74323" y="376683"/>
                </a:lnTo>
                <a:lnTo>
                  <a:pt x="125618" y="394711"/>
                </a:lnTo>
                <a:lnTo>
                  <a:pt x="195583" y="398911"/>
                </a:lnTo>
                <a:lnTo>
                  <a:pt x="239902" y="397448"/>
                </a:lnTo>
                <a:lnTo>
                  <a:pt x="289042" y="393953"/>
                </a:lnTo>
                <a:lnTo>
                  <a:pt x="341950" y="388682"/>
                </a:lnTo>
                <a:lnTo>
                  <a:pt x="397574" y="381892"/>
                </a:lnTo>
                <a:lnTo>
                  <a:pt x="454862" y="373841"/>
                </a:lnTo>
                <a:lnTo>
                  <a:pt x="512762" y="364784"/>
                </a:lnTo>
                <a:lnTo>
                  <a:pt x="570219" y="354979"/>
                </a:lnTo>
                <a:lnTo>
                  <a:pt x="626184" y="344683"/>
                </a:lnTo>
                <a:lnTo>
                  <a:pt x="679602" y="334152"/>
                </a:lnTo>
                <a:lnTo>
                  <a:pt x="729422" y="323644"/>
                </a:lnTo>
                <a:lnTo>
                  <a:pt x="774591" y="313415"/>
                </a:lnTo>
                <a:lnTo>
                  <a:pt x="814057" y="303723"/>
                </a:lnTo>
                <a:lnTo>
                  <a:pt x="918274" y="267480"/>
                </a:lnTo>
                <a:lnTo>
                  <a:pt x="962888" y="236990"/>
                </a:lnTo>
                <a:lnTo>
                  <a:pt x="986577" y="204909"/>
                </a:lnTo>
                <a:lnTo>
                  <a:pt x="995310" y="172788"/>
                </a:lnTo>
                <a:lnTo>
                  <a:pt x="995058" y="142182"/>
                </a:lnTo>
                <a:lnTo>
                  <a:pt x="964243" y="74881"/>
                </a:lnTo>
                <a:lnTo>
                  <a:pt x="929387" y="41949"/>
                </a:lnTo>
                <a:lnTo>
                  <a:pt x="881147" y="15891"/>
                </a:lnTo>
                <a:lnTo>
                  <a:pt x="819212" y="1504"/>
                </a:lnTo>
                <a:lnTo>
                  <a:pt x="78056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7"/>
          <p:cNvSpPr txBox="1"/>
          <p:nvPr/>
        </p:nvSpPr>
        <p:spPr>
          <a:xfrm>
            <a:off x="4047987" y="1911603"/>
            <a:ext cx="78232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drive</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8" name="object 28"/>
          <p:cNvSpPr/>
          <p:nvPr/>
        </p:nvSpPr>
        <p:spPr>
          <a:xfrm>
            <a:off x="2735656" y="1130785"/>
            <a:ext cx="994410" cy="363220"/>
          </a:xfrm>
          <a:custGeom>
            <a:avLst/>
            <a:gdLst/>
            <a:ahLst/>
            <a:cxnLst/>
            <a:rect l="l" t="t" r="r" b="b"/>
            <a:pathLst>
              <a:path w="994410" h="363219">
                <a:moveTo>
                  <a:pt x="716332" y="0"/>
                </a:moveTo>
                <a:lnTo>
                  <a:pt x="666603" y="414"/>
                </a:lnTo>
                <a:lnTo>
                  <a:pt x="613377" y="2065"/>
                </a:lnTo>
                <a:lnTo>
                  <a:pt x="558161" y="4769"/>
                </a:lnTo>
                <a:lnTo>
                  <a:pt x="502467" y="8342"/>
                </a:lnTo>
                <a:lnTo>
                  <a:pt x="447802" y="12599"/>
                </a:lnTo>
                <a:lnTo>
                  <a:pt x="395676" y="17358"/>
                </a:lnTo>
                <a:lnTo>
                  <a:pt x="347598" y="22432"/>
                </a:lnTo>
                <a:lnTo>
                  <a:pt x="305077" y="27639"/>
                </a:lnTo>
                <a:lnTo>
                  <a:pt x="240225" y="35886"/>
                </a:lnTo>
                <a:lnTo>
                  <a:pt x="178292" y="44230"/>
                </a:lnTo>
                <a:lnTo>
                  <a:pt x="122013" y="54135"/>
                </a:lnTo>
                <a:lnTo>
                  <a:pt x="74127" y="67065"/>
                </a:lnTo>
                <a:lnTo>
                  <a:pt x="37370" y="84484"/>
                </a:lnTo>
                <a:lnTo>
                  <a:pt x="4158" y="136417"/>
                </a:lnTo>
                <a:lnTo>
                  <a:pt x="0" y="173486"/>
                </a:lnTo>
                <a:lnTo>
                  <a:pt x="3514" y="215156"/>
                </a:lnTo>
                <a:lnTo>
                  <a:pt x="16212" y="257520"/>
                </a:lnTo>
                <a:lnTo>
                  <a:pt x="39604" y="296668"/>
                </a:lnTo>
                <a:lnTo>
                  <a:pt x="75202" y="328695"/>
                </a:lnTo>
                <a:lnTo>
                  <a:pt x="124517" y="349692"/>
                </a:lnTo>
                <a:lnTo>
                  <a:pt x="196412" y="359918"/>
                </a:lnTo>
                <a:lnTo>
                  <a:pt x="242016" y="362262"/>
                </a:lnTo>
                <a:lnTo>
                  <a:pt x="292497" y="362933"/>
                </a:lnTo>
                <a:lnTo>
                  <a:pt x="346683" y="362063"/>
                </a:lnTo>
                <a:lnTo>
                  <a:pt x="403405" y="359781"/>
                </a:lnTo>
                <a:lnTo>
                  <a:pt x="461492" y="356218"/>
                </a:lnTo>
                <a:lnTo>
                  <a:pt x="519772" y="351504"/>
                </a:lnTo>
                <a:lnTo>
                  <a:pt x="577075" y="345771"/>
                </a:lnTo>
                <a:lnTo>
                  <a:pt x="632231" y="339147"/>
                </a:lnTo>
                <a:lnTo>
                  <a:pt x="684068" y="331765"/>
                </a:lnTo>
                <a:lnTo>
                  <a:pt x="731415" y="323753"/>
                </a:lnTo>
                <a:lnTo>
                  <a:pt x="773103" y="315243"/>
                </a:lnTo>
                <a:lnTo>
                  <a:pt x="872154" y="279758"/>
                </a:lnTo>
                <a:lnTo>
                  <a:pt x="920907" y="244634"/>
                </a:lnTo>
                <a:lnTo>
                  <a:pt x="955843" y="204902"/>
                </a:lnTo>
                <a:lnTo>
                  <a:pt x="978583" y="164472"/>
                </a:lnTo>
                <a:lnTo>
                  <a:pt x="990747" y="127255"/>
                </a:lnTo>
                <a:lnTo>
                  <a:pt x="993958" y="97161"/>
                </a:lnTo>
                <a:lnTo>
                  <a:pt x="984175" y="69169"/>
                </a:lnTo>
                <a:lnTo>
                  <a:pt x="916976" y="27019"/>
                </a:lnTo>
                <a:lnTo>
                  <a:pt x="863458" y="12952"/>
                </a:lnTo>
                <a:lnTo>
                  <a:pt x="799260" y="3618"/>
                </a:lnTo>
                <a:lnTo>
                  <a:pt x="761054" y="1006"/>
                </a:lnTo>
                <a:lnTo>
                  <a:pt x="716332"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txBox="1"/>
          <p:nvPr/>
        </p:nvSpPr>
        <p:spPr>
          <a:xfrm>
            <a:off x="2974674" y="1210564"/>
            <a:ext cx="51625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Networks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0" name="object 30"/>
          <p:cNvSpPr/>
          <p:nvPr/>
        </p:nvSpPr>
        <p:spPr>
          <a:xfrm>
            <a:off x="1728920" y="1901007"/>
            <a:ext cx="854710" cy="516255"/>
          </a:xfrm>
          <a:custGeom>
            <a:avLst/>
            <a:gdLst/>
            <a:ahLst/>
            <a:cxnLst/>
            <a:rect l="l" t="t" r="r" b="b"/>
            <a:pathLst>
              <a:path w="854710" h="516255">
                <a:moveTo>
                  <a:pt x="294314" y="0"/>
                </a:moveTo>
                <a:lnTo>
                  <a:pt x="238393" y="300"/>
                </a:lnTo>
                <a:lnTo>
                  <a:pt x="186478" y="2640"/>
                </a:lnTo>
                <a:lnTo>
                  <a:pt x="140056" y="7287"/>
                </a:lnTo>
                <a:lnTo>
                  <a:pt x="100613" y="14506"/>
                </a:lnTo>
                <a:lnTo>
                  <a:pt x="34551" y="49550"/>
                </a:lnTo>
                <a:lnTo>
                  <a:pt x="12925" y="84849"/>
                </a:lnTo>
                <a:lnTo>
                  <a:pt x="2246" y="127365"/>
                </a:lnTo>
                <a:lnTo>
                  <a:pt x="0" y="174001"/>
                </a:lnTo>
                <a:lnTo>
                  <a:pt x="3673" y="221662"/>
                </a:lnTo>
                <a:lnTo>
                  <a:pt x="10753" y="267251"/>
                </a:lnTo>
                <a:lnTo>
                  <a:pt x="25080" y="339827"/>
                </a:lnTo>
                <a:lnTo>
                  <a:pt x="35628" y="384647"/>
                </a:lnTo>
                <a:lnTo>
                  <a:pt x="87548" y="437036"/>
                </a:lnTo>
                <a:lnTo>
                  <a:pt x="144926" y="456430"/>
                </a:lnTo>
                <a:lnTo>
                  <a:pt x="181891" y="466464"/>
                </a:lnTo>
                <a:lnTo>
                  <a:pt x="227436" y="477937"/>
                </a:lnTo>
                <a:lnTo>
                  <a:pt x="279339" y="489682"/>
                </a:lnTo>
                <a:lnTo>
                  <a:pt x="335381" y="500531"/>
                </a:lnTo>
                <a:lnTo>
                  <a:pt x="393337" y="509317"/>
                </a:lnTo>
                <a:lnTo>
                  <a:pt x="450989" y="514873"/>
                </a:lnTo>
                <a:lnTo>
                  <a:pt x="506113" y="516033"/>
                </a:lnTo>
                <a:lnTo>
                  <a:pt x="556489" y="511628"/>
                </a:lnTo>
                <a:lnTo>
                  <a:pt x="599895" y="500492"/>
                </a:lnTo>
                <a:lnTo>
                  <a:pt x="643660" y="477411"/>
                </a:lnTo>
                <a:lnTo>
                  <a:pt x="686065" y="443696"/>
                </a:lnTo>
                <a:lnTo>
                  <a:pt x="726008" y="402390"/>
                </a:lnTo>
                <a:lnTo>
                  <a:pt x="762384" y="356533"/>
                </a:lnTo>
                <a:lnTo>
                  <a:pt x="794091" y="309164"/>
                </a:lnTo>
                <a:lnTo>
                  <a:pt x="820027" y="263326"/>
                </a:lnTo>
                <a:lnTo>
                  <a:pt x="839088" y="222058"/>
                </a:lnTo>
                <a:lnTo>
                  <a:pt x="854715" y="145965"/>
                </a:lnTo>
                <a:lnTo>
                  <a:pt x="845179" y="110488"/>
                </a:lnTo>
                <a:lnTo>
                  <a:pt x="819108" y="81298"/>
                </a:lnTo>
                <a:lnTo>
                  <a:pt x="774045" y="57723"/>
                </a:lnTo>
                <a:lnTo>
                  <a:pt x="707535" y="39091"/>
                </a:lnTo>
                <a:lnTo>
                  <a:pt x="630732" y="26131"/>
                </a:lnTo>
                <a:lnTo>
                  <a:pt x="581989" y="19782"/>
                </a:lnTo>
                <a:lnTo>
                  <a:pt x="528333" y="13875"/>
                </a:lnTo>
                <a:lnTo>
                  <a:pt x="471251" y="8677"/>
                </a:lnTo>
                <a:lnTo>
                  <a:pt x="412229" y="4455"/>
                </a:lnTo>
                <a:lnTo>
                  <a:pt x="352755" y="1473"/>
                </a:lnTo>
                <a:lnTo>
                  <a:pt x="294314"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1"/>
          <p:cNvSpPr txBox="1"/>
          <p:nvPr/>
        </p:nvSpPr>
        <p:spPr>
          <a:xfrm>
            <a:off x="1980091" y="2057908"/>
            <a:ext cx="35179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Spider</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2" name="object 32"/>
          <p:cNvSpPr/>
          <p:nvPr/>
        </p:nvSpPr>
        <p:spPr>
          <a:xfrm>
            <a:off x="2140765" y="1467083"/>
            <a:ext cx="1009650" cy="392430"/>
          </a:xfrm>
          <a:custGeom>
            <a:avLst/>
            <a:gdLst/>
            <a:ahLst/>
            <a:cxnLst/>
            <a:rect l="l" t="t" r="r" b="b"/>
            <a:pathLst>
              <a:path w="1009650" h="392430">
                <a:moveTo>
                  <a:pt x="223614" y="0"/>
                </a:moveTo>
                <a:lnTo>
                  <a:pt x="125819" y="16218"/>
                </a:lnTo>
                <a:lnTo>
                  <a:pt x="78590" y="38707"/>
                </a:lnTo>
                <a:lnTo>
                  <a:pt x="43795" y="68057"/>
                </a:lnTo>
                <a:lnTo>
                  <a:pt x="20734" y="102275"/>
                </a:lnTo>
                <a:lnTo>
                  <a:pt x="8706" y="139365"/>
                </a:lnTo>
                <a:lnTo>
                  <a:pt x="0" y="209392"/>
                </a:lnTo>
                <a:lnTo>
                  <a:pt x="1205" y="251117"/>
                </a:lnTo>
                <a:lnTo>
                  <a:pt x="10440" y="292656"/>
                </a:lnTo>
                <a:lnTo>
                  <a:pt x="30947" y="330513"/>
                </a:lnTo>
                <a:lnTo>
                  <a:pt x="65969" y="361193"/>
                </a:lnTo>
                <a:lnTo>
                  <a:pt x="118747" y="381199"/>
                </a:lnTo>
                <a:lnTo>
                  <a:pt x="193363" y="390049"/>
                </a:lnTo>
                <a:lnTo>
                  <a:pt x="240949" y="391854"/>
                </a:lnTo>
                <a:lnTo>
                  <a:pt x="293818" y="392088"/>
                </a:lnTo>
                <a:lnTo>
                  <a:pt x="350790" y="390881"/>
                </a:lnTo>
                <a:lnTo>
                  <a:pt x="410688" y="388365"/>
                </a:lnTo>
                <a:lnTo>
                  <a:pt x="472334" y="384671"/>
                </a:lnTo>
                <a:lnTo>
                  <a:pt x="534548" y="379930"/>
                </a:lnTo>
                <a:lnTo>
                  <a:pt x="596154" y="374273"/>
                </a:lnTo>
                <a:lnTo>
                  <a:pt x="655973" y="367831"/>
                </a:lnTo>
                <a:lnTo>
                  <a:pt x="712827" y="360736"/>
                </a:lnTo>
                <a:lnTo>
                  <a:pt x="765538" y="353119"/>
                </a:lnTo>
                <a:lnTo>
                  <a:pt x="812927" y="345110"/>
                </a:lnTo>
                <a:lnTo>
                  <a:pt x="853818" y="336842"/>
                </a:lnTo>
                <a:lnTo>
                  <a:pt x="947231" y="302210"/>
                </a:lnTo>
                <a:lnTo>
                  <a:pt x="985314" y="268111"/>
                </a:lnTo>
                <a:lnTo>
                  <a:pt x="1004866" y="229928"/>
                </a:lnTo>
                <a:lnTo>
                  <a:pt x="1009472" y="191441"/>
                </a:lnTo>
                <a:lnTo>
                  <a:pt x="1002717" y="156428"/>
                </a:lnTo>
                <a:lnTo>
                  <a:pt x="967305" y="111231"/>
                </a:lnTo>
                <a:lnTo>
                  <a:pt x="894661" y="86685"/>
                </a:lnTo>
                <a:lnTo>
                  <a:pt x="846792" y="77796"/>
                </a:lnTo>
                <a:lnTo>
                  <a:pt x="793822" y="69976"/>
                </a:lnTo>
                <a:lnTo>
                  <a:pt x="737698" y="62334"/>
                </a:lnTo>
                <a:lnTo>
                  <a:pt x="680367" y="53980"/>
                </a:lnTo>
                <a:lnTo>
                  <a:pt x="535833" y="30923"/>
                </a:lnTo>
                <a:lnTo>
                  <a:pt x="480910" y="22713"/>
                </a:lnTo>
                <a:lnTo>
                  <a:pt x="425129" y="15067"/>
                </a:lnTo>
                <a:lnTo>
                  <a:pt x="369999" y="8477"/>
                </a:lnTo>
                <a:lnTo>
                  <a:pt x="317031" y="3440"/>
                </a:lnTo>
                <a:lnTo>
                  <a:pt x="267733" y="449"/>
                </a:lnTo>
                <a:lnTo>
                  <a:pt x="223614"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3"/>
          <p:cNvSpPr txBox="1"/>
          <p:nvPr/>
        </p:nvSpPr>
        <p:spPr>
          <a:xfrm>
            <a:off x="2235048" y="1561084"/>
            <a:ext cx="820419"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Cloud</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4" name="object 34"/>
          <p:cNvSpPr/>
          <p:nvPr/>
        </p:nvSpPr>
        <p:spPr>
          <a:xfrm>
            <a:off x="2581845" y="3060061"/>
            <a:ext cx="1162050" cy="440055"/>
          </a:xfrm>
          <a:custGeom>
            <a:avLst/>
            <a:gdLst/>
            <a:ahLst/>
            <a:cxnLst/>
            <a:rect l="l" t="t" r="r" b="b"/>
            <a:pathLst>
              <a:path w="1162050" h="440054">
                <a:moveTo>
                  <a:pt x="940039" y="0"/>
                </a:moveTo>
                <a:lnTo>
                  <a:pt x="895463" y="514"/>
                </a:lnTo>
                <a:lnTo>
                  <a:pt x="846291" y="2706"/>
                </a:lnTo>
                <a:lnTo>
                  <a:pt x="793423" y="6448"/>
                </a:lnTo>
                <a:lnTo>
                  <a:pt x="737760" y="11613"/>
                </a:lnTo>
                <a:lnTo>
                  <a:pt x="680201" y="18073"/>
                </a:lnTo>
                <a:lnTo>
                  <a:pt x="621647" y="25699"/>
                </a:lnTo>
                <a:lnTo>
                  <a:pt x="562997" y="34364"/>
                </a:lnTo>
                <a:lnTo>
                  <a:pt x="505153" y="43940"/>
                </a:lnTo>
                <a:lnTo>
                  <a:pt x="449013" y="54300"/>
                </a:lnTo>
                <a:lnTo>
                  <a:pt x="395479" y="65316"/>
                </a:lnTo>
                <a:lnTo>
                  <a:pt x="345449" y="76859"/>
                </a:lnTo>
                <a:lnTo>
                  <a:pt x="299825" y="88803"/>
                </a:lnTo>
                <a:lnTo>
                  <a:pt x="259506" y="101018"/>
                </a:lnTo>
                <a:lnTo>
                  <a:pt x="167151" y="139559"/>
                </a:lnTo>
                <a:lnTo>
                  <a:pt x="118552" y="170791"/>
                </a:lnTo>
                <a:lnTo>
                  <a:pt x="79070" y="205470"/>
                </a:lnTo>
                <a:lnTo>
                  <a:pt x="48178" y="241994"/>
                </a:lnTo>
                <a:lnTo>
                  <a:pt x="25351" y="278757"/>
                </a:lnTo>
                <a:lnTo>
                  <a:pt x="10063" y="314158"/>
                </a:lnTo>
                <a:lnTo>
                  <a:pt x="0" y="374457"/>
                </a:lnTo>
                <a:lnTo>
                  <a:pt x="12224" y="401394"/>
                </a:lnTo>
                <a:lnTo>
                  <a:pt x="42305" y="417140"/>
                </a:lnTo>
                <a:lnTo>
                  <a:pt x="85477" y="424275"/>
                </a:lnTo>
                <a:lnTo>
                  <a:pt x="136974" y="425382"/>
                </a:lnTo>
                <a:lnTo>
                  <a:pt x="192030" y="423043"/>
                </a:lnTo>
                <a:lnTo>
                  <a:pt x="245878" y="419839"/>
                </a:lnTo>
                <a:lnTo>
                  <a:pt x="286701" y="414733"/>
                </a:lnTo>
                <a:lnTo>
                  <a:pt x="331069" y="404750"/>
                </a:lnTo>
                <a:lnTo>
                  <a:pt x="378056" y="391654"/>
                </a:lnTo>
                <a:lnTo>
                  <a:pt x="426736" y="377207"/>
                </a:lnTo>
                <a:lnTo>
                  <a:pt x="476183" y="363171"/>
                </a:lnTo>
                <a:lnTo>
                  <a:pt x="525472" y="351310"/>
                </a:lnTo>
                <a:lnTo>
                  <a:pt x="573675" y="343385"/>
                </a:lnTo>
                <a:lnTo>
                  <a:pt x="619869" y="341160"/>
                </a:lnTo>
                <a:lnTo>
                  <a:pt x="665326" y="346934"/>
                </a:lnTo>
                <a:lnTo>
                  <a:pt x="711475" y="360012"/>
                </a:lnTo>
                <a:lnTo>
                  <a:pt x="757621" y="377669"/>
                </a:lnTo>
                <a:lnTo>
                  <a:pt x="803067" y="397179"/>
                </a:lnTo>
                <a:lnTo>
                  <a:pt x="847119" y="415816"/>
                </a:lnTo>
                <a:lnTo>
                  <a:pt x="889080" y="430856"/>
                </a:lnTo>
                <a:lnTo>
                  <a:pt x="928254" y="439571"/>
                </a:lnTo>
                <a:lnTo>
                  <a:pt x="963946" y="439237"/>
                </a:lnTo>
                <a:lnTo>
                  <a:pt x="1009089" y="424829"/>
                </a:lnTo>
                <a:lnTo>
                  <a:pt x="1052803" y="399154"/>
                </a:lnTo>
                <a:lnTo>
                  <a:pt x="1092387" y="365466"/>
                </a:lnTo>
                <a:lnTo>
                  <a:pt x="1125142" y="327023"/>
                </a:lnTo>
                <a:lnTo>
                  <a:pt x="1148370" y="287078"/>
                </a:lnTo>
                <a:lnTo>
                  <a:pt x="1159371" y="248888"/>
                </a:lnTo>
                <a:lnTo>
                  <a:pt x="1161877" y="213724"/>
                </a:lnTo>
                <a:lnTo>
                  <a:pt x="1160834" y="172708"/>
                </a:lnTo>
                <a:lnTo>
                  <a:pt x="1153654" y="129401"/>
                </a:lnTo>
                <a:lnTo>
                  <a:pt x="1137748" y="87367"/>
                </a:lnTo>
                <a:lnTo>
                  <a:pt x="1110530" y="50166"/>
                </a:lnTo>
                <a:lnTo>
                  <a:pt x="1069411" y="21362"/>
                </a:lnTo>
                <a:lnTo>
                  <a:pt x="1011805" y="4516"/>
                </a:lnTo>
                <a:lnTo>
                  <a:pt x="979120" y="1291"/>
                </a:lnTo>
                <a:lnTo>
                  <a:pt x="940039"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5"/>
          <p:cNvSpPr txBox="1"/>
          <p:nvPr/>
        </p:nvSpPr>
        <p:spPr>
          <a:xfrm>
            <a:off x="2745290" y="3179571"/>
            <a:ext cx="83502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Innovation</a:t>
            </a:r>
            <a:r>
              <a:rPr kumimoji="0" sz="1000" b="0" i="0" u="none" strike="noStrike" kern="0" cap="none" spc="-50" normalizeH="0" baseline="0" noProof="0" dirty="0">
                <a:ln>
                  <a:noFill/>
                </a:ln>
                <a:solidFill>
                  <a:sysClr val="windowText" lastClr="000000"/>
                </a:solidFill>
                <a:effectLst/>
                <a:uLnTx/>
                <a:uFillTx/>
                <a:latin typeface="Calibri Light"/>
                <a:cs typeface="Calibri Light"/>
              </a:rPr>
              <a:t> </a:t>
            </a:r>
            <a:r>
              <a:rPr kumimoji="0" sz="1000" b="0" i="0" u="none" strike="noStrike" kern="0" cap="none" spc="-20" normalizeH="0" baseline="0" noProof="0" dirty="0">
                <a:ln>
                  <a:noFill/>
                </a:ln>
                <a:solidFill>
                  <a:sysClr val="windowText" lastClr="000000"/>
                </a:solidFill>
                <a:effectLst/>
                <a:uLnTx/>
                <a:uFillTx/>
                <a:latin typeface="Calibri Light"/>
                <a:cs typeface="Calibri Light"/>
              </a:rPr>
              <a:t>Labs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6" name="object 36"/>
          <p:cNvSpPr/>
          <p:nvPr/>
        </p:nvSpPr>
        <p:spPr>
          <a:xfrm>
            <a:off x="3866271" y="3053867"/>
            <a:ext cx="1214755" cy="470534"/>
          </a:xfrm>
          <a:custGeom>
            <a:avLst/>
            <a:gdLst/>
            <a:ahLst/>
            <a:cxnLst/>
            <a:rect l="l" t="t" r="r" b="b"/>
            <a:pathLst>
              <a:path w="1214754" h="470535">
                <a:moveTo>
                  <a:pt x="257067" y="0"/>
                </a:moveTo>
                <a:lnTo>
                  <a:pt x="206373" y="220"/>
                </a:lnTo>
                <a:lnTo>
                  <a:pt x="159767" y="2678"/>
                </a:lnTo>
                <a:lnTo>
                  <a:pt x="118219" y="7618"/>
                </a:lnTo>
                <a:lnTo>
                  <a:pt x="54189" y="25919"/>
                </a:lnTo>
                <a:lnTo>
                  <a:pt x="23437" y="51551"/>
                </a:lnTo>
                <a:lnTo>
                  <a:pt x="6247" y="88413"/>
                </a:lnTo>
                <a:lnTo>
                  <a:pt x="0" y="133401"/>
                </a:lnTo>
                <a:lnTo>
                  <a:pt x="2074" y="183411"/>
                </a:lnTo>
                <a:lnTo>
                  <a:pt x="9853" y="235337"/>
                </a:lnTo>
                <a:lnTo>
                  <a:pt x="20715" y="286076"/>
                </a:lnTo>
                <a:lnTo>
                  <a:pt x="32042" y="332523"/>
                </a:lnTo>
                <a:lnTo>
                  <a:pt x="41214" y="371573"/>
                </a:lnTo>
                <a:lnTo>
                  <a:pt x="59474" y="426403"/>
                </a:lnTo>
                <a:lnTo>
                  <a:pt x="139928" y="446403"/>
                </a:lnTo>
                <a:lnTo>
                  <a:pt x="193062" y="446855"/>
                </a:lnTo>
                <a:lnTo>
                  <a:pt x="245827" y="445432"/>
                </a:lnTo>
                <a:lnTo>
                  <a:pt x="291492" y="445502"/>
                </a:lnTo>
                <a:lnTo>
                  <a:pt x="334814" y="444380"/>
                </a:lnTo>
                <a:lnTo>
                  <a:pt x="373345" y="438460"/>
                </a:lnTo>
                <a:lnTo>
                  <a:pt x="413474" y="430890"/>
                </a:lnTo>
                <a:lnTo>
                  <a:pt x="461589" y="424816"/>
                </a:lnTo>
                <a:lnTo>
                  <a:pt x="524080" y="423385"/>
                </a:lnTo>
                <a:lnTo>
                  <a:pt x="563691" y="426002"/>
                </a:lnTo>
                <a:lnTo>
                  <a:pt x="609632" y="431325"/>
                </a:lnTo>
                <a:lnTo>
                  <a:pt x="660273" y="438466"/>
                </a:lnTo>
                <a:lnTo>
                  <a:pt x="769143" y="454657"/>
                </a:lnTo>
                <a:lnTo>
                  <a:pt x="824113" y="461934"/>
                </a:lnTo>
                <a:lnTo>
                  <a:pt x="877269" y="467483"/>
                </a:lnTo>
                <a:lnTo>
                  <a:pt x="926981" y="470418"/>
                </a:lnTo>
                <a:lnTo>
                  <a:pt x="971621" y="469853"/>
                </a:lnTo>
                <a:lnTo>
                  <a:pt x="1009560" y="464900"/>
                </a:lnTo>
                <a:lnTo>
                  <a:pt x="1058502" y="450101"/>
                </a:lnTo>
                <a:lnTo>
                  <a:pt x="1105881" y="428165"/>
                </a:lnTo>
                <a:lnTo>
                  <a:pt x="1148428" y="400897"/>
                </a:lnTo>
                <a:lnTo>
                  <a:pt x="1182879" y="370099"/>
                </a:lnTo>
                <a:lnTo>
                  <a:pt x="1205966" y="337573"/>
                </a:lnTo>
                <a:lnTo>
                  <a:pt x="1214423" y="305123"/>
                </a:lnTo>
                <a:lnTo>
                  <a:pt x="1204985" y="274551"/>
                </a:lnTo>
                <a:lnTo>
                  <a:pt x="1157268" y="230044"/>
                </a:lnTo>
                <a:lnTo>
                  <a:pt x="1120091" y="205834"/>
                </a:lnTo>
                <a:lnTo>
                  <a:pt x="1075829" y="181158"/>
                </a:lnTo>
                <a:lnTo>
                  <a:pt x="1025830" y="156643"/>
                </a:lnTo>
                <a:lnTo>
                  <a:pt x="971441" y="132917"/>
                </a:lnTo>
                <a:lnTo>
                  <a:pt x="914007" y="110608"/>
                </a:lnTo>
                <a:lnTo>
                  <a:pt x="854876" y="90343"/>
                </a:lnTo>
                <a:lnTo>
                  <a:pt x="795394" y="72752"/>
                </a:lnTo>
                <a:lnTo>
                  <a:pt x="736908" y="58461"/>
                </a:lnTo>
                <a:lnTo>
                  <a:pt x="693155" y="49520"/>
                </a:lnTo>
                <a:lnTo>
                  <a:pt x="644744" y="40622"/>
                </a:lnTo>
                <a:lnTo>
                  <a:pt x="592647" y="32009"/>
                </a:lnTo>
                <a:lnTo>
                  <a:pt x="537835" y="23926"/>
                </a:lnTo>
                <a:lnTo>
                  <a:pt x="481280" y="16617"/>
                </a:lnTo>
                <a:lnTo>
                  <a:pt x="423955" y="10326"/>
                </a:lnTo>
                <a:lnTo>
                  <a:pt x="366829" y="5297"/>
                </a:lnTo>
                <a:lnTo>
                  <a:pt x="310876" y="1773"/>
                </a:lnTo>
                <a:lnTo>
                  <a:pt x="257067"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7"/>
          <p:cNvSpPr txBox="1"/>
          <p:nvPr/>
        </p:nvSpPr>
        <p:spPr>
          <a:xfrm>
            <a:off x="4217811" y="3188715"/>
            <a:ext cx="51244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Quantum</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8" name="object 38"/>
          <p:cNvSpPr/>
          <p:nvPr/>
        </p:nvSpPr>
        <p:spPr>
          <a:xfrm>
            <a:off x="2614273" y="3959361"/>
            <a:ext cx="1167765" cy="461009"/>
          </a:xfrm>
          <a:custGeom>
            <a:avLst/>
            <a:gdLst/>
            <a:ahLst/>
            <a:cxnLst/>
            <a:rect l="l" t="t" r="r" b="b"/>
            <a:pathLst>
              <a:path w="1167764" h="461010">
                <a:moveTo>
                  <a:pt x="432570" y="0"/>
                </a:moveTo>
                <a:lnTo>
                  <a:pt x="381210" y="577"/>
                </a:lnTo>
                <a:lnTo>
                  <a:pt x="332041" y="4247"/>
                </a:lnTo>
                <a:lnTo>
                  <a:pt x="285950" y="11341"/>
                </a:lnTo>
                <a:lnTo>
                  <a:pt x="243821" y="22188"/>
                </a:lnTo>
                <a:lnTo>
                  <a:pt x="206538" y="37119"/>
                </a:lnTo>
                <a:lnTo>
                  <a:pt x="164444" y="65187"/>
                </a:lnTo>
                <a:lnTo>
                  <a:pt x="125179" y="104327"/>
                </a:lnTo>
                <a:lnTo>
                  <a:pt x="89655" y="151001"/>
                </a:lnTo>
                <a:lnTo>
                  <a:pt x="58782" y="201674"/>
                </a:lnTo>
                <a:lnTo>
                  <a:pt x="33469" y="252808"/>
                </a:lnTo>
                <a:lnTo>
                  <a:pt x="14628" y="300867"/>
                </a:lnTo>
                <a:lnTo>
                  <a:pt x="3168" y="342314"/>
                </a:lnTo>
                <a:lnTo>
                  <a:pt x="0" y="373613"/>
                </a:lnTo>
                <a:lnTo>
                  <a:pt x="10949" y="395936"/>
                </a:lnTo>
                <a:lnTo>
                  <a:pt x="38267" y="407621"/>
                </a:lnTo>
                <a:lnTo>
                  <a:pt x="78045" y="411615"/>
                </a:lnTo>
                <a:lnTo>
                  <a:pt x="126374" y="410861"/>
                </a:lnTo>
                <a:lnTo>
                  <a:pt x="179346" y="408305"/>
                </a:lnTo>
                <a:lnTo>
                  <a:pt x="233053" y="406892"/>
                </a:lnTo>
                <a:lnTo>
                  <a:pt x="283585" y="409568"/>
                </a:lnTo>
                <a:lnTo>
                  <a:pt x="327327" y="415075"/>
                </a:lnTo>
                <a:lnTo>
                  <a:pt x="474459" y="434690"/>
                </a:lnTo>
                <a:lnTo>
                  <a:pt x="525167" y="440953"/>
                </a:lnTo>
                <a:lnTo>
                  <a:pt x="574888" y="446427"/>
                </a:lnTo>
                <a:lnTo>
                  <a:pt x="622531" y="450719"/>
                </a:lnTo>
                <a:lnTo>
                  <a:pt x="667002" y="453438"/>
                </a:lnTo>
                <a:lnTo>
                  <a:pt x="776149" y="459279"/>
                </a:lnTo>
                <a:lnTo>
                  <a:pt x="827224" y="460554"/>
                </a:lnTo>
                <a:lnTo>
                  <a:pt x="875688" y="458575"/>
                </a:lnTo>
                <a:lnTo>
                  <a:pt x="921331" y="451726"/>
                </a:lnTo>
                <a:lnTo>
                  <a:pt x="963946" y="438392"/>
                </a:lnTo>
                <a:lnTo>
                  <a:pt x="1002994" y="420624"/>
                </a:lnTo>
                <a:lnTo>
                  <a:pt x="1046525" y="397535"/>
                </a:lnTo>
                <a:lnTo>
                  <a:pt x="1089622" y="370431"/>
                </a:lnTo>
                <a:lnTo>
                  <a:pt x="1127371" y="340622"/>
                </a:lnTo>
                <a:lnTo>
                  <a:pt x="1154855" y="309416"/>
                </a:lnTo>
                <a:lnTo>
                  <a:pt x="1167160" y="278120"/>
                </a:lnTo>
                <a:lnTo>
                  <a:pt x="1159371" y="248043"/>
                </a:lnTo>
                <a:lnTo>
                  <a:pt x="1108487" y="202932"/>
                </a:lnTo>
                <a:lnTo>
                  <a:pt x="1068241" y="178139"/>
                </a:lnTo>
                <a:lnTo>
                  <a:pt x="1020713" y="152840"/>
                </a:lnTo>
                <a:lnTo>
                  <a:pt x="967844" y="127778"/>
                </a:lnTo>
                <a:lnTo>
                  <a:pt x="911574" y="103694"/>
                </a:lnTo>
                <a:lnTo>
                  <a:pt x="853843" y="81328"/>
                </a:lnTo>
                <a:lnTo>
                  <a:pt x="796593" y="61422"/>
                </a:lnTo>
                <a:lnTo>
                  <a:pt x="741763" y="44716"/>
                </a:lnTo>
                <a:lnTo>
                  <a:pt x="691294" y="31953"/>
                </a:lnTo>
                <a:lnTo>
                  <a:pt x="642242" y="22017"/>
                </a:lnTo>
                <a:lnTo>
                  <a:pt x="590959" y="13524"/>
                </a:lnTo>
                <a:lnTo>
                  <a:pt x="538329" y="6804"/>
                </a:lnTo>
                <a:lnTo>
                  <a:pt x="485238" y="2185"/>
                </a:lnTo>
                <a:lnTo>
                  <a:pt x="432570"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txBox="1"/>
          <p:nvPr/>
        </p:nvSpPr>
        <p:spPr>
          <a:xfrm>
            <a:off x="2743106" y="4087876"/>
            <a:ext cx="91059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Innovation</a:t>
            </a:r>
            <a:r>
              <a:rPr kumimoji="0" sz="1000" b="0" i="0" u="none" strike="noStrike" kern="0" cap="none" spc="-5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Zones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0" name="object 40"/>
          <p:cNvSpPr/>
          <p:nvPr/>
        </p:nvSpPr>
        <p:spPr>
          <a:xfrm>
            <a:off x="3899987" y="3929330"/>
            <a:ext cx="1000760" cy="464184"/>
          </a:xfrm>
          <a:custGeom>
            <a:avLst/>
            <a:gdLst/>
            <a:ahLst/>
            <a:cxnLst/>
            <a:rect l="l" t="t" r="r" b="b"/>
            <a:pathLst>
              <a:path w="1000760" h="464185">
                <a:moveTo>
                  <a:pt x="253184" y="0"/>
                </a:moveTo>
                <a:lnTo>
                  <a:pt x="199942" y="1830"/>
                </a:lnTo>
                <a:lnTo>
                  <a:pt x="150477" y="5699"/>
                </a:lnTo>
                <a:lnTo>
                  <a:pt x="106267" y="11539"/>
                </a:lnTo>
                <a:lnTo>
                  <a:pt x="68790" y="19285"/>
                </a:lnTo>
                <a:lnTo>
                  <a:pt x="10103" y="51516"/>
                </a:lnTo>
                <a:lnTo>
                  <a:pt x="0" y="82584"/>
                </a:lnTo>
                <a:lnTo>
                  <a:pt x="3123" y="119189"/>
                </a:lnTo>
                <a:lnTo>
                  <a:pt x="13383" y="158447"/>
                </a:lnTo>
                <a:lnTo>
                  <a:pt x="24689" y="197475"/>
                </a:lnTo>
                <a:lnTo>
                  <a:pt x="30949" y="233388"/>
                </a:lnTo>
                <a:lnTo>
                  <a:pt x="54401" y="310985"/>
                </a:lnTo>
                <a:lnTo>
                  <a:pt x="78719" y="352729"/>
                </a:lnTo>
                <a:lnTo>
                  <a:pt x="109268" y="391849"/>
                </a:lnTo>
                <a:lnTo>
                  <a:pt x="144423" y="424904"/>
                </a:lnTo>
                <a:lnTo>
                  <a:pt x="182560" y="448453"/>
                </a:lnTo>
                <a:lnTo>
                  <a:pt x="226106" y="460680"/>
                </a:lnTo>
                <a:lnTo>
                  <a:pt x="276845" y="463974"/>
                </a:lnTo>
                <a:lnTo>
                  <a:pt x="332191" y="461203"/>
                </a:lnTo>
                <a:lnTo>
                  <a:pt x="389555" y="455236"/>
                </a:lnTo>
                <a:lnTo>
                  <a:pt x="446350" y="448942"/>
                </a:lnTo>
                <a:lnTo>
                  <a:pt x="499989" y="445189"/>
                </a:lnTo>
                <a:lnTo>
                  <a:pt x="551840" y="445393"/>
                </a:lnTo>
                <a:lnTo>
                  <a:pt x="604247" y="447540"/>
                </a:lnTo>
                <a:lnTo>
                  <a:pt x="656086" y="449359"/>
                </a:lnTo>
                <a:lnTo>
                  <a:pt x="706230" y="448581"/>
                </a:lnTo>
                <a:lnTo>
                  <a:pt x="753554" y="442933"/>
                </a:lnTo>
                <a:lnTo>
                  <a:pt x="796933" y="430144"/>
                </a:lnTo>
                <a:lnTo>
                  <a:pt x="835981" y="412376"/>
                </a:lnTo>
                <a:lnTo>
                  <a:pt x="879511" y="389287"/>
                </a:lnTo>
                <a:lnTo>
                  <a:pt x="922609" y="362183"/>
                </a:lnTo>
                <a:lnTo>
                  <a:pt x="960357" y="332374"/>
                </a:lnTo>
                <a:lnTo>
                  <a:pt x="987842" y="301168"/>
                </a:lnTo>
                <a:lnTo>
                  <a:pt x="1000147" y="269872"/>
                </a:lnTo>
                <a:lnTo>
                  <a:pt x="992358" y="239795"/>
                </a:lnTo>
                <a:lnTo>
                  <a:pt x="941473" y="194684"/>
                </a:lnTo>
                <a:lnTo>
                  <a:pt x="901227" y="169890"/>
                </a:lnTo>
                <a:lnTo>
                  <a:pt x="853700" y="144592"/>
                </a:lnTo>
                <a:lnTo>
                  <a:pt x="800830" y="119530"/>
                </a:lnTo>
                <a:lnTo>
                  <a:pt x="744560" y="95446"/>
                </a:lnTo>
                <a:lnTo>
                  <a:pt x="686830" y="73080"/>
                </a:lnTo>
                <a:lnTo>
                  <a:pt x="629579" y="53174"/>
                </a:lnTo>
                <a:lnTo>
                  <a:pt x="574749" y="36468"/>
                </a:lnTo>
                <a:lnTo>
                  <a:pt x="524280" y="23704"/>
                </a:lnTo>
                <a:lnTo>
                  <a:pt x="474337" y="14363"/>
                </a:lnTo>
                <a:lnTo>
                  <a:pt x="420778" y="7388"/>
                </a:lnTo>
                <a:lnTo>
                  <a:pt x="365080" y="2712"/>
                </a:lnTo>
                <a:lnTo>
                  <a:pt x="308722" y="272"/>
                </a:lnTo>
                <a:lnTo>
                  <a:pt x="253184"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41"/>
          <p:cNvSpPr txBox="1"/>
          <p:nvPr/>
        </p:nvSpPr>
        <p:spPr>
          <a:xfrm>
            <a:off x="4203207" y="4060444"/>
            <a:ext cx="39306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AI</a:t>
            </a:r>
            <a:r>
              <a:rPr kumimoji="0" sz="1000" b="0" i="0" u="none" strike="noStrike" kern="0" cap="none" spc="-1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5" normalizeH="0" baseline="0" noProof="0" dirty="0">
                <a:ln>
                  <a:noFill/>
                </a:ln>
                <a:solidFill>
                  <a:sysClr val="windowText" lastClr="000000"/>
                </a:solidFill>
                <a:effectLst/>
                <a:uLnTx/>
                <a:uFillTx/>
                <a:latin typeface="Calibri Light"/>
                <a:cs typeface="Calibri Light"/>
              </a:rPr>
              <a:t> </a:t>
            </a:r>
            <a:r>
              <a:rPr kumimoji="0" sz="1000" b="0" i="0" u="none" strike="noStrike" kern="0" cap="none" spc="-25" normalizeH="0" baseline="0" noProof="0" dirty="0">
                <a:ln>
                  <a:noFill/>
                </a:ln>
                <a:solidFill>
                  <a:sysClr val="windowText" lastClr="000000"/>
                </a:solidFill>
                <a:effectLst/>
                <a:uLnTx/>
                <a:uFillTx/>
                <a:latin typeface="Calibri Light"/>
                <a:cs typeface="Calibri Light"/>
              </a:rPr>
              <a:t>ML</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2" name="object 42"/>
          <p:cNvSpPr/>
          <p:nvPr/>
        </p:nvSpPr>
        <p:spPr>
          <a:xfrm>
            <a:off x="3501914" y="5681681"/>
            <a:ext cx="1157605" cy="490855"/>
          </a:xfrm>
          <a:custGeom>
            <a:avLst/>
            <a:gdLst/>
            <a:ahLst/>
            <a:cxnLst/>
            <a:rect l="l" t="t" r="r" b="b"/>
            <a:pathLst>
              <a:path w="1157604" h="490854">
                <a:moveTo>
                  <a:pt x="371105" y="0"/>
                </a:moveTo>
                <a:lnTo>
                  <a:pt x="321923" y="92"/>
                </a:lnTo>
                <a:lnTo>
                  <a:pt x="275921" y="2317"/>
                </a:lnTo>
                <a:lnTo>
                  <a:pt x="234013" y="6806"/>
                </a:lnTo>
                <a:lnTo>
                  <a:pt x="142814" y="32213"/>
                </a:lnTo>
                <a:lnTo>
                  <a:pt x="94741" y="59026"/>
                </a:lnTo>
                <a:lnTo>
                  <a:pt x="54659" y="91638"/>
                </a:lnTo>
                <a:lnTo>
                  <a:pt x="24331" y="127558"/>
                </a:lnTo>
                <a:lnTo>
                  <a:pt x="5523" y="164295"/>
                </a:lnTo>
                <a:lnTo>
                  <a:pt x="0" y="199356"/>
                </a:lnTo>
                <a:lnTo>
                  <a:pt x="6134" y="232520"/>
                </a:lnTo>
                <a:lnTo>
                  <a:pt x="21175" y="272588"/>
                </a:lnTo>
                <a:lnTo>
                  <a:pt x="44473" y="316299"/>
                </a:lnTo>
                <a:lnTo>
                  <a:pt x="75374" y="360392"/>
                </a:lnTo>
                <a:lnTo>
                  <a:pt x="113228" y="401604"/>
                </a:lnTo>
                <a:lnTo>
                  <a:pt x="157384" y="436674"/>
                </a:lnTo>
                <a:lnTo>
                  <a:pt x="207189" y="462340"/>
                </a:lnTo>
                <a:lnTo>
                  <a:pt x="244211" y="473328"/>
                </a:lnTo>
                <a:lnTo>
                  <a:pt x="287630" y="481249"/>
                </a:lnTo>
                <a:lnTo>
                  <a:pt x="336039" y="486486"/>
                </a:lnTo>
                <a:lnTo>
                  <a:pt x="388026" y="489420"/>
                </a:lnTo>
                <a:lnTo>
                  <a:pt x="442183" y="490434"/>
                </a:lnTo>
                <a:lnTo>
                  <a:pt x="497101" y="489912"/>
                </a:lnTo>
                <a:lnTo>
                  <a:pt x="551370" y="488235"/>
                </a:lnTo>
                <a:lnTo>
                  <a:pt x="603582" y="485787"/>
                </a:lnTo>
                <a:lnTo>
                  <a:pt x="652326" y="482949"/>
                </a:lnTo>
                <a:lnTo>
                  <a:pt x="733776" y="477635"/>
                </a:lnTo>
                <a:lnTo>
                  <a:pt x="797904" y="472134"/>
                </a:lnTo>
                <a:lnTo>
                  <a:pt x="845310" y="464310"/>
                </a:lnTo>
                <a:lnTo>
                  <a:pt x="882726" y="452969"/>
                </a:lnTo>
                <a:lnTo>
                  <a:pt x="1031546" y="369812"/>
                </a:lnTo>
                <a:lnTo>
                  <a:pt x="1074865" y="342188"/>
                </a:lnTo>
                <a:lnTo>
                  <a:pt x="1113946" y="312717"/>
                </a:lnTo>
                <a:lnTo>
                  <a:pt x="1143208" y="282539"/>
                </a:lnTo>
                <a:lnTo>
                  <a:pt x="1157068" y="252793"/>
                </a:lnTo>
                <a:lnTo>
                  <a:pt x="1149945" y="224617"/>
                </a:lnTo>
                <a:lnTo>
                  <a:pt x="1099061" y="184257"/>
                </a:lnTo>
                <a:lnTo>
                  <a:pt x="1058815" y="162898"/>
                </a:lnTo>
                <a:lnTo>
                  <a:pt x="1011287" y="141404"/>
                </a:lnTo>
                <a:lnTo>
                  <a:pt x="958418" y="120259"/>
                </a:lnTo>
                <a:lnTo>
                  <a:pt x="902148" y="99950"/>
                </a:lnTo>
                <a:lnTo>
                  <a:pt x="844417" y="80963"/>
                </a:lnTo>
                <a:lnTo>
                  <a:pt x="787167" y="63786"/>
                </a:lnTo>
                <a:lnTo>
                  <a:pt x="732337" y="48905"/>
                </a:lnTo>
                <a:lnTo>
                  <a:pt x="681868" y="36805"/>
                </a:lnTo>
                <a:lnTo>
                  <a:pt x="632773" y="26884"/>
                </a:lnTo>
                <a:lnTo>
                  <a:pt x="581382" y="18302"/>
                </a:lnTo>
                <a:lnTo>
                  <a:pt x="528606" y="11190"/>
                </a:lnTo>
                <a:lnTo>
                  <a:pt x="475360" y="5680"/>
                </a:lnTo>
                <a:lnTo>
                  <a:pt x="422555" y="1906"/>
                </a:lnTo>
                <a:lnTo>
                  <a:pt x="371105"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3"/>
          <p:cNvSpPr txBox="1"/>
          <p:nvPr/>
        </p:nvSpPr>
        <p:spPr>
          <a:xfrm>
            <a:off x="3808359" y="5749035"/>
            <a:ext cx="544830" cy="330200"/>
          </a:xfrm>
          <a:prstGeom prst="rect">
            <a:avLst/>
          </a:prstGeom>
        </p:spPr>
        <p:txBody>
          <a:bodyPr vert="horz" wrap="square" lIns="0" tIns="12700" rIns="0" bIns="0" rtlCol="0">
            <a:spAutoFit/>
          </a:bodyPr>
          <a:lstStyle/>
          <a:p>
            <a:pPr marL="12700" marR="5080" lvl="0" indent="3175"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Persistent identifiers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4" name="object 44"/>
          <p:cNvSpPr/>
          <p:nvPr/>
        </p:nvSpPr>
        <p:spPr>
          <a:xfrm>
            <a:off x="3168897" y="4878968"/>
            <a:ext cx="1033144" cy="381000"/>
          </a:xfrm>
          <a:custGeom>
            <a:avLst/>
            <a:gdLst/>
            <a:ahLst/>
            <a:cxnLst/>
            <a:rect l="l" t="t" r="r" b="b"/>
            <a:pathLst>
              <a:path w="1033145" h="381000">
                <a:moveTo>
                  <a:pt x="225392" y="0"/>
                </a:moveTo>
                <a:lnTo>
                  <a:pt x="184662" y="336"/>
                </a:lnTo>
                <a:lnTo>
                  <a:pt x="102443" y="22469"/>
                </a:lnTo>
                <a:lnTo>
                  <a:pt x="64016" y="48976"/>
                </a:lnTo>
                <a:lnTo>
                  <a:pt x="34626" y="81807"/>
                </a:lnTo>
                <a:lnTo>
                  <a:pt x="14206" y="118207"/>
                </a:lnTo>
                <a:lnTo>
                  <a:pt x="2686" y="155424"/>
                </a:lnTo>
                <a:lnTo>
                  <a:pt x="0" y="190704"/>
                </a:lnTo>
                <a:lnTo>
                  <a:pt x="12288" y="227108"/>
                </a:lnTo>
                <a:lnTo>
                  <a:pt x="41980" y="257038"/>
                </a:lnTo>
                <a:lnTo>
                  <a:pt x="84460" y="281789"/>
                </a:lnTo>
                <a:lnTo>
                  <a:pt x="135111" y="302653"/>
                </a:lnTo>
                <a:lnTo>
                  <a:pt x="189317" y="320926"/>
                </a:lnTo>
                <a:lnTo>
                  <a:pt x="231858" y="332240"/>
                </a:lnTo>
                <a:lnTo>
                  <a:pt x="280395" y="341472"/>
                </a:lnTo>
                <a:lnTo>
                  <a:pt x="332969" y="348862"/>
                </a:lnTo>
                <a:lnTo>
                  <a:pt x="387622" y="354649"/>
                </a:lnTo>
                <a:lnTo>
                  <a:pt x="442393" y="359074"/>
                </a:lnTo>
                <a:lnTo>
                  <a:pt x="495323" y="362377"/>
                </a:lnTo>
                <a:lnTo>
                  <a:pt x="544454" y="364797"/>
                </a:lnTo>
                <a:lnTo>
                  <a:pt x="598596" y="369364"/>
                </a:lnTo>
                <a:lnTo>
                  <a:pt x="651855" y="375875"/>
                </a:lnTo>
                <a:lnTo>
                  <a:pt x="703497" y="380750"/>
                </a:lnTo>
                <a:lnTo>
                  <a:pt x="752790" y="380408"/>
                </a:lnTo>
                <a:lnTo>
                  <a:pt x="799001" y="371268"/>
                </a:lnTo>
                <a:lnTo>
                  <a:pt x="841397" y="349751"/>
                </a:lnTo>
                <a:lnTo>
                  <a:pt x="873976" y="320971"/>
                </a:lnTo>
                <a:lnTo>
                  <a:pt x="909481" y="280627"/>
                </a:lnTo>
                <a:lnTo>
                  <a:pt x="945116" y="232687"/>
                </a:lnTo>
                <a:lnTo>
                  <a:pt x="978086" y="181123"/>
                </a:lnTo>
                <a:lnTo>
                  <a:pt x="1005595" y="129902"/>
                </a:lnTo>
                <a:lnTo>
                  <a:pt x="1024846" y="82995"/>
                </a:lnTo>
                <a:lnTo>
                  <a:pt x="1033045" y="44371"/>
                </a:lnTo>
                <a:lnTo>
                  <a:pt x="1027395" y="18000"/>
                </a:lnTo>
                <a:lnTo>
                  <a:pt x="1008935" y="5777"/>
                </a:lnTo>
                <a:lnTo>
                  <a:pt x="978977" y="1561"/>
                </a:lnTo>
                <a:lnTo>
                  <a:pt x="939640" y="3575"/>
                </a:lnTo>
                <a:lnTo>
                  <a:pt x="893043" y="10043"/>
                </a:lnTo>
                <a:lnTo>
                  <a:pt x="841304" y="19188"/>
                </a:lnTo>
                <a:lnTo>
                  <a:pt x="786542" y="29233"/>
                </a:lnTo>
                <a:lnTo>
                  <a:pt x="730876" y="38403"/>
                </a:lnTo>
                <a:lnTo>
                  <a:pt x="676425" y="44919"/>
                </a:lnTo>
                <a:lnTo>
                  <a:pt x="625307" y="47006"/>
                </a:lnTo>
                <a:lnTo>
                  <a:pt x="579276" y="44660"/>
                </a:lnTo>
                <a:lnTo>
                  <a:pt x="529723" y="39513"/>
                </a:lnTo>
                <a:lnTo>
                  <a:pt x="477842" y="32462"/>
                </a:lnTo>
                <a:lnTo>
                  <a:pt x="371885" y="16232"/>
                </a:lnTo>
                <a:lnTo>
                  <a:pt x="320199" y="8843"/>
                </a:lnTo>
                <a:lnTo>
                  <a:pt x="270969" y="3134"/>
                </a:lnTo>
                <a:lnTo>
                  <a:pt x="225392"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45"/>
          <p:cNvSpPr txBox="1"/>
          <p:nvPr/>
        </p:nvSpPr>
        <p:spPr>
          <a:xfrm>
            <a:off x="3432183" y="4968748"/>
            <a:ext cx="50673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Euro</a:t>
            </a:r>
            <a:r>
              <a:rPr kumimoji="0" sz="1000" b="0" i="0" u="none" strike="noStrike" kern="0" cap="none" spc="-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25" normalizeH="0" baseline="0" noProof="0" dirty="0">
                <a:ln>
                  <a:noFill/>
                </a:ln>
                <a:solidFill>
                  <a:sysClr val="windowText" lastClr="000000"/>
                </a:solidFill>
                <a:effectLst/>
                <a:uLnTx/>
                <a:uFillTx/>
                <a:latin typeface="Calibri Light"/>
                <a:cs typeface="Calibri Light"/>
              </a:rPr>
              <a:t>HPC</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6" name="object 46"/>
          <p:cNvSpPr/>
          <p:nvPr/>
        </p:nvSpPr>
        <p:spPr>
          <a:xfrm>
            <a:off x="1926074" y="4747751"/>
            <a:ext cx="1158240" cy="437515"/>
          </a:xfrm>
          <a:custGeom>
            <a:avLst/>
            <a:gdLst/>
            <a:ahLst/>
            <a:cxnLst/>
            <a:rect l="l" t="t" r="r" b="b"/>
            <a:pathLst>
              <a:path w="1158239" h="437514">
                <a:moveTo>
                  <a:pt x="371104" y="0"/>
                </a:moveTo>
                <a:lnTo>
                  <a:pt x="321922" y="92"/>
                </a:lnTo>
                <a:lnTo>
                  <a:pt x="275920" y="2317"/>
                </a:lnTo>
                <a:lnTo>
                  <a:pt x="234012" y="6806"/>
                </a:lnTo>
                <a:lnTo>
                  <a:pt x="142813" y="32213"/>
                </a:lnTo>
                <a:lnTo>
                  <a:pt x="94740" y="59026"/>
                </a:lnTo>
                <a:lnTo>
                  <a:pt x="54658" y="91638"/>
                </a:lnTo>
                <a:lnTo>
                  <a:pt x="24330" y="127558"/>
                </a:lnTo>
                <a:lnTo>
                  <a:pt x="5523" y="164295"/>
                </a:lnTo>
                <a:lnTo>
                  <a:pt x="0" y="199356"/>
                </a:lnTo>
                <a:lnTo>
                  <a:pt x="9480" y="224981"/>
                </a:lnTo>
                <a:lnTo>
                  <a:pt x="68296" y="277670"/>
                </a:lnTo>
                <a:lnTo>
                  <a:pt x="111401" y="303378"/>
                </a:lnTo>
                <a:lnTo>
                  <a:pt x="159483" y="327757"/>
                </a:lnTo>
                <a:lnTo>
                  <a:pt x="209427" y="350130"/>
                </a:lnTo>
                <a:lnTo>
                  <a:pt x="258117" y="369817"/>
                </a:lnTo>
                <a:lnTo>
                  <a:pt x="302439" y="386140"/>
                </a:lnTo>
                <a:lnTo>
                  <a:pt x="350916" y="400423"/>
                </a:lnTo>
                <a:lnTo>
                  <a:pt x="401762" y="410809"/>
                </a:lnTo>
                <a:lnTo>
                  <a:pt x="454006" y="418034"/>
                </a:lnTo>
                <a:lnTo>
                  <a:pt x="506680" y="422832"/>
                </a:lnTo>
                <a:lnTo>
                  <a:pt x="558812" y="425937"/>
                </a:lnTo>
                <a:lnTo>
                  <a:pt x="657575" y="430011"/>
                </a:lnTo>
                <a:lnTo>
                  <a:pt x="764627" y="435852"/>
                </a:lnTo>
                <a:lnTo>
                  <a:pt x="816029" y="437126"/>
                </a:lnTo>
                <a:lnTo>
                  <a:pt x="865213" y="435148"/>
                </a:lnTo>
                <a:lnTo>
                  <a:pt x="911577" y="428299"/>
                </a:lnTo>
                <a:lnTo>
                  <a:pt x="954519" y="414965"/>
                </a:lnTo>
                <a:lnTo>
                  <a:pt x="993567" y="396950"/>
                </a:lnTo>
                <a:lnTo>
                  <a:pt x="1037098" y="373284"/>
                </a:lnTo>
                <a:lnTo>
                  <a:pt x="1080195" y="345521"/>
                </a:lnTo>
                <a:lnTo>
                  <a:pt x="1117943" y="315217"/>
                </a:lnTo>
                <a:lnTo>
                  <a:pt x="1145428" y="283928"/>
                </a:lnTo>
                <a:lnTo>
                  <a:pt x="1157733" y="253210"/>
                </a:lnTo>
                <a:lnTo>
                  <a:pt x="1149944" y="224617"/>
                </a:lnTo>
                <a:lnTo>
                  <a:pt x="1099059" y="184257"/>
                </a:lnTo>
                <a:lnTo>
                  <a:pt x="1058814" y="162898"/>
                </a:lnTo>
                <a:lnTo>
                  <a:pt x="1011286" y="141404"/>
                </a:lnTo>
                <a:lnTo>
                  <a:pt x="958417" y="120259"/>
                </a:lnTo>
                <a:lnTo>
                  <a:pt x="902147" y="99950"/>
                </a:lnTo>
                <a:lnTo>
                  <a:pt x="844416" y="80964"/>
                </a:lnTo>
                <a:lnTo>
                  <a:pt x="787166" y="63786"/>
                </a:lnTo>
                <a:lnTo>
                  <a:pt x="732336" y="48905"/>
                </a:lnTo>
                <a:lnTo>
                  <a:pt x="681868" y="36805"/>
                </a:lnTo>
                <a:lnTo>
                  <a:pt x="632773" y="26884"/>
                </a:lnTo>
                <a:lnTo>
                  <a:pt x="581381" y="18302"/>
                </a:lnTo>
                <a:lnTo>
                  <a:pt x="528606" y="11190"/>
                </a:lnTo>
                <a:lnTo>
                  <a:pt x="475359" y="5680"/>
                </a:lnTo>
                <a:lnTo>
                  <a:pt x="422554" y="1906"/>
                </a:lnTo>
                <a:lnTo>
                  <a:pt x="371104"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47"/>
          <p:cNvSpPr txBox="1"/>
          <p:nvPr/>
        </p:nvSpPr>
        <p:spPr>
          <a:xfrm>
            <a:off x="2283551" y="4865116"/>
            <a:ext cx="44259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Training</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8" name="object 48"/>
          <p:cNvSpPr/>
          <p:nvPr/>
        </p:nvSpPr>
        <p:spPr>
          <a:xfrm>
            <a:off x="2235925" y="5670858"/>
            <a:ext cx="1111250" cy="480695"/>
          </a:xfrm>
          <a:custGeom>
            <a:avLst/>
            <a:gdLst/>
            <a:ahLst/>
            <a:cxnLst/>
            <a:rect l="l" t="t" r="r" b="b"/>
            <a:pathLst>
              <a:path w="1111250" h="480695">
                <a:moveTo>
                  <a:pt x="526026" y="0"/>
                </a:moveTo>
                <a:lnTo>
                  <a:pt x="476127" y="1378"/>
                </a:lnTo>
                <a:lnTo>
                  <a:pt x="428349" y="6511"/>
                </a:lnTo>
                <a:lnTo>
                  <a:pt x="382056" y="14550"/>
                </a:lnTo>
                <a:lnTo>
                  <a:pt x="336611" y="24641"/>
                </a:lnTo>
                <a:lnTo>
                  <a:pt x="291379" y="35935"/>
                </a:lnTo>
                <a:lnTo>
                  <a:pt x="241750" y="48634"/>
                </a:lnTo>
                <a:lnTo>
                  <a:pt x="186752" y="63563"/>
                </a:lnTo>
                <a:lnTo>
                  <a:pt x="131208" y="80803"/>
                </a:lnTo>
                <a:lnTo>
                  <a:pt x="79939" y="100433"/>
                </a:lnTo>
                <a:lnTo>
                  <a:pt x="37767" y="122533"/>
                </a:lnTo>
                <a:lnTo>
                  <a:pt x="0" y="174466"/>
                </a:lnTo>
                <a:lnTo>
                  <a:pt x="7881" y="207949"/>
                </a:lnTo>
                <a:lnTo>
                  <a:pt x="26942" y="241239"/>
                </a:lnTo>
                <a:lnTo>
                  <a:pt x="55428" y="273774"/>
                </a:lnTo>
                <a:lnTo>
                  <a:pt x="91585" y="304994"/>
                </a:lnTo>
                <a:lnTo>
                  <a:pt x="133656" y="334340"/>
                </a:lnTo>
                <a:lnTo>
                  <a:pt x="179889" y="361250"/>
                </a:lnTo>
                <a:lnTo>
                  <a:pt x="219202" y="380824"/>
                </a:lnTo>
                <a:lnTo>
                  <a:pt x="264491" y="400732"/>
                </a:lnTo>
                <a:lnTo>
                  <a:pt x="314167" y="420142"/>
                </a:lnTo>
                <a:lnTo>
                  <a:pt x="366640" y="438220"/>
                </a:lnTo>
                <a:lnTo>
                  <a:pt x="420322" y="454131"/>
                </a:lnTo>
                <a:lnTo>
                  <a:pt x="473624" y="467043"/>
                </a:lnTo>
                <a:lnTo>
                  <a:pt x="524958" y="476122"/>
                </a:lnTo>
                <a:lnTo>
                  <a:pt x="572734" y="480535"/>
                </a:lnTo>
                <a:lnTo>
                  <a:pt x="624813" y="479492"/>
                </a:lnTo>
                <a:lnTo>
                  <a:pt x="676649" y="472888"/>
                </a:lnTo>
                <a:lnTo>
                  <a:pt x="727534" y="461684"/>
                </a:lnTo>
                <a:lnTo>
                  <a:pt x="776759" y="446839"/>
                </a:lnTo>
                <a:lnTo>
                  <a:pt x="823615" y="429316"/>
                </a:lnTo>
                <a:lnTo>
                  <a:pt x="867393" y="410074"/>
                </a:lnTo>
                <a:lnTo>
                  <a:pt x="907385" y="390075"/>
                </a:lnTo>
                <a:lnTo>
                  <a:pt x="948413" y="368102"/>
                </a:lnTo>
                <a:lnTo>
                  <a:pt x="992713" y="342896"/>
                </a:lnTo>
                <a:lnTo>
                  <a:pt x="1035700" y="315353"/>
                </a:lnTo>
                <a:lnTo>
                  <a:pt x="1072789" y="286368"/>
                </a:lnTo>
                <a:lnTo>
                  <a:pt x="1099394" y="256838"/>
                </a:lnTo>
                <a:lnTo>
                  <a:pt x="1110930" y="227659"/>
                </a:lnTo>
                <a:lnTo>
                  <a:pt x="1102810" y="199726"/>
                </a:lnTo>
                <a:lnTo>
                  <a:pt x="1049664" y="158611"/>
                </a:lnTo>
                <a:lnTo>
                  <a:pt x="1007226" y="136523"/>
                </a:lnTo>
                <a:lnTo>
                  <a:pt x="957365" y="114250"/>
                </a:lnTo>
                <a:lnTo>
                  <a:pt x="902445" y="92422"/>
                </a:lnTo>
                <a:lnTo>
                  <a:pt x="844832" y="71665"/>
                </a:lnTo>
                <a:lnTo>
                  <a:pt x="786889" y="52608"/>
                </a:lnTo>
                <a:lnTo>
                  <a:pt x="730982" y="35879"/>
                </a:lnTo>
                <a:lnTo>
                  <a:pt x="679475" y="22105"/>
                </a:lnTo>
                <a:lnTo>
                  <a:pt x="634733" y="11915"/>
                </a:lnTo>
                <a:lnTo>
                  <a:pt x="578683" y="3228"/>
                </a:lnTo>
                <a:lnTo>
                  <a:pt x="526026"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9"/>
          <p:cNvSpPr txBox="1"/>
          <p:nvPr/>
        </p:nvSpPr>
        <p:spPr>
          <a:xfrm>
            <a:off x="2386631" y="5809996"/>
            <a:ext cx="81026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Interest</a:t>
            </a:r>
            <a:r>
              <a:rPr kumimoji="0" sz="1000" b="0" i="0" u="none" strike="noStrike" kern="0" cap="none" spc="-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groups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0" name="object 50"/>
          <p:cNvSpPr/>
          <p:nvPr/>
        </p:nvSpPr>
        <p:spPr>
          <a:xfrm>
            <a:off x="4081272" y="5168274"/>
            <a:ext cx="1008380" cy="470534"/>
          </a:xfrm>
          <a:custGeom>
            <a:avLst/>
            <a:gdLst/>
            <a:ahLst/>
            <a:cxnLst/>
            <a:rect l="l" t="t" r="r" b="b"/>
            <a:pathLst>
              <a:path w="1008379" h="470535">
                <a:moveTo>
                  <a:pt x="781938" y="0"/>
                </a:moveTo>
                <a:lnTo>
                  <a:pt x="736000" y="2033"/>
                </a:lnTo>
                <a:lnTo>
                  <a:pt x="684452" y="6995"/>
                </a:lnTo>
                <a:lnTo>
                  <a:pt x="628972" y="14279"/>
                </a:lnTo>
                <a:lnTo>
                  <a:pt x="571240" y="23275"/>
                </a:lnTo>
                <a:lnTo>
                  <a:pt x="512934" y="33376"/>
                </a:lnTo>
                <a:lnTo>
                  <a:pt x="455734" y="43974"/>
                </a:lnTo>
                <a:lnTo>
                  <a:pt x="307551" y="72660"/>
                </a:lnTo>
                <a:lnTo>
                  <a:pt x="241608" y="83634"/>
                </a:lnTo>
                <a:lnTo>
                  <a:pt x="179369" y="92742"/>
                </a:lnTo>
                <a:lnTo>
                  <a:pt x="123309" y="102101"/>
                </a:lnTo>
                <a:lnTo>
                  <a:pt x="75902" y="113830"/>
                </a:lnTo>
                <a:lnTo>
                  <a:pt x="39625" y="130049"/>
                </a:lnTo>
                <a:lnTo>
                  <a:pt x="5889" y="180530"/>
                </a:lnTo>
                <a:lnTo>
                  <a:pt x="0" y="215483"/>
                </a:lnTo>
                <a:lnTo>
                  <a:pt x="1535" y="254734"/>
                </a:lnTo>
                <a:lnTo>
                  <a:pt x="12749" y="295284"/>
                </a:lnTo>
                <a:lnTo>
                  <a:pt x="35894" y="334130"/>
                </a:lnTo>
                <a:lnTo>
                  <a:pt x="73224" y="368273"/>
                </a:lnTo>
                <a:lnTo>
                  <a:pt x="126991" y="394711"/>
                </a:lnTo>
                <a:lnTo>
                  <a:pt x="201607" y="414723"/>
                </a:lnTo>
                <a:lnTo>
                  <a:pt x="249194" y="424371"/>
                </a:lnTo>
                <a:lnTo>
                  <a:pt x="302063" y="433554"/>
                </a:lnTo>
                <a:lnTo>
                  <a:pt x="359035" y="442100"/>
                </a:lnTo>
                <a:lnTo>
                  <a:pt x="418933" y="449841"/>
                </a:lnTo>
                <a:lnTo>
                  <a:pt x="480578" y="456604"/>
                </a:lnTo>
                <a:lnTo>
                  <a:pt x="542793" y="462220"/>
                </a:lnTo>
                <a:lnTo>
                  <a:pt x="604399" y="466517"/>
                </a:lnTo>
                <a:lnTo>
                  <a:pt x="664218" y="469327"/>
                </a:lnTo>
                <a:lnTo>
                  <a:pt x="721072" y="470477"/>
                </a:lnTo>
                <a:lnTo>
                  <a:pt x="773782" y="469798"/>
                </a:lnTo>
                <a:lnTo>
                  <a:pt x="821172" y="467119"/>
                </a:lnTo>
                <a:lnTo>
                  <a:pt x="862062" y="462269"/>
                </a:lnTo>
                <a:lnTo>
                  <a:pt x="941736" y="432651"/>
                </a:lnTo>
                <a:lnTo>
                  <a:pt x="973964" y="399064"/>
                </a:lnTo>
                <a:lnTo>
                  <a:pt x="994244" y="357513"/>
                </a:lnTo>
                <a:lnTo>
                  <a:pt x="1004862" y="311196"/>
                </a:lnTo>
                <a:lnTo>
                  <a:pt x="1008104" y="263308"/>
                </a:lnTo>
                <a:lnTo>
                  <a:pt x="1006256" y="217045"/>
                </a:lnTo>
                <a:lnTo>
                  <a:pt x="1001603" y="175604"/>
                </a:lnTo>
                <a:lnTo>
                  <a:pt x="984387" y="99634"/>
                </a:lnTo>
                <a:lnTo>
                  <a:pt x="962224" y="63343"/>
                </a:lnTo>
                <a:lnTo>
                  <a:pt x="928499" y="34257"/>
                </a:lnTo>
                <a:lnTo>
                  <a:pt x="881768" y="13327"/>
                </a:lnTo>
                <a:lnTo>
                  <a:pt x="820586" y="1504"/>
                </a:lnTo>
                <a:lnTo>
                  <a:pt x="781938"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1"/>
          <p:cNvSpPr txBox="1"/>
          <p:nvPr/>
        </p:nvSpPr>
        <p:spPr>
          <a:xfrm>
            <a:off x="4234280" y="5300979"/>
            <a:ext cx="70231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Procurement</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2" name="object 52"/>
          <p:cNvSpPr/>
          <p:nvPr/>
        </p:nvSpPr>
        <p:spPr>
          <a:xfrm>
            <a:off x="1766421" y="5229149"/>
            <a:ext cx="995680" cy="399415"/>
          </a:xfrm>
          <a:custGeom>
            <a:avLst/>
            <a:gdLst/>
            <a:ahLst/>
            <a:cxnLst/>
            <a:rect l="l" t="t" r="r" b="b"/>
            <a:pathLst>
              <a:path w="995680" h="399414">
                <a:moveTo>
                  <a:pt x="780563" y="0"/>
                </a:moveTo>
                <a:lnTo>
                  <a:pt x="734626" y="2033"/>
                </a:lnTo>
                <a:lnTo>
                  <a:pt x="683078" y="6995"/>
                </a:lnTo>
                <a:lnTo>
                  <a:pt x="627598" y="14279"/>
                </a:lnTo>
                <a:lnTo>
                  <a:pt x="569866" y="23276"/>
                </a:lnTo>
                <a:lnTo>
                  <a:pt x="511560" y="33376"/>
                </a:lnTo>
                <a:lnTo>
                  <a:pt x="454359" y="43974"/>
                </a:lnTo>
                <a:lnTo>
                  <a:pt x="306176" y="72659"/>
                </a:lnTo>
                <a:lnTo>
                  <a:pt x="240233" y="83634"/>
                </a:lnTo>
                <a:lnTo>
                  <a:pt x="177994" y="92741"/>
                </a:lnTo>
                <a:lnTo>
                  <a:pt x="121934" y="102100"/>
                </a:lnTo>
                <a:lnTo>
                  <a:pt x="74528" y="113830"/>
                </a:lnTo>
                <a:lnTo>
                  <a:pt x="38250" y="130049"/>
                </a:lnTo>
                <a:lnTo>
                  <a:pt x="4927" y="181932"/>
                </a:lnTo>
                <a:lnTo>
                  <a:pt x="0" y="220155"/>
                </a:lnTo>
                <a:lnTo>
                  <a:pt x="2634" y="263144"/>
                </a:lnTo>
                <a:lnTo>
                  <a:pt x="14672" y="306497"/>
                </a:lnTo>
                <a:lnTo>
                  <a:pt x="37955" y="345810"/>
                </a:lnTo>
                <a:lnTo>
                  <a:pt x="74322" y="376683"/>
                </a:lnTo>
                <a:lnTo>
                  <a:pt x="125616" y="394711"/>
                </a:lnTo>
                <a:lnTo>
                  <a:pt x="195582" y="398911"/>
                </a:lnTo>
                <a:lnTo>
                  <a:pt x="239901" y="397448"/>
                </a:lnTo>
                <a:lnTo>
                  <a:pt x="289041" y="393953"/>
                </a:lnTo>
                <a:lnTo>
                  <a:pt x="341950" y="388682"/>
                </a:lnTo>
                <a:lnTo>
                  <a:pt x="397574" y="381892"/>
                </a:lnTo>
                <a:lnTo>
                  <a:pt x="454862" y="373840"/>
                </a:lnTo>
                <a:lnTo>
                  <a:pt x="512761" y="364784"/>
                </a:lnTo>
                <a:lnTo>
                  <a:pt x="570219" y="354979"/>
                </a:lnTo>
                <a:lnTo>
                  <a:pt x="626184" y="344683"/>
                </a:lnTo>
                <a:lnTo>
                  <a:pt x="679602" y="334152"/>
                </a:lnTo>
                <a:lnTo>
                  <a:pt x="729422" y="323644"/>
                </a:lnTo>
                <a:lnTo>
                  <a:pt x="774591" y="313415"/>
                </a:lnTo>
                <a:lnTo>
                  <a:pt x="814057" y="303723"/>
                </a:lnTo>
                <a:lnTo>
                  <a:pt x="918274" y="267480"/>
                </a:lnTo>
                <a:lnTo>
                  <a:pt x="962888" y="236990"/>
                </a:lnTo>
                <a:lnTo>
                  <a:pt x="986577" y="204909"/>
                </a:lnTo>
                <a:lnTo>
                  <a:pt x="995310" y="172788"/>
                </a:lnTo>
                <a:lnTo>
                  <a:pt x="995058" y="142180"/>
                </a:lnTo>
                <a:lnTo>
                  <a:pt x="964243" y="74881"/>
                </a:lnTo>
                <a:lnTo>
                  <a:pt x="929387" y="41949"/>
                </a:lnTo>
                <a:lnTo>
                  <a:pt x="881147" y="15891"/>
                </a:lnTo>
                <a:lnTo>
                  <a:pt x="819212" y="1504"/>
                </a:lnTo>
                <a:lnTo>
                  <a:pt x="780563"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3"/>
          <p:cNvSpPr txBox="1"/>
          <p:nvPr/>
        </p:nvSpPr>
        <p:spPr>
          <a:xfrm>
            <a:off x="2044461" y="5328411"/>
            <a:ext cx="43942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Funding</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4" name="object 54"/>
          <p:cNvSpPr txBox="1"/>
          <p:nvPr/>
        </p:nvSpPr>
        <p:spPr>
          <a:xfrm>
            <a:off x="647899" y="3340464"/>
            <a:ext cx="603885" cy="613410"/>
          </a:xfrm>
          <a:prstGeom prst="rect">
            <a:avLst/>
          </a:prstGeom>
        </p:spPr>
        <p:txBody>
          <a:bodyPr vert="horz" wrap="square" lIns="0" tIns="9525" rIns="0" bIns="0" rtlCol="0">
            <a:spAutoFit/>
          </a:bodyPr>
          <a:lstStyle/>
          <a:p>
            <a:pPr marL="25400" marR="5080" lvl="0" indent="-12700" algn="just" defTabSz="914400" eaLnBrk="1" fontAlgn="auto" latinLnBrk="0" hangingPunct="1">
              <a:lnSpc>
                <a:spcPct val="103200"/>
              </a:lnSpc>
              <a:spcBef>
                <a:spcPts val="75"/>
              </a:spcBef>
              <a:spcAft>
                <a:spcPts val="0"/>
              </a:spcAft>
              <a:buClrTx/>
              <a:buSzTx/>
              <a:buFontTx/>
              <a:buNone/>
              <a:tabLst/>
              <a:defRPr/>
            </a:pPr>
            <a:r>
              <a:rPr kumimoji="0" sz="1250" b="0" i="0" u="none" strike="noStrike" kern="0" cap="none" spc="-10" normalizeH="0" baseline="0" noProof="0" dirty="0">
                <a:ln>
                  <a:noFill/>
                </a:ln>
                <a:solidFill>
                  <a:sysClr val="windowText" lastClr="000000"/>
                </a:solidFill>
                <a:effectLst/>
                <a:uLnTx/>
                <a:uFillTx/>
                <a:latin typeface="Calibri Light"/>
                <a:cs typeface="Calibri Light"/>
              </a:rPr>
              <a:t>Example building blocks…</a:t>
            </a:r>
            <a:endParaRPr kumimoji="0" sz="12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5" name="object 55"/>
          <p:cNvSpPr/>
          <p:nvPr/>
        </p:nvSpPr>
        <p:spPr>
          <a:xfrm>
            <a:off x="8099147" y="3685175"/>
            <a:ext cx="2000885" cy="416559"/>
          </a:xfrm>
          <a:custGeom>
            <a:avLst/>
            <a:gdLst/>
            <a:ahLst/>
            <a:cxnLst/>
            <a:rect l="l" t="t" r="r" b="b"/>
            <a:pathLst>
              <a:path w="2000884" h="416560">
                <a:moveTo>
                  <a:pt x="492791" y="0"/>
                </a:moveTo>
                <a:lnTo>
                  <a:pt x="447879" y="32"/>
                </a:lnTo>
                <a:lnTo>
                  <a:pt x="406597" y="948"/>
                </a:lnTo>
                <a:lnTo>
                  <a:pt x="291463" y="10648"/>
                </a:lnTo>
                <a:lnTo>
                  <a:pt x="223921" y="22449"/>
                </a:lnTo>
                <a:lnTo>
                  <a:pt x="166415" y="37713"/>
                </a:lnTo>
                <a:lnTo>
                  <a:pt x="118606" y="55923"/>
                </a:lnTo>
                <a:lnTo>
                  <a:pt x="80154" y="76563"/>
                </a:lnTo>
                <a:lnTo>
                  <a:pt x="29967" y="123066"/>
                </a:lnTo>
                <a:lnTo>
                  <a:pt x="10412" y="170438"/>
                </a:lnTo>
                <a:lnTo>
                  <a:pt x="0" y="226496"/>
                </a:lnTo>
                <a:lnTo>
                  <a:pt x="1138" y="257468"/>
                </a:lnTo>
                <a:lnTo>
                  <a:pt x="27128" y="318940"/>
                </a:lnTo>
                <a:lnTo>
                  <a:pt x="56389" y="346897"/>
                </a:lnTo>
                <a:lnTo>
                  <a:pt x="99434" y="371306"/>
                </a:lnTo>
                <a:lnTo>
                  <a:pt x="158468" y="390894"/>
                </a:lnTo>
                <a:lnTo>
                  <a:pt x="235695" y="404391"/>
                </a:lnTo>
                <a:lnTo>
                  <a:pt x="302082" y="410057"/>
                </a:lnTo>
                <a:lnTo>
                  <a:pt x="341100" y="412151"/>
                </a:lnTo>
                <a:lnTo>
                  <a:pt x="383611" y="413777"/>
                </a:lnTo>
                <a:lnTo>
                  <a:pt x="429324" y="414952"/>
                </a:lnTo>
                <a:lnTo>
                  <a:pt x="477946" y="415692"/>
                </a:lnTo>
                <a:lnTo>
                  <a:pt x="529186" y="416015"/>
                </a:lnTo>
                <a:lnTo>
                  <a:pt x="582752" y="415940"/>
                </a:lnTo>
                <a:lnTo>
                  <a:pt x="638351" y="415482"/>
                </a:lnTo>
                <a:lnTo>
                  <a:pt x="695692" y="414659"/>
                </a:lnTo>
                <a:lnTo>
                  <a:pt x="754483" y="413490"/>
                </a:lnTo>
                <a:lnTo>
                  <a:pt x="814432" y="411991"/>
                </a:lnTo>
                <a:lnTo>
                  <a:pt x="875246" y="410179"/>
                </a:lnTo>
                <a:lnTo>
                  <a:pt x="936635" y="408072"/>
                </a:lnTo>
                <a:lnTo>
                  <a:pt x="998306" y="405688"/>
                </a:lnTo>
                <a:lnTo>
                  <a:pt x="1059968" y="403044"/>
                </a:lnTo>
                <a:lnTo>
                  <a:pt x="1121327" y="400157"/>
                </a:lnTo>
                <a:lnTo>
                  <a:pt x="1182093" y="397044"/>
                </a:lnTo>
                <a:lnTo>
                  <a:pt x="1241973" y="393723"/>
                </a:lnTo>
                <a:lnTo>
                  <a:pt x="1300676" y="390212"/>
                </a:lnTo>
                <a:lnTo>
                  <a:pt x="1357910" y="386527"/>
                </a:lnTo>
                <a:lnTo>
                  <a:pt x="1413382" y="382687"/>
                </a:lnTo>
                <a:lnTo>
                  <a:pt x="1466801" y="378708"/>
                </a:lnTo>
                <a:lnTo>
                  <a:pt x="1517874" y="374608"/>
                </a:lnTo>
                <a:lnTo>
                  <a:pt x="1566311" y="370404"/>
                </a:lnTo>
                <a:lnTo>
                  <a:pt x="1611818" y="366114"/>
                </a:lnTo>
                <a:lnTo>
                  <a:pt x="1654104" y="361755"/>
                </a:lnTo>
                <a:lnTo>
                  <a:pt x="1692878" y="357344"/>
                </a:lnTo>
                <a:lnTo>
                  <a:pt x="1758718" y="348438"/>
                </a:lnTo>
                <a:lnTo>
                  <a:pt x="1835980" y="332968"/>
                </a:lnTo>
                <a:lnTo>
                  <a:pt x="1896435" y="313918"/>
                </a:lnTo>
                <a:lnTo>
                  <a:pt x="1941619" y="292155"/>
                </a:lnTo>
                <a:lnTo>
                  <a:pt x="1973065" y="268543"/>
                </a:lnTo>
                <a:lnTo>
                  <a:pt x="2000889" y="219239"/>
                </a:lnTo>
                <a:lnTo>
                  <a:pt x="2000337" y="195279"/>
                </a:lnTo>
                <a:lnTo>
                  <a:pt x="1977982" y="153069"/>
                </a:lnTo>
                <a:lnTo>
                  <a:pt x="1937959" y="125227"/>
                </a:lnTo>
                <a:lnTo>
                  <a:pt x="1872359" y="106840"/>
                </a:lnTo>
                <a:lnTo>
                  <a:pt x="1829581" y="99404"/>
                </a:lnTo>
                <a:lnTo>
                  <a:pt x="1781174" y="92889"/>
                </a:lnTo>
                <a:lnTo>
                  <a:pt x="1727902" y="87108"/>
                </a:lnTo>
                <a:lnTo>
                  <a:pt x="1670533" y="81873"/>
                </a:lnTo>
                <a:lnTo>
                  <a:pt x="1609831" y="76997"/>
                </a:lnTo>
                <a:lnTo>
                  <a:pt x="1415400" y="62650"/>
                </a:lnTo>
                <a:lnTo>
                  <a:pt x="1349034" y="57335"/>
                </a:lnTo>
                <a:lnTo>
                  <a:pt x="1156045" y="40747"/>
                </a:lnTo>
                <a:lnTo>
                  <a:pt x="988344" y="26883"/>
                </a:lnTo>
                <a:lnTo>
                  <a:pt x="872154" y="18110"/>
                </a:lnTo>
                <a:lnTo>
                  <a:pt x="814050" y="14093"/>
                </a:lnTo>
                <a:lnTo>
                  <a:pt x="756522" y="10426"/>
                </a:lnTo>
                <a:lnTo>
                  <a:pt x="700007" y="7184"/>
                </a:lnTo>
                <a:lnTo>
                  <a:pt x="644940" y="4444"/>
                </a:lnTo>
                <a:lnTo>
                  <a:pt x="591757" y="2282"/>
                </a:lnTo>
                <a:lnTo>
                  <a:pt x="540896" y="775"/>
                </a:lnTo>
                <a:lnTo>
                  <a:pt x="49279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6"/>
          <p:cNvSpPr txBox="1"/>
          <p:nvPr/>
        </p:nvSpPr>
        <p:spPr>
          <a:xfrm>
            <a:off x="8230722" y="3770231"/>
            <a:ext cx="1734820" cy="219710"/>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250" b="0" i="0" u="none" strike="noStrike" kern="0" cap="none" spc="0" normalizeH="0" baseline="0" noProof="0" dirty="0">
                <a:ln>
                  <a:noFill/>
                </a:ln>
                <a:solidFill>
                  <a:sysClr val="windowText" lastClr="000000"/>
                </a:solidFill>
                <a:effectLst/>
                <a:uLnTx/>
                <a:uFillTx/>
                <a:latin typeface="Calibri Light"/>
                <a:cs typeface="Calibri Light"/>
              </a:rPr>
              <a:t>Our</a:t>
            </a:r>
            <a:r>
              <a:rPr kumimoji="0" sz="1250" b="0" i="0" u="none" strike="noStrike" kern="0" cap="none" spc="215" normalizeH="0" baseline="0" noProof="0" dirty="0">
                <a:ln>
                  <a:noFill/>
                </a:ln>
                <a:solidFill>
                  <a:sysClr val="windowText" lastClr="000000"/>
                </a:solidFill>
                <a:effectLst/>
                <a:uLnTx/>
                <a:uFillTx/>
                <a:latin typeface="Calibri Light"/>
                <a:cs typeface="Calibri Light"/>
              </a:rPr>
              <a:t> </a:t>
            </a:r>
            <a:r>
              <a:rPr kumimoji="0" sz="1250" b="0" i="0" u="sng" strike="noStrike" kern="0" cap="none" spc="0" normalizeH="0" baseline="0" noProof="0" dirty="0">
                <a:ln>
                  <a:noFill/>
                </a:ln>
                <a:solidFill>
                  <a:sysClr val="windowText" lastClr="000000"/>
                </a:solidFill>
                <a:effectLst/>
                <a:uLnTx/>
                <a:uFill>
                  <a:solidFill>
                    <a:srgbClr val="000000"/>
                  </a:solidFill>
                </a:uFill>
                <a:latin typeface="Calibri Light"/>
                <a:cs typeface="Calibri Light"/>
              </a:rPr>
              <a:t>service</a:t>
            </a:r>
            <a:r>
              <a:rPr kumimoji="0" sz="1250" b="0" i="0" u="none" strike="noStrike" kern="0" cap="none" spc="210" normalizeH="0" baseline="0" noProof="0" dirty="0">
                <a:ln>
                  <a:noFill/>
                </a:ln>
                <a:solidFill>
                  <a:sysClr val="windowText" lastClr="000000"/>
                </a:solidFill>
                <a:effectLst/>
                <a:uLnTx/>
                <a:uFillTx/>
                <a:latin typeface="Calibri Light"/>
                <a:cs typeface="Calibri Light"/>
              </a:rPr>
              <a:t> </a:t>
            </a:r>
            <a:r>
              <a:rPr kumimoji="0" sz="1250" b="0" i="0" u="none" strike="noStrike" kern="0" cap="none" spc="0" normalizeH="0" baseline="0" noProof="0" dirty="0">
                <a:ln>
                  <a:noFill/>
                </a:ln>
                <a:solidFill>
                  <a:sysClr val="windowText" lastClr="000000"/>
                </a:solidFill>
                <a:effectLst/>
                <a:uLnTx/>
                <a:uFillTx/>
                <a:latin typeface="Calibri Light"/>
                <a:cs typeface="Calibri Light"/>
              </a:rPr>
              <a:t>focus</a:t>
            </a:r>
            <a:r>
              <a:rPr kumimoji="0" sz="1250" b="0" i="0" u="none" strike="noStrike" kern="0" cap="none" spc="220" normalizeH="0" baseline="0" noProof="0" dirty="0">
                <a:ln>
                  <a:noFill/>
                </a:ln>
                <a:solidFill>
                  <a:sysClr val="windowText" lastClr="000000"/>
                </a:solidFill>
                <a:effectLst/>
                <a:uLnTx/>
                <a:uFillTx/>
                <a:latin typeface="Calibri Light"/>
                <a:cs typeface="Calibri Light"/>
              </a:rPr>
              <a:t> </a:t>
            </a:r>
            <a:r>
              <a:rPr kumimoji="0" sz="1250" b="0" i="0" u="none" strike="noStrike" kern="0" cap="none" spc="-10" normalizeH="0" baseline="0" noProof="0" dirty="0">
                <a:ln>
                  <a:noFill/>
                </a:ln>
                <a:solidFill>
                  <a:sysClr val="windowText" lastClr="000000"/>
                </a:solidFill>
                <a:effectLst/>
                <a:uLnTx/>
                <a:uFillTx/>
                <a:latin typeface="Calibri Light"/>
                <a:cs typeface="Calibri Light"/>
              </a:rPr>
              <a:t>areas…</a:t>
            </a:r>
            <a:endParaRPr kumimoji="0" sz="12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7" name="object 57"/>
          <p:cNvSpPr/>
          <p:nvPr/>
        </p:nvSpPr>
        <p:spPr>
          <a:xfrm>
            <a:off x="1886329" y="3559427"/>
            <a:ext cx="913130" cy="473075"/>
          </a:xfrm>
          <a:custGeom>
            <a:avLst/>
            <a:gdLst/>
            <a:ahLst/>
            <a:cxnLst/>
            <a:rect l="l" t="t" r="r" b="b"/>
            <a:pathLst>
              <a:path w="913130" h="473075">
                <a:moveTo>
                  <a:pt x="490281" y="0"/>
                </a:moveTo>
                <a:lnTo>
                  <a:pt x="437947" y="890"/>
                </a:lnTo>
                <a:lnTo>
                  <a:pt x="384995" y="3794"/>
                </a:lnTo>
                <a:lnTo>
                  <a:pt x="332969" y="8803"/>
                </a:lnTo>
                <a:lnTo>
                  <a:pt x="283414" y="16005"/>
                </a:lnTo>
                <a:lnTo>
                  <a:pt x="237875" y="25490"/>
                </a:lnTo>
                <a:lnTo>
                  <a:pt x="197897" y="37349"/>
                </a:lnTo>
                <a:lnTo>
                  <a:pt x="149036" y="57835"/>
                </a:lnTo>
                <a:lnTo>
                  <a:pt x="102357" y="83567"/>
                </a:lnTo>
                <a:lnTo>
                  <a:pt x="60986" y="113251"/>
                </a:lnTo>
                <a:lnTo>
                  <a:pt x="28051" y="145596"/>
                </a:lnTo>
                <a:lnTo>
                  <a:pt x="6680" y="179308"/>
                </a:lnTo>
                <a:lnTo>
                  <a:pt x="0" y="213095"/>
                </a:lnTo>
                <a:lnTo>
                  <a:pt x="8834" y="253087"/>
                </a:lnTo>
                <a:lnTo>
                  <a:pt x="29705" y="292098"/>
                </a:lnTo>
                <a:lnTo>
                  <a:pt x="60309" y="328898"/>
                </a:lnTo>
                <a:lnTo>
                  <a:pt x="98341" y="362256"/>
                </a:lnTo>
                <a:lnTo>
                  <a:pt x="141497" y="390944"/>
                </a:lnTo>
                <a:lnTo>
                  <a:pt x="182675" y="412105"/>
                </a:lnTo>
                <a:lnTo>
                  <a:pt x="230167" y="431649"/>
                </a:lnTo>
                <a:lnTo>
                  <a:pt x="282284" y="448519"/>
                </a:lnTo>
                <a:lnTo>
                  <a:pt x="337338" y="461658"/>
                </a:lnTo>
                <a:lnTo>
                  <a:pt x="393639" y="470010"/>
                </a:lnTo>
                <a:lnTo>
                  <a:pt x="449498" y="472520"/>
                </a:lnTo>
                <a:lnTo>
                  <a:pt x="499762" y="470291"/>
                </a:lnTo>
                <a:lnTo>
                  <a:pt x="554404" y="464794"/>
                </a:lnTo>
                <a:lnTo>
                  <a:pt x="610828" y="455842"/>
                </a:lnTo>
                <a:lnTo>
                  <a:pt x="666437" y="443248"/>
                </a:lnTo>
                <a:lnTo>
                  <a:pt x="718636" y="426829"/>
                </a:lnTo>
                <a:lnTo>
                  <a:pt x="764827" y="406397"/>
                </a:lnTo>
                <a:lnTo>
                  <a:pt x="802415" y="381767"/>
                </a:lnTo>
                <a:lnTo>
                  <a:pt x="833711" y="349639"/>
                </a:lnTo>
                <a:lnTo>
                  <a:pt x="861795" y="309079"/>
                </a:lnTo>
                <a:lnTo>
                  <a:pt x="885219" y="263448"/>
                </a:lnTo>
                <a:lnTo>
                  <a:pt x="902536" y="216107"/>
                </a:lnTo>
                <a:lnTo>
                  <a:pt x="912300" y="170419"/>
                </a:lnTo>
                <a:lnTo>
                  <a:pt x="913062" y="129744"/>
                </a:lnTo>
                <a:lnTo>
                  <a:pt x="903376" y="97445"/>
                </a:lnTo>
                <a:lnTo>
                  <a:pt x="845498" y="53111"/>
                </a:lnTo>
                <a:lnTo>
                  <a:pt x="800764" y="37342"/>
                </a:lnTo>
                <a:lnTo>
                  <a:pt x="749522" y="25094"/>
                </a:lnTo>
                <a:lnTo>
                  <a:pt x="694789" y="15811"/>
                </a:lnTo>
                <a:lnTo>
                  <a:pt x="639580" y="8932"/>
                </a:lnTo>
                <a:lnTo>
                  <a:pt x="586912" y="3902"/>
                </a:lnTo>
                <a:lnTo>
                  <a:pt x="540451" y="1034"/>
                </a:lnTo>
                <a:lnTo>
                  <a:pt x="490281"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txBox="1"/>
          <p:nvPr/>
        </p:nvSpPr>
        <p:spPr>
          <a:xfrm>
            <a:off x="2105129" y="3694684"/>
            <a:ext cx="47625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Horizons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9" name="object 59"/>
          <p:cNvSpPr/>
          <p:nvPr/>
        </p:nvSpPr>
        <p:spPr>
          <a:xfrm>
            <a:off x="4202448" y="2284161"/>
            <a:ext cx="1183005" cy="380365"/>
          </a:xfrm>
          <a:custGeom>
            <a:avLst/>
            <a:gdLst/>
            <a:ahLst/>
            <a:cxnLst/>
            <a:rect l="l" t="t" r="r" b="b"/>
            <a:pathLst>
              <a:path w="1183004" h="380364">
                <a:moveTo>
                  <a:pt x="576632" y="0"/>
                </a:moveTo>
                <a:lnTo>
                  <a:pt x="520297" y="462"/>
                </a:lnTo>
                <a:lnTo>
                  <a:pt x="466544" y="1847"/>
                </a:lnTo>
                <a:lnTo>
                  <a:pt x="416384" y="4169"/>
                </a:lnTo>
                <a:lnTo>
                  <a:pt x="370832" y="7444"/>
                </a:lnTo>
                <a:lnTo>
                  <a:pt x="330902" y="11688"/>
                </a:lnTo>
                <a:lnTo>
                  <a:pt x="268297" y="22321"/>
                </a:lnTo>
                <a:lnTo>
                  <a:pt x="209876" y="37112"/>
                </a:lnTo>
                <a:lnTo>
                  <a:pt x="156628" y="55241"/>
                </a:lnTo>
                <a:lnTo>
                  <a:pt x="109542" y="75890"/>
                </a:lnTo>
                <a:lnTo>
                  <a:pt x="69607" y="98241"/>
                </a:lnTo>
                <a:lnTo>
                  <a:pt x="37812" y="121475"/>
                </a:lnTo>
                <a:lnTo>
                  <a:pt x="2597" y="167320"/>
                </a:lnTo>
                <a:lnTo>
                  <a:pt x="0" y="194836"/>
                </a:lnTo>
                <a:lnTo>
                  <a:pt x="8538" y="225941"/>
                </a:lnTo>
                <a:lnTo>
                  <a:pt x="58803" y="290544"/>
                </a:lnTo>
                <a:lnTo>
                  <a:pt x="100417" y="319854"/>
                </a:lnTo>
                <a:lnTo>
                  <a:pt x="152945" y="344377"/>
                </a:lnTo>
                <a:lnTo>
                  <a:pt x="216331" y="362021"/>
                </a:lnTo>
                <a:lnTo>
                  <a:pt x="293553" y="372290"/>
                </a:lnTo>
                <a:lnTo>
                  <a:pt x="340495" y="375768"/>
                </a:lnTo>
                <a:lnTo>
                  <a:pt x="391721" y="378228"/>
                </a:lnTo>
                <a:lnTo>
                  <a:pt x="446280" y="379733"/>
                </a:lnTo>
                <a:lnTo>
                  <a:pt x="503220" y="380348"/>
                </a:lnTo>
                <a:lnTo>
                  <a:pt x="561589" y="380137"/>
                </a:lnTo>
                <a:lnTo>
                  <a:pt x="620435" y="379163"/>
                </a:lnTo>
                <a:lnTo>
                  <a:pt x="678806" y="377492"/>
                </a:lnTo>
                <a:lnTo>
                  <a:pt x="735751" y="375187"/>
                </a:lnTo>
                <a:lnTo>
                  <a:pt x="790317" y="372313"/>
                </a:lnTo>
                <a:lnTo>
                  <a:pt x="841553" y="368932"/>
                </a:lnTo>
                <a:lnTo>
                  <a:pt x="888506" y="365111"/>
                </a:lnTo>
                <a:lnTo>
                  <a:pt x="930226" y="360912"/>
                </a:lnTo>
                <a:lnTo>
                  <a:pt x="1036630" y="342145"/>
                </a:lnTo>
                <a:lnTo>
                  <a:pt x="1090229" y="323299"/>
                </a:lnTo>
                <a:lnTo>
                  <a:pt x="1128962" y="300893"/>
                </a:lnTo>
                <a:lnTo>
                  <a:pt x="1171461" y="249520"/>
                </a:lnTo>
                <a:lnTo>
                  <a:pt x="1182798" y="192530"/>
                </a:lnTo>
                <a:lnTo>
                  <a:pt x="1178174" y="157910"/>
                </a:lnTo>
                <a:lnTo>
                  <a:pt x="1163498" y="121789"/>
                </a:lnTo>
                <a:lnTo>
                  <a:pt x="1136103" y="87206"/>
                </a:lnTo>
                <a:lnTo>
                  <a:pt x="1093318" y="57198"/>
                </a:lnTo>
                <a:lnTo>
                  <a:pt x="1032475" y="34802"/>
                </a:lnTo>
                <a:lnTo>
                  <a:pt x="958059" y="21294"/>
                </a:lnTo>
                <a:lnTo>
                  <a:pt x="912049" y="15731"/>
                </a:lnTo>
                <a:lnTo>
                  <a:pt x="861523" y="10983"/>
                </a:lnTo>
                <a:lnTo>
                  <a:pt x="807495" y="7064"/>
                </a:lnTo>
                <a:lnTo>
                  <a:pt x="750977" y="3992"/>
                </a:lnTo>
                <a:lnTo>
                  <a:pt x="692985" y="1780"/>
                </a:lnTo>
                <a:lnTo>
                  <a:pt x="634532" y="444"/>
                </a:lnTo>
                <a:lnTo>
                  <a:pt x="576632"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0"/>
          <p:cNvSpPr txBox="1"/>
          <p:nvPr/>
        </p:nvSpPr>
        <p:spPr>
          <a:xfrm>
            <a:off x="4349950" y="2371852"/>
            <a:ext cx="887094"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S-</a:t>
            </a:r>
            <a:r>
              <a:rPr kumimoji="0" sz="1000" b="0" i="0" u="none" strike="noStrike" kern="0" cap="none" spc="0" normalizeH="0" baseline="0" noProof="0" dirty="0">
                <a:ln>
                  <a:noFill/>
                </a:ln>
                <a:solidFill>
                  <a:sysClr val="windowText" lastClr="000000"/>
                </a:solidFill>
                <a:effectLst/>
                <a:uLnTx/>
                <a:uFillTx/>
                <a:latin typeface="Calibri Light"/>
                <a:cs typeface="Calibri Light"/>
              </a:rPr>
              <a:t>Conext</a:t>
            </a:r>
            <a:r>
              <a:rPr kumimoji="0" sz="1000" b="0" i="0" u="none" strike="noStrike" kern="0" cap="none" spc="-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5" normalizeH="0" baseline="0" noProof="0" dirty="0">
                <a:ln>
                  <a:noFill/>
                </a:ln>
                <a:solidFill>
                  <a:sysClr val="windowText" lastClr="000000"/>
                </a:solidFill>
                <a:effectLst/>
                <a:uLnTx/>
                <a:uFillTx/>
                <a:latin typeface="Calibri Light"/>
                <a:cs typeface="Calibri Light"/>
              </a:rPr>
              <a:t> </a:t>
            </a:r>
            <a:r>
              <a:rPr kumimoji="0" sz="1000" b="0" i="0" u="none" strike="noStrike" kern="0" cap="none" spc="-20" normalizeH="0" baseline="0" noProof="0" dirty="0">
                <a:ln>
                  <a:noFill/>
                </a:ln>
                <a:solidFill>
                  <a:sysClr val="windowText" lastClr="000000"/>
                </a:solidFill>
                <a:effectLst/>
                <a:uLnTx/>
                <a:uFillTx/>
                <a:latin typeface="Calibri Light"/>
                <a:cs typeface="Calibri Light"/>
              </a:rPr>
              <a:t>SRAM</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1" name="object 61"/>
          <p:cNvSpPr/>
          <p:nvPr/>
        </p:nvSpPr>
        <p:spPr>
          <a:xfrm>
            <a:off x="4060350" y="3578290"/>
            <a:ext cx="1083310" cy="279400"/>
          </a:xfrm>
          <a:custGeom>
            <a:avLst/>
            <a:gdLst/>
            <a:ahLst/>
            <a:cxnLst/>
            <a:rect l="l" t="t" r="r" b="b"/>
            <a:pathLst>
              <a:path w="1083310" h="279400">
                <a:moveTo>
                  <a:pt x="244704" y="111"/>
                </a:moveTo>
                <a:lnTo>
                  <a:pt x="157875" y="0"/>
                </a:lnTo>
                <a:lnTo>
                  <a:pt x="104503" y="6961"/>
                </a:lnTo>
                <a:lnTo>
                  <a:pt x="49356" y="42228"/>
                </a:lnTo>
                <a:lnTo>
                  <a:pt x="8046" y="100094"/>
                </a:lnTo>
                <a:lnTo>
                  <a:pt x="0" y="135866"/>
                </a:lnTo>
                <a:lnTo>
                  <a:pt x="15031" y="170131"/>
                </a:lnTo>
                <a:lnTo>
                  <a:pt x="64145" y="198338"/>
                </a:lnTo>
                <a:lnTo>
                  <a:pt x="129791" y="215507"/>
                </a:lnTo>
                <a:lnTo>
                  <a:pt x="172766" y="224097"/>
                </a:lnTo>
                <a:lnTo>
                  <a:pt x="221016" y="232518"/>
                </a:lnTo>
                <a:lnTo>
                  <a:pt x="273424" y="240640"/>
                </a:lnTo>
                <a:lnTo>
                  <a:pt x="328870" y="248333"/>
                </a:lnTo>
                <a:lnTo>
                  <a:pt x="386236" y="255467"/>
                </a:lnTo>
                <a:lnTo>
                  <a:pt x="444404" y="261912"/>
                </a:lnTo>
                <a:lnTo>
                  <a:pt x="502253" y="267537"/>
                </a:lnTo>
                <a:lnTo>
                  <a:pt x="558667" y="272215"/>
                </a:lnTo>
                <a:lnTo>
                  <a:pt x="612526" y="275813"/>
                </a:lnTo>
                <a:lnTo>
                  <a:pt x="662712" y="278203"/>
                </a:lnTo>
                <a:lnTo>
                  <a:pt x="708105" y="279254"/>
                </a:lnTo>
                <a:lnTo>
                  <a:pt x="747588" y="278837"/>
                </a:lnTo>
                <a:lnTo>
                  <a:pt x="817506" y="272584"/>
                </a:lnTo>
                <a:lnTo>
                  <a:pt x="881826" y="259856"/>
                </a:lnTo>
                <a:lnTo>
                  <a:pt x="939319" y="242535"/>
                </a:lnTo>
                <a:lnTo>
                  <a:pt x="988757" y="222497"/>
                </a:lnTo>
                <a:lnTo>
                  <a:pt x="1028913" y="201623"/>
                </a:lnTo>
                <a:lnTo>
                  <a:pt x="1076462" y="164884"/>
                </a:lnTo>
                <a:lnTo>
                  <a:pt x="1082909" y="144512"/>
                </a:lnTo>
                <a:lnTo>
                  <a:pt x="1069628" y="124926"/>
                </a:lnTo>
                <a:lnTo>
                  <a:pt x="983451" y="88295"/>
                </a:lnTo>
                <a:lnTo>
                  <a:pt x="910337" y="71341"/>
                </a:lnTo>
                <a:lnTo>
                  <a:pt x="830733" y="58018"/>
                </a:lnTo>
                <a:lnTo>
                  <a:pt x="781201" y="51058"/>
                </a:lnTo>
                <a:lnTo>
                  <a:pt x="726947" y="44064"/>
                </a:lnTo>
                <a:lnTo>
                  <a:pt x="669297" y="37161"/>
                </a:lnTo>
                <a:lnTo>
                  <a:pt x="609573" y="30472"/>
                </a:lnTo>
                <a:lnTo>
                  <a:pt x="549101" y="24123"/>
                </a:lnTo>
                <a:lnTo>
                  <a:pt x="489204" y="18237"/>
                </a:lnTo>
                <a:lnTo>
                  <a:pt x="431207" y="12939"/>
                </a:lnTo>
                <a:lnTo>
                  <a:pt x="376435" y="8353"/>
                </a:lnTo>
                <a:lnTo>
                  <a:pt x="326211" y="4604"/>
                </a:lnTo>
                <a:lnTo>
                  <a:pt x="281859" y="1815"/>
                </a:lnTo>
                <a:lnTo>
                  <a:pt x="244704" y="111"/>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txBox="1"/>
          <p:nvPr/>
        </p:nvSpPr>
        <p:spPr>
          <a:xfrm>
            <a:off x="4213777" y="3615435"/>
            <a:ext cx="77660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Cloud</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Bursting</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1000" y="364939"/>
            <a:ext cx="11430000" cy="13114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457200" y="609600"/>
            <a:ext cx="11124642"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ROLLEN + COLLABORATION</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3124200" y="2362200"/>
            <a:ext cx="5181600" cy="3638688"/>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SRAM kent twee rollen:</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Beheerders </a:t>
            </a:r>
          </a:p>
          <a:p>
            <a:pPr algn="l">
              <a:lnSpc>
                <a:spcPct val="107000"/>
              </a:lnSpc>
              <a:spcAft>
                <a:spcPts val="800"/>
              </a:spcAft>
            </a:pPr>
            <a:r>
              <a:rPr lang="nl-NL" sz="3200" dirty="0">
                <a:solidFill>
                  <a:srgbClr val="C00000"/>
                </a:solidFill>
                <a:latin typeface="Tahoma" panose="020B0604030504040204" pitchFamily="34" charset="0"/>
                <a:ea typeface="Calibri" panose="020F0502020204030204" pitchFamily="34" charset="0"/>
                <a:cs typeface="Times New Roman" panose="02020603050405020304" pitchFamily="18" charset="0"/>
              </a:rPr>
              <a:t>O</a:t>
            </a: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nderzoekers/leden</a:t>
            </a:r>
          </a:p>
          <a:p>
            <a:pPr algn="l">
              <a:lnSpc>
                <a:spcPct val="107000"/>
              </a:lnSpc>
              <a:spcAft>
                <a:spcPts val="800"/>
              </a:spcAft>
            </a:pPr>
            <a:b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br>
            <a:endPar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954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4FFDEA-2FCA-48F9-5834-2683A6B60F3F}"/>
              </a:ext>
            </a:extLst>
          </p:cNvPr>
          <p:cNvSpPr txBox="1"/>
          <p:nvPr/>
        </p:nvSpPr>
        <p:spPr>
          <a:xfrm>
            <a:off x="190500" y="76200"/>
            <a:ext cx="11811000" cy="6555641"/>
          </a:xfrm>
          <a:prstGeom prst="rect">
            <a:avLst/>
          </a:prstGeom>
          <a:noFill/>
        </p:spPr>
        <p:txBody>
          <a:bodyPr wrap="square">
            <a:spAutoFit/>
          </a:bodyPr>
          <a:lstStyle/>
          <a:p>
            <a:pPr algn="l"/>
            <a:endParaRPr lang="nl-NL" b="0" i="0" dirty="0">
              <a:solidFill>
                <a:srgbClr val="5C5962"/>
              </a:solidFill>
              <a:effectLst/>
              <a:latin typeface="system-ui"/>
            </a:endParaRPr>
          </a:p>
          <a:p>
            <a:pPr algn="l"/>
            <a:r>
              <a:rPr lang="nl-NL" sz="2400" b="1" i="0" dirty="0">
                <a:solidFill>
                  <a:srgbClr val="27262B"/>
                </a:solidFill>
                <a:effectLst/>
                <a:latin typeface="system-ui"/>
              </a:rPr>
              <a:t>Wie / Rollen</a:t>
            </a:r>
          </a:p>
          <a:p>
            <a:pPr algn="l"/>
            <a:r>
              <a:rPr lang="nl-NL" b="0" i="0" dirty="0">
                <a:solidFill>
                  <a:srgbClr val="5C5962"/>
                </a:solidFill>
                <a:effectLst/>
                <a:latin typeface="system-ui"/>
              </a:rPr>
              <a:t>Per onderzoek is er een medewerker die de </a:t>
            </a:r>
            <a:r>
              <a:rPr lang="nl-NL" b="1" i="0" dirty="0" err="1">
                <a:solidFill>
                  <a:srgbClr val="C00000"/>
                </a:solidFill>
                <a:effectLst/>
                <a:latin typeface="system-ui"/>
              </a:rPr>
              <a:t>collaboration</a:t>
            </a:r>
            <a:r>
              <a:rPr lang="nl-NL" b="0" i="0" dirty="0">
                <a:solidFill>
                  <a:srgbClr val="5C5962"/>
                </a:solidFill>
                <a:effectLst/>
                <a:latin typeface="system-ui"/>
              </a:rPr>
              <a:t> beheert. </a:t>
            </a:r>
          </a:p>
          <a:p>
            <a:pPr algn="l"/>
            <a:r>
              <a:rPr lang="nl-NL" b="0" i="0" dirty="0">
                <a:solidFill>
                  <a:srgbClr val="5C5962"/>
                </a:solidFill>
                <a:effectLst/>
                <a:latin typeface="system-ui"/>
              </a:rPr>
              <a:t>Om gebruik te kunnen maken van de </a:t>
            </a:r>
            <a:r>
              <a:rPr lang="nl-NL" b="1" i="0" dirty="0" err="1">
                <a:solidFill>
                  <a:srgbClr val="C00000"/>
                </a:solidFill>
                <a:effectLst/>
                <a:latin typeface="system-ui"/>
              </a:rPr>
              <a:t>workspaces</a:t>
            </a:r>
            <a:r>
              <a:rPr lang="nl-NL" b="0" i="0" dirty="0">
                <a:solidFill>
                  <a:srgbClr val="5C5962"/>
                </a:solidFill>
                <a:effectLst/>
                <a:latin typeface="system-ui"/>
              </a:rPr>
              <a:t> van de HR en de extra ondersteuning van Team Research Support &amp; IT is het aan te raden om een medewerker van dit team (Research Support &amp; IT) </a:t>
            </a:r>
            <a:r>
              <a:rPr lang="nl-NL" b="0" i="0" dirty="0" err="1">
                <a:solidFill>
                  <a:srgbClr val="5C5962"/>
                </a:solidFill>
                <a:effectLst/>
                <a:latin typeface="system-ui"/>
              </a:rPr>
              <a:t>admin</a:t>
            </a:r>
            <a:r>
              <a:rPr lang="nl-NL" b="0" i="0" dirty="0">
                <a:solidFill>
                  <a:srgbClr val="5C5962"/>
                </a:solidFill>
                <a:effectLst/>
                <a:latin typeface="system-ui"/>
              </a:rPr>
              <a:t> rechten te geven binnen de </a:t>
            </a:r>
            <a:r>
              <a:rPr lang="nl-NL" b="0" i="0" dirty="0" err="1">
                <a:solidFill>
                  <a:srgbClr val="5C5962"/>
                </a:solidFill>
                <a:effectLst/>
                <a:latin typeface="system-ui"/>
              </a:rPr>
              <a:t>collaboration</a:t>
            </a:r>
            <a:r>
              <a:rPr lang="nl-NL" b="0" i="0" dirty="0">
                <a:solidFill>
                  <a:srgbClr val="5C5962"/>
                </a:solidFill>
                <a:effectLst/>
                <a:latin typeface="system-ui"/>
              </a:rPr>
              <a:t>. </a:t>
            </a:r>
          </a:p>
          <a:p>
            <a:pPr algn="l"/>
            <a:endParaRPr lang="nl-NL" dirty="0">
              <a:solidFill>
                <a:srgbClr val="5C5962"/>
              </a:solidFill>
              <a:latin typeface="system-ui"/>
            </a:endParaRPr>
          </a:p>
          <a:p>
            <a:pPr algn="l"/>
            <a:r>
              <a:rPr lang="nl-NL" b="1" i="0" dirty="0">
                <a:solidFill>
                  <a:srgbClr val="C00000"/>
                </a:solidFill>
                <a:effectLst/>
                <a:latin typeface="system-ui"/>
              </a:rPr>
              <a:t>SRAM kent twee rollen: beheerder en onderzoeker/leden. </a:t>
            </a:r>
          </a:p>
          <a:p>
            <a:pPr algn="l"/>
            <a:endParaRPr lang="nl-NL" cap="all" dirty="0">
              <a:solidFill>
                <a:srgbClr val="5C5962"/>
              </a:solidFill>
              <a:latin typeface="system-ui"/>
            </a:endParaRPr>
          </a:p>
          <a:p>
            <a:pPr algn="l"/>
            <a:r>
              <a:rPr lang="nl-NL" b="1" i="0" cap="all" dirty="0">
                <a:solidFill>
                  <a:srgbClr val="27262B"/>
                </a:solidFill>
                <a:effectLst/>
                <a:latin typeface="system-ui"/>
              </a:rPr>
              <a:t>BEHEERDERS</a:t>
            </a:r>
            <a:r>
              <a:rPr lang="nl-NL" b="0" i="0" cap="all" dirty="0">
                <a:solidFill>
                  <a:srgbClr val="27262B"/>
                </a:solidFill>
                <a:effectLst/>
                <a:latin typeface="system-ui"/>
              </a:rPr>
              <a:t> VAN COLLABORATIONS IN SRAM KUNNEN:</a:t>
            </a:r>
          </a:p>
          <a:p>
            <a:pPr marL="806450" lvl="3" algn="l"/>
            <a:r>
              <a:rPr lang="nl-NL" b="0" i="0" dirty="0">
                <a:solidFill>
                  <a:srgbClr val="5C5962"/>
                </a:solidFill>
                <a:effectLst/>
                <a:latin typeface="system-ui"/>
              </a:rPr>
              <a:t>eenvoudig het onderzoeksteam beheren;</a:t>
            </a:r>
          </a:p>
          <a:p>
            <a:pPr marL="806450" lvl="3" algn="l"/>
            <a:r>
              <a:rPr lang="nl-NL" b="0" i="0" dirty="0">
                <a:solidFill>
                  <a:srgbClr val="5C5962"/>
                </a:solidFill>
                <a:effectLst/>
                <a:latin typeface="system-ui"/>
              </a:rPr>
              <a:t>onderzoekers betrekken van binnen en buiten Nederland, zowel van instellingen als van bedrijven, overheid etc.;</a:t>
            </a:r>
          </a:p>
          <a:p>
            <a:pPr marL="806450" lvl="3" algn="l"/>
            <a:r>
              <a:rPr lang="nl-NL" b="0" i="0" dirty="0">
                <a:solidFill>
                  <a:srgbClr val="5C5962"/>
                </a:solidFill>
                <a:effectLst/>
                <a:latin typeface="system-ui"/>
              </a:rPr>
              <a:t>beheren welke onderzoeksdiensten gebruikt kunnen worden door hun teamleden;</a:t>
            </a:r>
          </a:p>
          <a:p>
            <a:pPr marL="806450" lvl="3" algn="l"/>
            <a:r>
              <a:rPr lang="nl-NL" b="0" i="0" dirty="0">
                <a:solidFill>
                  <a:srgbClr val="5C5962"/>
                </a:solidFill>
                <a:effectLst/>
                <a:latin typeface="system-ui"/>
              </a:rPr>
              <a:t>teamleden aan groepen binnen de CO (</a:t>
            </a:r>
            <a:r>
              <a:rPr lang="nl-NL" b="0" i="0" dirty="0" err="1">
                <a:solidFill>
                  <a:srgbClr val="5C5962"/>
                </a:solidFill>
                <a:effectLst/>
                <a:latin typeface="system-ui"/>
              </a:rPr>
              <a:t>Collaborative</a:t>
            </a:r>
            <a:r>
              <a:rPr lang="nl-NL" b="0" i="0" dirty="0">
                <a:solidFill>
                  <a:srgbClr val="5C5962"/>
                </a:solidFill>
                <a:effectLst/>
                <a:latin typeface="system-ui"/>
              </a:rPr>
              <a:t> </a:t>
            </a:r>
            <a:r>
              <a:rPr lang="nl-NL" b="0" i="0" dirty="0" err="1">
                <a:solidFill>
                  <a:srgbClr val="5C5962"/>
                </a:solidFill>
                <a:effectLst/>
                <a:latin typeface="system-ui"/>
              </a:rPr>
              <a:t>Organization</a:t>
            </a:r>
            <a:r>
              <a:rPr lang="nl-NL" b="0" i="0" dirty="0">
                <a:solidFill>
                  <a:srgbClr val="5C5962"/>
                </a:solidFill>
                <a:effectLst/>
                <a:latin typeface="system-ui"/>
              </a:rPr>
              <a:t>/</a:t>
            </a:r>
            <a:r>
              <a:rPr lang="nl-NL" b="0" i="0" dirty="0" err="1">
                <a:solidFill>
                  <a:srgbClr val="5C5962"/>
                </a:solidFill>
                <a:effectLst/>
                <a:latin typeface="system-ui"/>
              </a:rPr>
              <a:t>Collaboration</a:t>
            </a:r>
            <a:r>
              <a:rPr lang="nl-NL" b="0" i="0" dirty="0">
                <a:solidFill>
                  <a:srgbClr val="5C5962"/>
                </a:solidFill>
                <a:effectLst/>
                <a:latin typeface="system-ui"/>
              </a:rPr>
              <a:t>) toevoegen (b.v. voor autorisatie in gekoppelde onderzoeksdiensten);</a:t>
            </a:r>
          </a:p>
          <a:p>
            <a:pPr marL="806450" lvl="3" algn="l"/>
            <a:r>
              <a:rPr lang="nl-NL" b="0" i="0" dirty="0">
                <a:solidFill>
                  <a:srgbClr val="5C5962"/>
                </a:solidFill>
                <a:effectLst/>
                <a:latin typeface="system-ui"/>
              </a:rPr>
              <a:t>zien wie welke toegang wanneer heeft toegekend.</a:t>
            </a:r>
          </a:p>
          <a:p>
            <a:pPr algn="l">
              <a:buFont typeface="Arial" panose="020B0604020202020204" pitchFamily="34" charset="0"/>
              <a:buChar char="•"/>
            </a:pPr>
            <a:endParaRPr lang="nl-NL" b="0" i="0" dirty="0">
              <a:solidFill>
                <a:srgbClr val="5C5962"/>
              </a:solidFill>
              <a:effectLst/>
              <a:latin typeface="system-ui"/>
            </a:endParaRPr>
          </a:p>
          <a:p>
            <a:pPr algn="l"/>
            <a:r>
              <a:rPr lang="nl-NL" b="1" i="0" cap="all" dirty="0">
                <a:solidFill>
                  <a:srgbClr val="27262B"/>
                </a:solidFill>
                <a:effectLst/>
                <a:latin typeface="system-ui"/>
              </a:rPr>
              <a:t>LEDEN</a:t>
            </a:r>
            <a:r>
              <a:rPr lang="nl-NL" b="0" i="0" cap="all" dirty="0">
                <a:solidFill>
                  <a:srgbClr val="27262B"/>
                </a:solidFill>
                <a:effectLst/>
                <a:latin typeface="system-ui"/>
              </a:rPr>
              <a:t> VAN COLLABORATIONS IN SRAM KUNNEN:</a:t>
            </a:r>
          </a:p>
          <a:p>
            <a:pPr marL="806450" lvl="1" algn="l"/>
            <a:r>
              <a:rPr lang="nl-NL" b="0" i="0" dirty="0">
                <a:solidFill>
                  <a:srgbClr val="5C5962"/>
                </a:solidFill>
                <a:effectLst/>
                <a:latin typeface="system-ui"/>
              </a:rPr>
              <a:t>inloggen met hun instellingsaccount;</a:t>
            </a:r>
          </a:p>
          <a:p>
            <a:pPr marL="806450" lvl="1" algn="l"/>
            <a:r>
              <a:rPr lang="nl-NL" b="0" i="0" dirty="0">
                <a:solidFill>
                  <a:srgbClr val="5C5962"/>
                </a:solidFill>
                <a:effectLst/>
                <a:latin typeface="system-ui"/>
              </a:rPr>
              <a:t>gebruik maken van één van de gast-account-opties om in te loggen op de SRAM-omgeving;</a:t>
            </a:r>
          </a:p>
          <a:p>
            <a:pPr marL="806450" lvl="1" algn="l"/>
            <a:r>
              <a:rPr lang="nl-NL" b="0" i="0" dirty="0">
                <a:solidFill>
                  <a:srgbClr val="5C5962"/>
                </a:solidFill>
                <a:effectLst/>
                <a:latin typeface="system-ui"/>
              </a:rPr>
              <a:t>meer dan één gast uitnodigen via </a:t>
            </a:r>
            <a:r>
              <a:rPr lang="nl-NL" b="0" i="0" dirty="0" err="1">
                <a:solidFill>
                  <a:srgbClr val="5C5962"/>
                </a:solidFill>
                <a:effectLst/>
                <a:latin typeface="system-ui"/>
              </a:rPr>
              <a:t>eduid</a:t>
            </a:r>
            <a:r>
              <a:rPr lang="nl-NL" b="0" i="0" dirty="0">
                <a:solidFill>
                  <a:srgbClr val="5C5962"/>
                </a:solidFill>
                <a:effectLst/>
                <a:latin typeface="system-ui"/>
              </a:rPr>
              <a:t>;</a:t>
            </a:r>
          </a:p>
          <a:p>
            <a:pPr marL="806450" lvl="1" algn="l"/>
            <a:r>
              <a:rPr lang="nl-NL" b="0" i="0" dirty="0">
                <a:solidFill>
                  <a:srgbClr val="5C5962"/>
                </a:solidFill>
                <a:effectLst/>
                <a:latin typeface="system-ui"/>
              </a:rPr>
              <a:t>hun profiel beheren, zoals zien tot welke diensten ze toegang hebben en SSH-</a:t>
            </a:r>
            <a:r>
              <a:rPr lang="nl-NL" b="0" i="0" dirty="0" err="1">
                <a:solidFill>
                  <a:srgbClr val="5C5962"/>
                </a:solidFill>
                <a:effectLst/>
                <a:latin typeface="system-ui"/>
              </a:rPr>
              <a:t>keys</a:t>
            </a:r>
            <a:r>
              <a:rPr lang="nl-NL" b="0" i="0" dirty="0">
                <a:solidFill>
                  <a:srgbClr val="5C5962"/>
                </a:solidFill>
                <a:effectLst/>
                <a:latin typeface="system-ui"/>
              </a:rPr>
              <a:t> uploaden om automatisch te synchroniseren op alle betreffende systemen;</a:t>
            </a:r>
          </a:p>
          <a:p>
            <a:pPr marL="806450" lvl="1" algn="l"/>
            <a:r>
              <a:rPr lang="nl-NL" b="0" i="0" dirty="0">
                <a:solidFill>
                  <a:srgbClr val="5C5962"/>
                </a:solidFill>
                <a:effectLst/>
                <a:latin typeface="system-ui"/>
              </a:rPr>
              <a:t>snel toegang krijgen tot diensten die ze nodig hebben voor hun onderzoek(en).</a:t>
            </a:r>
          </a:p>
        </p:txBody>
      </p:sp>
    </p:spTree>
    <p:extLst>
      <p:ext uri="{BB962C8B-B14F-4D97-AF65-F5344CB8AC3E}">
        <p14:creationId xmlns:p14="http://schemas.microsoft.com/office/powerpoint/2010/main" val="23345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091" y="416051"/>
            <a:ext cx="9195816" cy="60258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1000" y="381000"/>
            <a:ext cx="11430000" cy="13114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457200" y="609600"/>
            <a:ext cx="11124642"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SERVICES+WORKSPACES</a:t>
            </a:r>
          </a:p>
        </p:txBody>
      </p:sp>
      <p:pic>
        <p:nvPicPr>
          <p:cNvPr id="8" name="Picture 7">
            <a:extLst>
              <a:ext uri="{FF2B5EF4-FFF2-40B4-BE49-F238E27FC236}">
                <a16:creationId xmlns:a16="http://schemas.microsoft.com/office/drawing/2014/main" id="{B097A77C-EF6C-7591-9299-06F4D4F49478}"/>
              </a:ext>
            </a:extLst>
          </p:cNvPr>
          <p:cNvPicPr>
            <a:picLocks noChangeAspect="1"/>
          </p:cNvPicPr>
          <p:nvPr/>
        </p:nvPicPr>
        <p:blipFill>
          <a:blip r:embed="rId2"/>
          <a:stretch>
            <a:fillRect/>
          </a:stretch>
        </p:blipFill>
        <p:spPr>
          <a:xfrm>
            <a:off x="609600" y="2056965"/>
            <a:ext cx="3489775" cy="4512955"/>
          </a:xfrm>
          <a:prstGeom prst="rect">
            <a:avLst/>
          </a:prstGeom>
        </p:spPr>
      </p:pic>
      <p:pic>
        <p:nvPicPr>
          <p:cNvPr id="10" name="Picture 9">
            <a:extLst>
              <a:ext uri="{FF2B5EF4-FFF2-40B4-BE49-F238E27FC236}">
                <a16:creationId xmlns:a16="http://schemas.microsoft.com/office/drawing/2014/main" id="{6A495122-C6D1-4800-2DE2-92E37F94F9BE}"/>
              </a:ext>
            </a:extLst>
          </p:cNvPr>
          <p:cNvPicPr>
            <a:picLocks noChangeAspect="1"/>
          </p:cNvPicPr>
          <p:nvPr/>
        </p:nvPicPr>
        <p:blipFill>
          <a:blip r:embed="rId3"/>
          <a:stretch>
            <a:fillRect/>
          </a:stretch>
        </p:blipFill>
        <p:spPr>
          <a:xfrm>
            <a:off x="4572000" y="2056965"/>
            <a:ext cx="4360833" cy="4512955"/>
          </a:xfrm>
          <a:prstGeom prst="rect">
            <a:avLst/>
          </a:prstGeom>
        </p:spPr>
      </p:pic>
      <p:sp>
        <p:nvSpPr>
          <p:cNvPr id="12" name="TextBox 11">
            <a:extLst>
              <a:ext uri="{FF2B5EF4-FFF2-40B4-BE49-F238E27FC236}">
                <a16:creationId xmlns:a16="http://schemas.microsoft.com/office/drawing/2014/main" id="{2ACD2A26-DC43-13D0-4FD8-96FBB6389EC9}"/>
              </a:ext>
            </a:extLst>
          </p:cNvPr>
          <p:cNvSpPr txBox="1"/>
          <p:nvPr/>
        </p:nvSpPr>
        <p:spPr>
          <a:xfrm>
            <a:off x="9144000" y="5181600"/>
            <a:ext cx="2863170" cy="1200329"/>
          </a:xfrm>
          <a:prstGeom prst="rect">
            <a:avLst/>
          </a:prstGeom>
          <a:solidFill>
            <a:schemeClr val="bg1">
              <a:lumMod val="85000"/>
            </a:schemeClr>
          </a:solidFill>
        </p:spPr>
        <p:txBody>
          <a:bodyPr wrap="square">
            <a:spAutoFit/>
          </a:bodyPr>
          <a:lstStyle/>
          <a:p>
            <a:r>
              <a:rPr lang="en-NL" dirty="0">
                <a:hlinkClick r:id="rId4"/>
              </a:rPr>
              <a:t>https://www.surf.nl/files/2022-07/in-het-kort-online-onderzoeksomgevingen-in-2027_v1.0.pdf</a:t>
            </a:r>
            <a:endParaRPr lang="en-GB" dirty="0"/>
          </a:p>
        </p:txBody>
      </p:sp>
    </p:spTree>
    <p:extLst>
      <p:ext uri="{BB962C8B-B14F-4D97-AF65-F5344CB8AC3E}">
        <p14:creationId xmlns:p14="http://schemas.microsoft.com/office/powerpoint/2010/main" val="341706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F456EE-A939-39C1-872D-09E9C6F9C2EC}"/>
              </a:ext>
            </a:extLst>
          </p:cNvPr>
          <p:cNvPicPr>
            <a:picLocks noChangeAspect="1"/>
          </p:cNvPicPr>
          <p:nvPr/>
        </p:nvPicPr>
        <p:blipFill>
          <a:blip r:embed="rId2"/>
          <a:stretch>
            <a:fillRect/>
          </a:stretch>
        </p:blipFill>
        <p:spPr>
          <a:xfrm>
            <a:off x="67405" y="0"/>
            <a:ext cx="12057189" cy="6858000"/>
          </a:xfrm>
          <a:prstGeom prst="rect">
            <a:avLst/>
          </a:prstGeom>
        </p:spPr>
      </p:pic>
    </p:spTree>
    <p:extLst>
      <p:ext uri="{BB962C8B-B14F-4D97-AF65-F5344CB8AC3E}">
        <p14:creationId xmlns:p14="http://schemas.microsoft.com/office/powerpoint/2010/main" val="227800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4049" y="1347723"/>
            <a:ext cx="6883400" cy="1945639"/>
          </a:xfrm>
          <a:prstGeom prst="rect">
            <a:avLst/>
          </a:prstGeom>
        </p:spPr>
        <p:txBody>
          <a:bodyPr vert="horz" wrap="square" lIns="0" tIns="22860" rIns="0" bIns="0" rtlCol="0">
            <a:spAutoFit/>
          </a:bodyPr>
          <a:lstStyle/>
          <a:p>
            <a:pPr marL="12700" marR="276225">
              <a:lnSpc>
                <a:spcPts val="1900"/>
              </a:lnSpc>
              <a:spcBef>
                <a:spcPts val="180"/>
              </a:spcBef>
            </a:pPr>
            <a:r>
              <a:rPr sz="1600" u="sng" dirty="0">
                <a:solidFill>
                  <a:srgbClr val="177ABF"/>
                </a:solidFill>
                <a:uFill>
                  <a:solidFill>
                    <a:srgbClr val="177ABF"/>
                  </a:solidFill>
                </a:uFill>
                <a:latin typeface="Calibri"/>
                <a:cs typeface="Calibri"/>
              </a:rPr>
              <a:t>Direct</a:t>
            </a:r>
            <a:r>
              <a:rPr sz="1600" u="sng" spc="-35" dirty="0">
                <a:solidFill>
                  <a:srgbClr val="177ABF"/>
                </a:solidFill>
                <a:uFill>
                  <a:solidFill>
                    <a:srgbClr val="177ABF"/>
                  </a:solidFill>
                </a:uFill>
                <a:latin typeface="Calibri"/>
                <a:cs typeface="Calibri"/>
              </a:rPr>
              <a:t> </a:t>
            </a:r>
            <a:r>
              <a:rPr sz="1600" u="sng" spc="-10" dirty="0">
                <a:solidFill>
                  <a:srgbClr val="177ABF"/>
                </a:solidFill>
                <a:uFill>
                  <a:solidFill>
                    <a:srgbClr val="177ABF"/>
                  </a:solidFill>
                </a:uFill>
                <a:latin typeface="Calibri"/>
                <a:cs typeface="Calibri"/>
              </a:rPr>
              <a:t>contracts,</a:t>
            </a:r>
            <a:r>
              <a:rPr sz="1600" u="sng" spc="-3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such</a:t>
            </a:r>
            <a:r>
              <a:rPr sz="1600" u="sng" spc="-4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as</a:t>
            </a:r>
            <a:r>
              <a:rPr sz="1600" u="sng" spc="-3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RCCS</a:t>
            </a:r>
            <a:r>
              <a:rPr sz="1600" u="none" spc="-30" dirty="0">
                <a:solidFill>
                  <a:srgbClr val="177ABF"/>
                </a:solidFill>
                <a:latin typeface="Calibri"/>
                <a:cs typeface="Calibri"/>
              </a:rPr>
              <a:t> </a:t>
            </a:r>
            <a:r>
              <a:rPr sz="1600" u="none" dirty="0">
                <a:latin typeface="Calibri"/>
                <a:cs typeface="Calibri"/>
              </a:rPr>
              <a:t>Give</a:t>
            </a:r>
            <a:r>
              <a:rPr sz="1600" u="none" spc="-35" dirty="0">
                <a:latin typeface="Calibri"/>
                <a:cs typeface="Calibri"/>
              </a:rPr>
              <a:t> </a:t>
            </a:r>
            <a:r>
              <a:rPr sz="1600" u="none" spc="-10" dirty="0">
                <a:latin typeface="Calibri"/>
                <a:cs typeface="Calibri"/>
              </a:rPr>
              <a:t>organisations</a:t>
            </a:r>
            <a:r>
              <a:rPr sz="1600" u="none" spc="-35" dirty="0">
                <a:latin typeface="Calibri"/>
                <a:cs typeface="Calibri"/>
              </a:rPr>
              <a:t> </a:t>
            </a:r>
            <a:r>
              <a:rPr sz="1600" u="none" dirty="0">
                <a:latin typeface="Calibri"/>
                <a:cs typeface="Calibri"/>
              </a:rPr>
              <a:t>direct</a:t>
            </a:r>
            <a:r>
              <a:rPr sz="1600" u="none" spc="-30" dirty="0">
                <a:latin typeface="Calibri"/>
                <a:cs typeface="Calibri"/>
              </a:rPr>
              <a:t> </a:t>
            </a:r>
            <a:r>
              <a:rPr sz="1600" u="none" dirty="0">
                <a:latin typeface="Calibri"/>
                <a:cs typeface="Calibri"/>
              </a:rPr>
              <a:t>access</a:t>
            </a:r>
            <a:r>
              <a:rPr sz="1600" u="none" spc="-40" dirty="0">
                <a:latin typeface="Calibri"/>
                <a:cs typeface="Calibri"/>
              </a:rPr>
              <a:t> </a:t>
            </a:r>
            <a:r>
              <a:rPr sz="1600" u="none" dirty="0">
                <a:latin typeface="Calibri"/>
                <a:cs typeface="Calibri"/>
              </a:rPr>
              <a:t>to</a:t>
            </a:r>
            <a:r>
              <a:rPr sz="1600" u="none" spc="-30" dirty="0">
                <a:latin typeface="Calibri"/>
                <a:cs typeface="Calibri"/>
              </a:rPr>
              <a:t> </a:t>
            </a:r>
            <a:r>
              <a:rPr sz="1600" u="none" dirty="0">
                <a:latin typeface="Calibri"/>
                <a:cs typeface="Calibri"/>
              </a:rPr>
              <a:t>SURF</a:t>
            </a:r>
            <a:r>
              <a:rPr sz="1600" u="none" spc="-35" dirty="0">
                <a:latin typeface="Calibri"/>
                <a:cs typeface="Calibri"/>
              </a:rPr>
              <a:t> </a:t>
            </a:r>
            <a:r>
              <a:rPr sz="1600" u="none" spc="-10" dirty="0">
                <a:latin typeface="Calibri"/>
                <a:cs typeface="Calibri"/>
              </a:rPr>
              <a:t>compute </a:t>
            </a:r>
            <a:r>
              <a:rPr sz="1600" u="none" dirty="0">
                <a:latin typeface="Calibri"/>
                <a:cs typeface="Calibri"/>
              </a:rPr>
              <a:t>facilities</a:t>
            </a:r>
            <a:r>
              <a:rPr sz="1600" u="none" spc="-30" dirty="0">
                <a:latin typeface="Calibri"/>
                <a:cs typeface="Calibri"/>
              </a:rPr>
              <a:t> </a:t>
            </a:r>
            <a:r>
              <a:rPr sz="1600" u="none" dirty="0">
                <a:latin typeface="Calibri"/>
                <a:cs typeface="Calibri"/>
              </a:rPr>
              <a:t>on</a:t>
            </a:r>
            <a:r>
              <a:rPr sz="1600" u="none" spc="-30" dirty="0">
                <a:latin typeface="Calibri"/>
                <a:cs typeface="Calibri"/>
              </a:rPr>
              <a:t> </a:t>
            </a:r>
            <a:r>
              <a:rPr sz="1600" u="none" dirty="0">
                <a:latin typeface="Calibri"/>
                <a:cs typeface="Calibri"/>
              </a:rPr>
              <a:t>a</a:t>
            </a:r>
            <a:r>
              <a:rPr sz="1600" u="none" spc="-30" dirty="0">
                <a:latin typeface="Calibri"/>
                <a:cs typeface="Calibri"/>
              </a:rPr>
              <a:t> </a:t>
            </a:r>
            <a:r>
              <a:rPr sz="1600" u="none" spc="-10" dirty="0">
                <a:latin typeface="Calibri"/>
                <a:cs typeface="Calibri"/>
              </a:rPr>
              <a:t>contract</a:t>
            </a:r>
            <a:r>
              <a:rPr sz="1600" u="none" spc="-25" dirty="0">
                <a:latin typeface="Calibri"/>
                <a:cs typeface="Calibri"/>
              </a:rPr>
              <a:t> </a:t>
            </a:r>
            <a:r>
              <a:rPr sz="1600" u="none" spc="-10" dirty="0">
                <a:latin typeface="Calibri"/>
                <a:cs typeface="Calibri"/>
              </a:rPr>
              <a:t>basis.</a:t>
            </a:r>
            <a:endParaRPr sz="1600">
              <a:latin typeface="Calibri"/>
              <a:cs typeface="Calibri"/>
            </a:endParaRPr>
          </a:p>
          <a:p>
            <a:pPr marL="12700" marR="5080">
              <a:lnSpc>
                <a:spcPct val="103800"/>
              </a:lnSpc>
              <a:spcBef>
                <a:spcPts val="1060"/>
              </a:spcBef>
            </a:pPr>
            <a:r>
              <a:rPr sz="1600" u="sng" dirty="0">
                <a:solidFill>
                  <a:srgbClr val="177ABF"/>
                </a:solidFill>
                <a:uFill>
                  <a:solidFill>
                    <a:srgbClr val="177ABF"/>
                  </a:solidFill>
                </a:uFill>
                <a:latin typeface="Calibri"/>
                <a:cs typeface="Calibri"/>
              </a:rPr>
              <a:t>Small</a:t>
            </a:r>
            <a:r>
              <a:rPr sz="1600" u="sng" spc="-6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NWO</a:t>
            </a:r>
            <a:r>
              <a:rPr sz="1600" u="sng" spc="-40"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grants</a:t>
            </a:r>
            <a:r>
              <a:rPr sz="1600" u="none" spc="-45" dirty="0">
                <a:solidFill>
                  <a:srgbClr val="177ABF"/>
                </a:solidFill>
                <a:latin typeface="Calibri"/>
                <a:cs typeface="Calibri"/>
              </a:rPr>
              <a:t> </a:t>
            </a:r>
            <a:r>
              <a:rPr sz="1600" u="none" spc="-80" dirty="0">
                <a:latin typeface="Calibri"/>
                <a:cs typeface="Calibri"/>
              </a:rPr>
              <a:t>To</a:t>
            </a:r>
            <a:r>
              <a:rPr sz="1600" u="none" spc="-10" dirty="0">
                <a:latin typeface="Calibri"/>
                <a:cs typeface="Calibri"/>
              </a:rPr>
              <a:t> </a:t>
            </a:r>
            <a:r>
              <a:rPr sz="1600" u="none" dirty="0">
                <a:latin typeface="Calibri"/>
                <a:cs typeface="Calibri"/>
              </a:rPr>
              <a:t>run</a:t>
            </a:r>
            <a:r>
              <a:rPr sz="1600" u="none" spc="-45" dirty="0">
                <a:latin typeface="Calibri"/>
                <a:cs typeface="Calibri"/>
              </a:rPr>
              <a:t> </a:t>
            </a:r>
            <a:r>
              <a:rPr sz="1600" u="none" dirty="0">
                <a:latin typeface="Calibri"/>
                <a:cs typeface="Calibri"/>
              </a:rPr>
              <a:t>a</a:t>
            </a:r>
            <a:r>
              <a:rPr sz="1600" u="none" spc="-40" dirty="0">
                <a:latin typeface="Calibri"/>
                <a:cs typeface="Calibri"/>
              </a:rPr>
              <a:t> </a:t>
            </a:r>
            <a:r>
              <a:rPr sz="1600" u="none" dirty="0">
                <a:latin typeface="Calibri"/>
                <a:cs typeface="Calibri"/>
              </a:rPr>
              <a:t>pilot</a:t>
            </a:r>
            <a:r>
              <a:rPr sz="1600" u="none" spc="-45" dirty="0">
                <a:latin typeface="Calibri"/>
                <a:cs typeface="Calibri"/>
              </a:rPr>
              <a:t> </a:t>
            </a:r>
            <a:r>
              <a:rPr sz="1600" u="none" dirty="0">
                <a:latin typeface="Calibri"/>
                <a:cs typeface="Calibri"/>
              </a:rPr>
              <a:t>project</a:t>
            </a:r>
            <a:r>
              <a:rPr sz="1600" u="none" spc="-40" dirty="0">
                <a:latin typeface="Calibri"/>
                <a:cs typeface="Calibri"/>
              </a:rPr>
              <a:t> </a:t>
            </a:r>
            <a:r>
              <a:rPr sz="1600" u="none" dirty="0">
                <a:latin typeface="Calibri"/>
                <a:cs typeface="Calibri"/>
              </a:rPr>
              <a:t>(1/year),</a:t>
            </a:r>
            <a:r>
              <a:rPr sz="1600" u="none" spc="-40" dirty="0">
                <a:latin typeface="Calibri"/>
                <a:cs typeface="Calibri"/>
              </a:rPr>
              <a:t> </a:t>
            </a:r>
            <a:r>
              <a:rPr sz="1600" u="none" dirty="0">
                <a:latin typeface="Calibri"/>
                <a:cs typeface="Calibri"/>
              </a:rPr>
              <a:t>you</a:t>
            </a:r>
            <a:r>
              <a:rPr sz="1600" u="none" spc="-45" dirty="0">
                <a:latin typeface="Calibri"/>
                <a:cs typeface="Calibri"/>
              </a:rPr>
              <a:t> </a:t>
            </a:r>
            <a:r>
              <a:rPr sz="1600" u="none" dirty="0">
                <a:latin typeface="Calibri"/>
                <a:cs typeface="Calibri"/>
              </a:rPr>
              <a:t>can</a:t>
            </a:r>
            <a:r>
              <a:rPr sz="1600" u="none" spc="-40" dirty="0">
                <a:latin typeface="Calibri"/>
                <a:cs typeface="Calibri"/>
              </a:rPr>
              <a:t> </a:t>
            </a:r>
            <a:r>
              <a:rPr sz="1600" u="none" dirty="0">
                <a:latin typeface="Calibri"/>
                <a:cs typeface="Calibri"/>
              </a:rPr>
              <a:t>apply</a:t>
            </a:r>
            <a:r>
              <a:rPr sz="1600" u="none" spc="-40" dirty="0">
                <a:latin typeface="Calibri"/>
                <a:cs typeface="Calibri"/>
              </a:rPr>
              <a:t> </a:t>
            </a:r>
            <a:r>
              <a:rPr sz="1600" u="none" dirty="0">
                <a:latin typeface="Calibri"/>
                <a:cs typeface="Calibri"/>
              </a:rPr>
              <a:t>for</a:t>
            </a:r>
            <a:r>
              <a:rPr sz="1600" u="none" spc="-35" dirty="0">
                <a:latin typeface="Calibri"/>
                <a:cs typeface="Calibri"/>
              </a:rPr>
              <a:t> </a:t>
            </a:r>
            <a:r>
              <a:rPr sz="1600" u="none" dirty="0">
                <a:latin typeface="Calibri"/>
                <a:cs typeface="Calibri"/>
              </a:rPr>
              <a:t>limited</a:t>
            </a:r>
            <a:r>
              <a:rPr sz="1600" u="none" spc="-45" dirty="0">
                <a:latin typeface="Calibri"/>
                <a:cs typeface="Calibri"/>
              </a:rPr>
              <a:t> </a:t>
            </a:r>
            <a:r>
              <a:rPr sz="1600" u="none" spc="-10" dirty="0">
                <a:latin typeface="Calibri"/>
                <a:cs typeface="Calibri"/>
              </a:rPr>
              <a:t>amounts </a:t>
            </a:r>
            <a:r>
              <a:rPr sz="1600" u="none" dirty="0">
                <a:latin typeface="Calibri"/>
                <a:cs typeface="Calibri"/>
              </a:rPr>
              <a:t>of</a:t>
            </a:r>
            <a:r>
              <a:rPr sz="1600" u="none" spc="-45" dirty="0">
                <a:latin typeface="Calibri"/>
                <a:cs typeface="Calibri"/>
              </a:rPr>
              <a:t> </a:t>
            </a:r>
            <a:r>
              <a:rPr sz="1600" u="none" dirty="0">
                <a:latin typeface="Calibri"/>
                <a:cs typeface="Calibri"/>
              </a:rPr>
              <a:t>compute,</a:t>
            </a:r>
            <a:r>
              <a:rPr sz="1600" u="none" spc="-40" dirty="0">
                <a:latin typeface="Calibri"/>
                <a:cs typeface="Calibri"/>
              </a:rPr>
              <a:t> </a:t>
            </a:r>
            <a:r>
              <a:rPr sz="1600" u="none" spc="-10" dirty="0">
                <a:latin typeface="Calibri"/>
                <a:cs typeface="Calibri"/>
              </a:rPr>
              <a:t>storage</a:t>
            </a:r>
            <a:r>
              <a:rPr sz="1600" u="none" spc="-40" dirty="0">
                <a:latin typeface="Calibri"/>
                <a:cs typeface="Calibri"/>
              </a:rPr>
              <a:t> </a:t>
            </a:r>
            <a:r>
              <a:rPr sz="1600" u="none" dirty="0">
                <a:latin typeface="Calibri"/>
                <a:cs typeface="Calibri"/>
              </a:rPr>
              <a:t>and</a:t>
            </a:r>
            <a:r>
              <a:rPr sz="1600" u="none" spc="-45" dirty="0">
                <a:latin typeface="Calibri"/>
                <a:cs typeface="Calibri"/>
              </a:rPr>
              <a:t> </a:t>
            </a:r>
            <a:r>
              <a:rPr sz="1600" u="none" dirty="0">
                <a:latin typeface="Calibri"/>
                <a:cs typeface="Calibri"/>
              </a:rPr>
              <a:t>support</a:t>
            </a:r>
            <a:r>
              <a:rPr sz="1600" u="none" spc="-40" dirty="0">
                <a:latin typeface="Calibri"/>
                <a:cs typeface="Calibri"/>
              </a:rPr>
              <a:t> </a:t>
            </a:r>
            <a:r>
              <a:rPr sz="1600" u="none" dirty="0">
                <a:latin typeface="Calibri"/>
                <a:cs typeface="Calibri"/>
              </a:rPr>
              <a:t>directly</a:t>
            </a:r>
            <a:r>
              <a:rPr sz="1600" u="none" spc="-45" dirty="0">
                <a:latin typeface="Calibri"/>
                <a:cs typeface="Calibri"/>
              </a:rPr>
              <a:t> </a:t>
            </a:r>
            <a:r>
              <a:rPr sz="1600" u="none" dirty="0">
                <a:latin typeface="Calibri"/>
                <a:cs typeface="Calibri"/>
              </a:rPr>
              <a:t>via</a:t>
            </a:r>
            <a:r>
              <a:rPr sz="1600" u="none" spc="-50" dirty="0">
                <a:latin typeface="Calibri"/>
                <a:cs typeface="Calibri"/>
              </a:rPr>
              <a:t> </a:t>
            </a:r>
            <a:r>
              <a:rPr sz="1600" u="none" spc="-10" dirty="0">
                <a:latin typeface="Calibri"/>
                <a:cs typeface="Calibri"/>
              </a:rPr>
              <a:t>SURF.</a:t>
            </a:r>
            <a:endParaRPr sz="1600">
              <a:latin typeface="Calibri"/>
              <a:cs typeface="Calibri"/>
            </a:endParaRPr>
          </a:p>
          <a:p>
            <a:pPr marL="12700" marR="620395">
              <a:lnSpc>
                <a:spcPct val="161200"/>
              </a:lnSpc>
            </a:pPr>
            <a:r>
              <a:rPr sz="1600" u="sng" dirty="0">
                <a:solidFill>
                  <a:srgbClr val="177ABF"/>
                </a:solidFill>
                <a:uFill>
                  <a:solidFill>
                    <a:srgbClr val="177ABF"/>
                  </a:solidFill>
                </a:uFill>
                <a:latin typeface="Calibri"/>
                <a:cs typeface="Calibri"/>
              </a:rPr>
              <a:t>Large</a:t>
            </a:r>
            <a:r>
              <a:rPr sz="1600" u="sng" spc="-4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NWO</a:t>
            </a:r>
            <a:r>
              <a:rPr sz="1600" u="sng" spc="-4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grants</a:t>
            </a:r>
            <a:r>
              <a:rPr sz="1600" u="none" spc="-50" dirty="0">
                <a:solidFill>
                  <a:srgbClr val="177ABF"/>
                </a:solidFill>
                <a:latin typeface="Calibri"/>
                <a:cs typeface="Calibri"/>
              </a:rPr>
              <a:t> </a:t>
            </a:r>
            <a:r>
              <a:rPr sz="1600" u="none" dirty="0">
                <a:latin typeface="Calibri"/>
                <a:cs typeface="Calibri"/>
              </a:rPr>
              <a:t>for</a:t>
            </a:r>
            <a:r>
              <a:rPr sz="1600" u="none" spc="-45" dirty="0">
                <a:latin typeface="Calibri"/>
                <a:cs typeface="Calibri"/>
              </a:rPr>
              <a:t> </a:t>
            </a:r>
            <a:r>
              <a:rPr sz="1600" u="none" dirty="0">
                <a:latin typeface="Calibri"/>
                <a:cs typeface="Calibri"/>
              </a:rPr>
              <a:t>large</a:t>
            </a:r>
            <a:r>
              <a:rPr sz="1600" u="none" spc="-40" dirty="0">
                <a:latin typeface="Calibri"/>
                <a:cs typeface="Calibri"/>
              </a:rPr>
              <a:t> </a:t>
            </a:r>
            <a:r>
              <a:rPr sz="1600" u="none" dirty="0">
                <a:latin typeface="Calibri"/>
                <a:cs typeface="Calibri"/>
              </a:rPr>
              <a:t>scale*</a:t>
            </a:r>
            <a:r>
              <a:rPr sz="1600" u="none" spc="-45" dirty="0">
                <a:latin typeface="Calibri"/>
                <a:cs typeface="Calibri"/>
              </a:rPr>
              <a:t> </a:t>
            </a:r>
            <a:r>
              <a:rPr sz="1600" u="none" spc="-10" dirty="0">
                <a:latin typeface="Calibri"/>
                <a:cs typeface="Calibri"/>
              </a:rPr>
              <a:t>research</a:t>
            </a:r>
            <a:r>
              <a:rPr sz="1600" u="none" spc="-50" dirty="0">
                <a:latin typeface="Calibri"/>
                <a:cs typeface="Calibri"/>
              </a:rPr>
              <a:t> </a:t>
            </a:r>
            <a:r>
              <a:rPr sz="1600" u="none" dirty="0">
                <a:latin typeface="Calibri"/>
                <a:cs typeface="Calibri"/>
              </a:rPr>
              <a:t>projects</a:t>
            </a:r>
            <a:r>
              <a:rPr sz="1600" u="none" spc="-50" dirty="0">
                <a:latin typeface="Calibri"/>
                <a:cs typeface="Calibri"/>
              </a:rPr>
              <a:t> </a:t>
            </a:r>
            <a:r>
              <a:rPr sz="1600" u="none" dirty="0">
                <a:latin typeface="Calibri"/>
                <a:cs typeface="Calibri"/>
              </a:rPr>
              <a:t>need</a:t>
            </a:r>
            <a:r>
              <a:rPr sz="1600" u="none" spc="-45" dirty="0">
                <a:latin typeface="Calibri"/>
                <a:cs typeface="Calibri"/>
              </a:rPr>
              <a:t> </a:t>
            </a:r>
            <a:r>
              <a:rPr sz="1600" u="none" dirty="0">
                <a:latin typeface="Calibri"/>
                <a:cs typeface="Calibri"/>
              </a:rPr>
              <a:t>to</a:t>
            </a:r>
            <a:r>
              <a:rPr sz="1600" u="none" spc="-40" dirty="0">
                <a:latin typeface="Calibri"/>
                <a:cs typeface="Calibri"/>
              </a:rPr>
              <a:t> </a:t>
            </a:r>
            <a:r>
              <a:rPr sz="1600" u="none" dirty="0">
                <a:latin typeface="Calibri"/>
                <a:cs typeface="Calibri"/>
              </a:rPr>
              <a:t>apply</a:t>
            </a:r>
            <a:r>
              <a:rPr sz="1600" u="none" spc="-50" dirty="0">
                <a:latin typeface="Calibri"/>
                <a:cs typeface="Calibri"/>
              </a:rPr>
              <a:t> </a:t>
            </a:r>
            <a:r>
              <a:rPr sz="1600" u="none" dirty="0">
                <a:latin typeface="Calibri"/>
                <a:cs typeface="Calibri"/>
              </a:rPr>
              <a:t>via</a:t>
            </a:r>
            <a:r>
              <a:rPr sz="1600" u="none" spc="-50" dirty="0">
                <a:latin typeface="Calibri"/>
                <a:cs typeface="Calibri"/>
              </a:rPr>
              <a:t> </a:t>
            </a:r>
            <a:r>
              <a:rPr sz="1600" u="none" spc="-20" dirty="0">
                <a:latin typeface="Calibri"/>
                <a:cs typeface="Calibri"/>
              </a:rPr>
              <a:t>NWO. </a:t>
            </a:r>
            <a:r>
              <a:rPr sz="1600" u="none" dirty="0">
                <a:latin typeface="Calibri"/>
                <a:cs typeface="Calibri"/>
              </a:rPr>
              <a:t>Open</a:t>
            </a:r>
            <a:r>
              <a:rPr sz="1600" u="none" spc="-45" dirty="0">
                <a:latin typeface="Calibri"/>
                <a:cs typeface="Calibri"/>
              </a:rPr>
              <a:t> </a:t>
            </a:r>
            <a:r>
              <a:rPr sz="1600" u="none" dirty="0">
                <a:latin typeface="Calibri"/>
                <a:cs typeface="Calibri"/>
              </a:rPr>
              <a:t>calls</a:t>
            </a:r>
            <a:r>
              <a:rPr sz="1600" u="none" spc="-40" dirty="0">
                <a:latin typeface="Calibri"/>
                <a:cs typeface="Calibri"/>
              </a:rPr>
              <a:t> </a:t>
            </a:r>
            <a:r>
              <a:rPr sz="1600" u="none" dirty="0">
                <a:latin typeface="Calibri"/>
                <a:cs typeface="Calibri"/>
              </a:rPr>
              <a:t>for</a:t>
            </a:r>
            <a:r>
              <a:rPr sz="1600" u="none" spc="-25" dirty="0">
                <a:latin typeface="Calibri"/>
                <a:cs typeface="Calibri"/>
              </a:rPr>
              <a:t> </a:t>
            </a:r>
            <a:r>
              <a:rPr sz="1600" u="sng" dirty="0">
                <a:solidFill>
                  <a:srgbClr val="177ABF"/>
                </a:solidFill>
                <a:uFill>
                  <a:solidFill>
                    <a:srgbClr val="177ABF"/>
                  </a:solidFill>
                </a:uFill>
                <a:latin typeface="Calibri"/>
                <a:cs typeface="Calibri"/>
              </a:rPr>
              <a:t>public</a:t>
            </a:r>
            <a:r>
              <a:rPr sz="1600" u="sng" spc="-3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cloud</a:t>
            </a:r>
            <a:r>
              <a:rPr sz="1600" u="sng" spc="-40" dirty="0">
                <a:solidFill>
                  <a:srgbClr val="177ABF"/>
                </a:solidFill>
                <a:uFill>
                  <a:solidFill>
                    <a:srgbClr val="177ABF"/>
                  </a:solidFill>
                </a:uFill>
                <a:latin typeface="Calibri"/>
                <a:cs typeface="Calibri"/>
              </a:rPr>
              <a:t> </a:t>
            </a:r>
            <a:r>
              <a:rPr sz="1600" u="sng" spc="-10" dirty="0">
                <a:solidFill>
                  <a:srgbClr val="177ABF"/>
                </a:solidFill>
                <a:uFill>
                  <a:solidFill>
                    <a:srgbClr val="177ABF"/>
                  </a:solidFill>
                </a:uFill>
                <a:latin typeface="Calibri"/>
                <a:cs typeface="Calibri"/>
              </a:rPr>
              <a:t>access</a:t>
            </a:r>
            <a:r>
              <a:rPr sz="1600" u="none" spc="-10" dirty="0">
                <a:latin typeface="Calibri"/>
                <a:cs typeface="Calibri"/>
              </a:rPr>
              <a:t>.</a:t>
            </a:r>
            <a:endParaRPr sz="1600">
              <a:latin typeface="Calibri"/>
              <a:cs typeface="Calibri"/>
            </a:endParaRPr>
          </a:p>
        </p:txBody>
      </p:sp>
      <p:grpSp>
        <p:nvGrpSpPr>
          <p:cNvPr id="7" name="object 7"/>
          <p:cNvGrpSpPr/>
          <p:nvPr/>
        </p:nvGrpSpPr>
        <p:grpSpPr>
          <a:xfrm>
            <a:off x="7964485" y="869546"/>
            <a:ext cx="4231005" cy="4620895"/>
            <a:chOff x="7964485" y="869546"/>
            <a:chExt cx="4231005" cy="4620895"/>
          </a:xfrm>
        </p:grpSpPr>
        <p:pic>
          <p:nvPicPr>
            <p:cNvPr id="8" name="object 8"/>
            <p:cNvPicPr/>
            <p:nvPr/>
          </p:nvPicPr>
          <p:blipFill>
            <a:blip r:embed="rId2" cstate="print"/>
            <a:stretch>
              <a:fillRect/>
            </a:stretch>
          </p:blipFill>
          <p:spPr>
            <a:xfrm>
              <a:off x="7967660" y="872721"/>
              <a:ext cx="4224338" cy="4614426"/>
            </a:xfrm>
            <a:prstGeom prst="rect">
              <a:avLst/>
            </a:prstGeom>
          </p:spPr>
        </p:pic>
        <p:pic>
          <p:nvPicPr>
            <p:cNvPr id="9" name="object 9"/>
            <p:cNvPicPr/>
            <p:nvPr/>
          </p:nvPicPr>
          <p:blipFill>
            <a:blip r:embed="rId3" cstate="print"/>
            <a:stretch>
              <a:fillRect/>
            </a:stretch>
          </p:blipFill>
          <p:spPr>
            <a:xfrm>
              <a:off x="11076532" y="5000249"/>
              <a:ext cx="756681" cy="486898"/>
            </a:xfrm>
            <a:prstGeom prst="rect">
              <a:avLst/>
            </a:prstGeom>
          </p:spPr>
        </p:pic>
        <p:sp>
          <p:nvSpPr>
            <p:cNvPr id="10" name="object 10"/>
            <p:cNvSpPr/>
            <p:nvPr/>
          </p:nvSpPr>
          <p:spPr>
            <a:xfrm>
              <a:off x="7967660" y="872721"/>
              <a:ext cx="4224655" cy="4614545"/>
            </a:xfrm>
            <a:custGeom>
              <a:avLst/>
              <a:gdLst/>
              <a:ahLst/>
              <a:cxnLst/>
              <a:rect l="l" t="t" r="r" b="b"/>
              <a:pathLst>
                <a:path w="4224655" h="4614545">
                  <a:moveTo>
                    <a:pt x="3108872" y="4614426"/>
                  </a:moveTo>
                  <a:lnTo>
                    <a:pt x="3341140" y="4143972"/>
                  </a:lnTo>
                  <a:lnTo>
                    <a:pt x="3865552" y="4127527"/>
                  </a:lnTo>
                  <a:lnTo>
                    <a:pt x="3108872" y="4614426"/>
                  </a:lnTo>
                  <a:lnTo>
                    <a:pt x="0" y="3939992"/>
                  </a:lnTo>
                  <a:lnTo>
                    <a:pt x="854736" y="0"/>
                  </a:lnTo>
                  <a:lnTo>
                    <a:pt x="4224339" y="730996"/>
                  </a:lnTo>
                </a:path>
                <a:path w="4224655" h="4614545">
                  <a:moveTo>
                    <a:pt x="4224339" y="2473660"/>
                  </a:moveTo>
                  <a:lnTo>
                    <a:pt x="3865552" y="4127527"/>
                  </a:lnTo>
                </a:path>
              </a:pathLst>
            </a:custGeom>
            <a:ln w="6349">
              <a:solidFill>
                <a:srgbClr val="7B2882"/>
              </a:solidFill>
            </a:ln>
          </p:spPr>
          <p:txBody>
            <a:bodyPr wrap="square" lIns="0" tIns="0" rIns="0" bIns="0" rtlCol="0"/>
            <a:lstStyle/>
            <a:p>
              <a:endParaRPr/>
            </a:p>
          </p:txBody>
        </p:sp>
      </p:grpSp>
      <p:sp>
        <p:nvSpPr>
          <p:cNvPr id="11" name="object 11"/>
          <p:cNvSpPr txBox="1"/>
          <p:nvPr/>
        </p:nvSpPr>
        <p:spPr>
          <a:xfrm rot="720000">
            <a:off x="8760081" y="1546565"/>
            <a:ext cx="2030305" cy="228600"/>
          </a:xfrm>
          <a:prstGeom prst="rect">
            <a:avLst/>
          </a:prstGeom>
        </p:spPr>
        <p:txBody>
          <a:bodyPr vert="horz" wrap="square" lIns="0" tIns="0" rIns="0" bIns="0" rtlCol="0">
            <a:spAutoFit/>
          </a:bodyPr>
          <a:lstStyle/>
          <a:p>
            <a:pPr>
              <a:lnSpc>
                <a:spcPts val="1789"/>
              </a:lnSpc>
            </a:pPr>
            <a:r>
              <a:rPr sz="2700" b="1" spc="-15" baseline="1543" dirty="0">
                <a:latin typeface="Calibri"/>
                <a:cs typeface="Calibri"/>
              </a:rPr>
              <a:t>*Large</a:t>
            </a:r>
            <a:r>
              <a:rPr sz="2700" b="1" spc="-97" baseline="1543" dirty="0">
                <a:latin typeface="Calibri"/>
                <a:cs typeface="Calibri"/>
              </a:rPr>
              <a:t> </a:t>
            </a:r>
            <a:r>
              <a:rPr sz="2700" b="1" baseline="1543" dirty="0">
                <a:latin typeface="Calibri"/>
                <a:cs typeface="Calibri"/>
              </a:rPr>
              <a:t>Scale</a:t>
            </a:r>
            <a:r>
              <a:rPr sz="2700" b="1" spc="-97" baseline="1543" dirty="0">
                <a:latin typeface="Calibri"/>
                <a:cs typeface="Calibri"/>
              </a:rPr>
              <a:t> </a:t>
            </a:r>
            <a:r>
              <a:rPr sz="2700" b="1" spc="-15" baseline="1543" dirty="0">
                <a:latin typeface="Calibri"/>
                <a:cs typeface="Calibri"/>
              </a:rPr>
              <a:t>De</a:t>
            </a:r>
            <a:r>
              <a:rPr sz="1800" b="1" spc="-10" dirty="0">
                <a:latin typeface="Calibri"/>
                <a:cs typeface="Calibri"/>
              </a:rPr>
              <a:t>fined:</a:t>
            </a:r>
            <a:endParaRPr sz="1800">
              <a:latin typeface="Calibri"/>
              <a:cs typeface="Calibri"/>
            </a:endParaRPr>
          </a:p>
        </p:txBody>
      </p:sp>
      <p:sp>
        <p:nvSpPr>
          <p:cNvPr id="12" name="object 12"/>
          <p:cNvSpPr txBox="1"/>
          <p:nvPr/>
        </p:nvSpPr>
        <p:spPr>
          <a:xfrm rot="720000">
            <a:off x="8644485" y="2204068"/>
            <a:ext cx="3205295"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+1.00.000</a:t>
            </a:r>
            <a:r>
              <a:rPr sz="1800" spc="-37" baseline="4629" dirty="0">
                <a:latin typeface="Calibri"/>
                <a:cs typeface="Calibri"/>
              </a:rPr>
              <a:t> </a:t>
            </a:r>
            <a:r>
              <a:rPr sz="1800" baseline="2314" dirty="0">
                <a:latin typeface="Calibri"/>
                <a:cs typeface="Calibri"/>
              </a:rPr>
              <a:t>CPU</a:t>
            </a:r>
            <a:r>
              <a:rPr sz="1800" spc="-22" baseline="2314" dirty="0">
                <a:latin typeface="Calibri"/>
                <a:cs typeface="Calibri"/>
              </a:rPr>
              <a:t> </a:t>
            </a:r>
            <a:r>
              <a:rPr sz="1800" baseline="2314" dirty="0">
                <a:latin typeface="Calibri"/>
                <a:cs typeface="Calibri"/>
              </a:rPr>
              <a:t>of</a:t>
            </a:r>
            <a:r>
              <a:rPr sz="1800" spc="-44" baseline="2314" dirty="0">
                <a:latin typeface="Calibri"/>
                <a:cs typeface="Calibri"/>
              </a:rPr>
              <a:t> </a:t>
            </a:r>
            <a:r>
              <a:rPr sz="1800" baseline="2314" dirty="0">
                <a:latin typeface="Calibri"/>
                <a:cs typeface="Calibri"/>
              </a:rPr>
              <a:t>GPU</a:t>
            </a:r>
            <a:r>
              <a:rPr sz="1800" spc="-22" baseline="2314" dirty="0">
                <a:latin typeface="Calibri"/>
                <a:cs typeface="Calibri"/>
              </a:rPr>
              <a:t> </a:t>
            </a:r>
            <a:r>
              <a:rPr sz="1800" baseline="2314" dirty="0">
                <a:latin typeface="Calibri"/>
                <a:cs typeface="Calibri"/>
              </a:rPr>
              <a:t>SBU</a:t>
            </a:r>
            <a:r>
              <a:rPr sz="1800" spc="-22" baseline="2314" dirty="0">
                <a:latin typeface="Calibri"/>
                <a:cs typeface="Calibri"/>
              </a:rPr>
              <a:t> </a:t>
            </a:r>
            <a:r>
              <a:rPr sz="1800" b="1" spc="-15" baseline="2314" dirty="0">
                <a:latin typeface="Calibri"/>
                <a:cs typeface="Calibri"/>
              </a:rPr>
              <a:t>Snellius</a:t>
            </a:r>
            <a:r>
              <a:rPr sz="1800" b="1" spc="-44" baseline="2314" dirty="0">
                <a:latin typeface="Calibri"/>
                <a:cs typeface="Calibri"/>
              </a:rPr>
              <a:t> </a:t>
            </a:r>
            <a:r>
              <a:rPr sz="1800" b="1" spc="-15" baseline="2314" dirty="0">
                <a:latin typeface="Calibri"/>
                <a:cs typeface="Calibri"/>
              </a:rPr>
              <a:t>Sup</a:t>
            </a:r>
            <a:r>
              <a:rPr sz="1200" b="1" spc="-10" dirty="0">
                <a:latin typeface="Calibri"/>
                <a:cs typeface="Calibri"/>
              </a:rPr>
              <a:t>ercomputer</a:t>
            </a:r>
            <a:endParaRPr sz="1200">
              <a:latin typeface="Calibri"/>
              <a:cs typeface="Calibri"/>
            </a:endParaRPr>
          </a:p>
        </p:txBody>
      </p:sp>
      <p:sp>
        <p:nvSpPr>
          <p:cNvPr id="13" name="object 13"/>
          <p:cNvSpPr txBox="1"/>
          <p:nvPr/>
        </p:nvSpPr>
        <p:spPr>
          <a:xfrm rot="720000">
            <a:off x="8605871" y="2386996"/>
            <a:ext cx="3293462"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+50.000</a:t>
            </a:r>
            <a:r>
              <a:rPr sz="1800" spc="-44" baseline="4629" dirty="0">
                <a:latin typeface="Calibri"/>
                <a:cs typeface="Calibri"/>
              </a:rPr>
              <a:t> </a:t>
            </a:r>
            <a:r>
              <a:rPr sz="1800" baseline="2314" dirty="0">
                <a:latin typeface="Calibri"/>
                <a:cs typeface="Calibri"/>
              </a:rPr>
              <a:t>CPU</a:t>
            </a:r>
            <a:r>
              <a:rPr sz="1800" spc="-37" baseline="2314" dirty="0">
                <a:latin typeface="Calibri"/>
                <a:cs typeface="Calibri"/>
              </a:rPr>
              <a:t> </a:t>
            </a:r>
            <a:r>
              <a:rPr sz="1800" spc="-22" baseline="4629" dirty="0">
                <a:latin typeface="Calibri"/>
                <a:cs typeface="Calibri"/>
              </a:rPr>
              <a:t>cor</a:t>
            </a:r>
            <a:r>
              <a:rPr sz="1800" spc="-22" baseline="2314" dirty="0">
                <a:latin typeface="Calibri"/>
                <a:cs typeface="Calibri"/>
              </a:rPr>
              <a:t>e-</a:t>
            </a:r>
            <a:r>
              <a:rPr sz="1800" baseline="2314" dirty="0">
                <a:latin typeface="Calibri"/>
                <a:cs typeface="Calibri"/>
              </a:rPr>
              <a:t>hours</a:t>
            </a:r>
            <a:r>
              <a:rPr sz="1800" spc="-37" baseline="2314" dirty="0">
                <a:latin typeface="Calibri"/>
                <a:cs typeface="Calibri"/>
              </a:rPr>
              <a:t> </a:t>
            </a:r>
            <a:r>
              <a:rPr sz="1800" b="1" baseline="2314" dirty="0">
                <a:latin typeface="Calibri"/>
                <a:cs typeface="Calibri"/>
              </a:rPr>
              <a:t>HPC</a:t>
            </a:r>
            <a:r>
              <a:rPr sz="1800" b="1" spc="-37" baseline="2314" dirty="0">
                <a:latin typeface="Calibri"/>
                <a:cs typeface="Calibri"/>
              </a:rPr>
              <a:t> </a:t>
            </a:r>
            <a:r>
              <a:rPr sz="1800" b="1" baseline="2314" dirty="0">
                <a:latin typeface="Calibri"/>
                <a:cs typeface="Calibri"/>
              </a:rPr>
              <a:t>Cloud</a:t>
            </a:r>
            <a:r>
              <a:rPr sz="1800" b="1" spc="-37" baseline="2314" dirty="0">
                <a:latin typeface="Calibri"/>
                <a:cs typeface="Calibri"/>
              </a:rPr>
              <a:t> </a:t>
            </a:r>
            <a:r>
              <a:rPr sz="1800" b="1" spc="-30" baseline="2314" dirty="0">
                <a:latin typeface="Calibri"/>
                <a:cs typeface="Calibri"/>
              </a:rPr>
              <a:t>(R</a:t>
            </a:r>
            <a:r>
              <a:rPr sz="1200" b="1" spc="-20" dirty="0">
                <a:latin typeface="Calibri"/>
                <a:cs typeface="Calibri"/>
              </a:rPr>
              <a:t>esearch </a:t>
            </a:r>
            <a:r>
              <a:rPr sz="1200" b="1" spc="-10" dirty="0">
                <a:latin typeface="Calibri"/>
                <a:cs typeface="Calibri"/>
              </a:rPr>
              <a:t>Cloud)</a:t>
            </a:r>
            <a:endParaRPr sz="1200">
              <a:latin typeface="Calibri"/>
              <a:cs typeface="Calibri"/>
            </a:endParaRPr>
          </a:p>
        </p:txBody>
      </p:sp>
      <p:sp>
        <p:nvSpPr>
          <p:cNvPr id="14" name="object 14"/>
          <p:cNvSpPr txBox="1"/>
          <p:nvPr/>
        </p:nvSpPr>
        <p:spPr>
          <a:xfrm rot="720000">
            <a:off x="8571948" y="2522661"/>
            <a:ext cx="2926875" cy="152400"/>
          </a:xfrm>
          <a:prstGeom prst="rect">
            <a:avLst/>
          </a:prstGeom>
        </p:spPr>
        <p:txBody>
          <a:bodyPr vert="horz" wrap="square" lIns="0" tIns="0" rIns="0" bIns="0" rtlCol="0">
            <a:spAutoFit/>
          </a:bodyPr>
          <a:lstStyle/>
          <a:p>
            <a:pPr>
              <a:lnSpc>
                <a:spcPts val="1200"/>
              </a:lnSpc>
            </a:pPr>
            <a:r>
              <a:rPr sz="1800" baseline="4629" dirty="0">
                <a:latin typeface="Calibri"/>
                <a:cs typeface="Calibri"/>
              </a:rPr>
              <a:t>+5.000</a:t>
            </a:r>
            <a:r>
              <a:rPr sz="1800" spc="-52" baseline="4629" dirty="0">
                <a:latin typeface="Calibri"/>
                <a:cs typeface="Calibri"/>
              </a:rPr>
              <a:t> </a:t>
            </a:r>
            <a:r>
              <a:rPr sz="1800" spc="-30" baseline="4629" dirty="0">
                <a:latin typeface="Calibri"/>
                <a:cs typeface="Calibri"/>
              </a:rPr>
              <a:t>G</a:t>
            </a:r>
            <a:r>
              <a:rPr sz="1800" spc="-30" baseline="2314" dirty="0">
                <a:latin typeface="Calibri"/>
                <a:cs typeface="Calibri"/>
              </a:rPr>
              <a:t>PU-</a:t>
            </a:r>
            <a:r>
              <a:rPr sz="1800" baseline="2314" dirty="0">
                <a:latin typeface="Calibri"/>
                <a:cs typeface="Calibri"/>
              </a:rPr>
              <a:t>hours</a:t>
            </a:r>
            <a:r>
              <a:rPr sz="1800" spc="-37" baseline="2314" dirty="0">
                <a:latin typeface="Calibri"/>
                <a:cs typeface="Calibri"/>
              </a:rPr>
              <a:t> </a:t>
            </a:r>
            <a:r>
              <a:rPr sz="1800" b="1" baseline="2314" dirty="0">
                <a:latin typeface="Calibri"/>
                <a:cs typeface="Calibri"/>
              </a:rPr>
              <a:t>HPC</a:t>
            </a:r>
            <a:r>
              <a:rPr sz="1800" b="1" spc="-44" baseline="2314" dirty="0">
                <a:latin typeface="Calibri"/>
                <a:cs typeface="Calibri"/>
              </a:rPr>
              <a:t> </a:t>
            </a:r>
            <a:r>
              <a:rPr sz="1800" b="1" baseline="2314" dirty="0">
                <a:latin typeface="Calibri"/>
                <a:cs typeface="Calibri"/>
              </a:rPr>
              <a:t>Cloud</a:t>
            </a:r>
            <a:r>
              <a:rPr sz="1800" b="1" spc="-44" baseline="2314" dirty="0">
                <a:latin typeface="Calibri"/>
                <a:cs typeface="Calibri"/>
              </a:rPr>
              <a:t> </a:t>
            </a:r>
            <a:r>
              <a:rPr sz="1800" b="1" spc="-30" baseline="2314" dirty="0">
                <a:latin typeface="Calibri"/>
                <a:cs typeface="Calibri"/>
              </a:rPr>
              <a:t>(R</a:t>
            </a:r>
            <a:r>
              <a:rPr sz="1200" b="1" spc="-20" dirty="0">
                <a:latin typeface="Calibri"/>
                <a:cs typeface="Calibri"/>
              </a:rPr>
              <a:t>esearch</a:t>
            </a:r>
            <a:r>
              <a:rPr sz="1200" b="1" spc="-25" dirty="0">
                <a:latin typeface="Calibri"/>
                <a:cs typeface="Calibri"/>
              </a:rPr>
              <a:t> </a:t>
            </a:r>
            <a:r>
              <a:rPr sz="1200" b="1" spc="-10" dirty="0">
                <a:latin typeface="Calibri"/>
                <a:cs typeface="Calibri"/>
              </a:rPr>
              <a:t>Cloud)</a:t>
            </a:r>
            <a:endParaRPr sz="1200">
              <a:latin typeface="Calibri"/>
              <a:cs typeface="Calibri"/>
            </a:endParaRPr>
          </a:p>
        </p:txBody>
      </p:sp>
      <p:sp>
        <p:nvSpPr>
          <p:cNvPr id="15" name="object 15"/>
          <p:cNvSpPr txBox="1"/>
          <p:nvPr/>
        </p:nvSpPr>
        <p:spPr>
          <a:xfrm rot="720000">
            <a:off x="8538009" y="2645813"/>
            <a:ext cx="2353803" cy="152400"/>
          </a:xfrm>
          <a:prstGeom prst="rect">
            <a:avLst/>
          </a:prstGeom>
        </p:spPr>
        <p:txBody>
          <a:bodyPr vert="horz" wrap="square" lIns="0" tIns="0" rIns="0" bIns="0" rtlCol="0">
            <a:spAutoFit/>
          </a:bodyPr>
          <a:lstStyle/>
          <a:p>
            <a:pPr>
              <a:lnSpc>
                <a:spcPts val="1195"/>
              </a:lnSpc>
            </a:pPr>
            <a:r>
              <a:rPr sz="1800" spc="-15" baseline="2314" dirty="0">
                <a:latin typeface="Calibri"/>
                <a:cs typeface="Calibri"/>
              </a:rPr>
              <a:t>+500.000</a:t>
            </a:r>
            <a:r>
              <a:rPr sz="1800" spc="-52" baseline="2314" dirty="0">
                <a:latin typeface="Calibri"/>
                <a:cs typeface="Calibri"/>
              </a:rPr>
              <a:t> </a:t>
            </a:r>
            <a:r>
              <a:rPr sz="1800" baseline="2314" dirty="0">
                <a:latin typeface="Calibri"/>
                <a:cs typeface="Calibri"/>
              </a:rPr>
              <a:t>CPU</a:t>
            </a:r>
            <a:r>
              <a:rPr sz="1800" spc="-44" baseline="2314" dirty="0">
                <a:latin typeface="Calibri"/>
                <a:cs typeface="Calibri"/>
              </a:rPr>
              <a:t> </a:t>
            </a:r>
            <a:r>
              <a:rPr sz="1800" spc="-22" baseline="2314" dirty="0">
                <a:latin typeface="Calibri"/>
                <a:cs typeface="Calibri"/>
              </a:rPr>
              <a:t>core</a:t>
            </a:r>
            <a:r>
              <a:rPr sz="1200" spc="-15" dirty="0">
                <a:latin typeface="Calibri"/>
                <a:cs typeface="Calibri"/>
              </a:rPr>
              <a:t>-</a:t>
            </a:r>
            <a:r>
              <a:rPr sz="1800" baseline="2314" dirty="0">
                <a:latin typeface="Calibri"/>
                <a:cs typeface="Calibri"/>
              </a:rPr>
              <a:t>ho</a:t>
            </a:r>
            <a:r>
              <a:rPr sz="1200" dirty="0">
                <a:latin typeface="Calibri"/>
                <a:cs typeface="Calibri"/>
              </a:rPr>
              <a:t>urs</a:t>
            </a:r>
            <a:r>
              <a:rPr sz="1200" spc="-30" dirty="0">
                <a:latin typeface="Calibri"/>
                <a:cs typeface="Calibri"/>
              </a:rPr>
              <a:t> </a:t>
            </a:r>
            <a:r>
              <a:rPr sz="1200" b="1" spc="-10" dirty="0">
                <a:latin typeface="Calibri"/>
                <a:cs typeface="Calibri"/>
              </a:rPr>
              <a:t>Grid/Spider</a:t>
            </a:r>
            <a:endParaRPr sz="1200">
              <a:latin typeface="Calibri"/>
              <a:cs typeface="Calibri"/>
            </a:endParaRPr>
          </a:p>
        </p:txBody>
      </p:sp>
      <p:sp>
        <p:nvSpPr>
          <p:cNvPr id="16" name="object 16"/>
          <p:cNvSpPr txBox="1"/>
          <p:nvPr/>
        </p:nvSpPr>
        <p:spPr>
          <a:xfrm rot="720000">
            <a:off x="8503937" y="2781068"/>
            <a:ext cx="1987686" cy="152400"/>
          </a:xfrm>
          <a:prstGeom prst="rect">
            <a:avLst/>
          </a:prstGeom>
        </p:spPr>
        <p:txBody>
          <a:bodyPr vert="horz" wrap="square" lIns="0" tIns="0" rIns="0" bIns="0" rtlCol="0">
            <a:spAutoFit/>
          </a:bodyPr>
          <a:lstStyle/>
          <a:p>
            <a:pPr>
              <a:lnSpc>
                <a:spcPts val="1195"/>
              </a:lnSpc>
            </a:pPr>
            <a:r>
              <a:rPr sz="1800" spc="-15" baseline="2314" dirty="0">
                <a:latin typeface="Calibri"/>
                <a:cs typeface="Calibri"/>
              </a:rPr>
              <a:t>+10.000</a:t>
            </a:r>
            <a:r>
              <a:rPr sz="1800" spc="-30" baseline="2314" dirty="0">
                <a:latin typeface="Calibri"/>
                <a:cs typeface="Calibri"/>
              </a:rPr>
              <a:t> GPU-</a:t>
            </a:r>
            <a:r>
              <a:rPr sz="1800" baseline="2314" dirty="0">
                <a:latin typeface="Calibri"/>
                <a:cs typeface="Calibri"/>
              </a:rPr>
              <a:t>hours</a:t>
            </a:r>
            <a:r>
              <a:rPr sz="1800" spc="-15" baseline="2314" dirty="0">
                <a:latin typeface="Calibri"/>
                <a:cs typeface="Calibri"/>
              </a:rPr>
              <a:t> </a:t>
            </a:r>
            <a:r>
              <a:rPr sz="1200" b="1" spc="-10" dirty="0">
                <a:latin typeface="Calibri"/>
                <a:cs typeface="Calibri"/>
              </a:rPr>
              <a:t>Grid/Spider</a:t>
            </a:r>
            <a:endParaRPr sz="1200">
              <a:latin typeface="Calibri"/>
              <a:cs typeface="Calibri"/>
            </a:endParaRPr>
          </a:p>
        </p:txBody>
      </p:sp>
      <p:sp>
        <p:nvSpPr>
          <p:cNvPr id="17" name="object 17"/>
          <p:cNvSpPr txBox="1"/>
          <p:nvPr/>
        </p:nvSpPr>
        <p:spPr>
          <a:xfrm rot="720000">
            <a:off x="8448408" y="3117527"/>
            <a:ext cx="3386076"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+100.000</a:t>
            </a:r>
            <a:r>
              <a:rPr sz="1800" spc="-67" baseline="4629" dirty="0">
                <a:latin typeface="Calibri"/>
                <a:cs typeface="Calibri"/>
              </a:rPr>
              <a:t> </a:t>
            </a:r>
            <a:r>
              <a:rPr sz="1800" baseline="4629" dirty="0">
                <a:latin typeface="Calibri"/>
                <a:cs typeface="Calibri"/>
              </a:rPr>
              <a:t>CPU</a:t>
            </a:r>
            <a:r>
              <a:rPr sz="1800" spc="-52" baseline="4629" dirty="0">
                <a:latin typeface="Calibri"/>
                <a:cs typeface="Calibri"/>
              </a:rPr>
              <a:t> </a:t>
            </a:r>
            <a:r>
              <a:rPr sz="1800" spc="-22" baseline="4629" dirty="0">
                <a:latin typeface="Calibri"/>
                <a:cs typeface="Calibri"/>
              </a:rPr>
              <a:t>core</a:t>
            </a:r>
            <a:r>
              <a:rPr sz="1800" spc="-22" baseline="2314" dirty="0">
                <a:latin typeface="Calibri"/>
                <a:cs typeface="Calibri"/>
              </a:rPr>
              <a:t>-</a:t>
            </a:r>
            <a:r>
              <a:rPr sz="1800" baseline="4629" dirty="0">
                <a:latin typeface="Calibri"/>
                <a:cs typeface="Calibri"/>
              </a:rPr>
              <a:t>ho</a:t>
            </a:r>
            <a:r>
              <a:rPr sz="1800" baseline="2314" dirty="0">
                <a:latin typeface="Calibri"/>
                <a:cs typeface="Calibri"/>
              </a:rPr>
              <a:t>urs</a:t>
            </a:r>
            <a:r>
              <a:rPr sz="1800" spc="-52" baseline="2314" dirty="0">
                <a:latin typeface="Calibri"/>
                <a:cs typeface="Calibri"/>
              </a:rPr>
              <a:t> </a:t>
            </a:r>
            <a:r>
              <a:rPr sz="1800" b="1" baseline="2314" dirty="0">
                <a:latin typeface="Calibri"/>
                <a:cs typeface="Calibri"/>
              </a:rPr>
              <a:t>Cloud</a:t>
            </a:r>
            <a:r>
              <a:rPr sz="1800" b="1" spc="-52" baseline="2314" dirty="0">
                <a:latin typeface="Calibri"/>
                <a:cs typeface="Calibri"/>
              </a:rPr>
              <a:t> </a:t>
            </a:r>
            <a:r>
              <a:rPr sz="1800" b="1" spc="-15" baseline="2314" dirty="0">
                <a:latin typeface="Calibri"/>
                <a:cs typeface="Calibri"/>
              </a:rPr>
              <a:t>Research</a:t>
            </a:r>
            <a:r>
              <a:rPr sz="1800" b="1" spc="-60" baseline="2314" dirty="0">
                <a:latin typeface="Calibri"/>
                <a:cs typeface="Calibri"/>
              </a:rPr>
              <a:t> </a:t>
            </a:r>
            <a:r>
              <a:rPr sz="1200" b="1" spc="-10" dirty="0">
                <a:latin typeface="Calibri"/>
                <a:cs typeface="Calibri"/>
              </a:rPr>
              <a:t>Consultancy</a:t>
            </a:r>
            <a:endParaRPr sz="1200">
              <a:latin typeface="Calibri"/>
              <a:cs typeface="Calibri"/>
            </a:endParaRPr>
          </a:p>
        </p:txBody>
      </p:sp>
      <p:sp>
        <p:nvSpPr>
          <p:cNvPr id="18" name="object 18"/>
          <p:cNvSpPr txBox="1"/>
          <p:nvPr/>
        </p:nvSpPr>
        <p:spPr>
          <a:xfrm rot="720000">
            <a:off x="8435321" y="2999670"/>
            <a:ext cx="677756" cy="152400"/>
          </a:xfrm>
          <a:prstGeom prst="rect">
            <a:avLst/>
          </a:prstGeom>
        </p:spPr>
        <p:txBody>
          <a:bodyPr vert="horz" wrap="square" lIns="0" tIns="0" rIns="0" bIns="0" rtlCol="0">
            <a:spAutoFit/>
          </a:bodyPr>
          <a:lstStyle/>
          <a:p>
            <a:pPr>
              <a:lnSpc>
                <a:spcPts val="1185"/>
              </a:lnSpc>
            </a:pPr>
            <a:r>
              <a:rPr sz="1200" spc="-10" dirty="0">
                <a:latin typeface="Calibri"/>
                <a:cs typeface="Calibri"/>
              </a:rPr>
              <a:t>(MS4/CCS)</a:t>
            </a:r>
            <a:endParaRPr sz="1200">
              <a:latin typeface="Calibri"/>
              <a:cs typeface="Calibri"/>
            </a:endParaRPr>
          </a:p>
        </p:txBody>
      </p:sp>
      <p:sp>
        <p:nvSpPr>
          <p:cNvPr id="19" name="object 19"/>
          <p:cNvSpPr txBox="1"/>
          <p:nvPr/>
        </p:nvSpPr>
        <p:spPr>
          <a:xfrm rot="720000">
            <a:off x="8377501" y="3422974"/>
            <a:ext cx="3007413"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+10.</a:t>
            </a:r>
            <a:r>
              <a:rPr sz="1800" spc="-15" baseline="2314" dirty="0">
                <a:latin typeface="Calibri"/>
                <a:cs typeface="Calibri"/>
              </a:rPr>
              <a:t>000</a:t>
            </a:r>
            <a:r>
              <a:rPr sz="1800" spc="-67" baseline="2314" dirty="0">
                <a:latin typeface="Calibri"/>
                <a:cs typeface="Calibri"/>
              </a:rPr>
              <a:t> </a:t>
            </a:r>
            <a:r>
              <a:rPr sz="1800" baseline="2314" dirty="0">
                <a:latin typeface="Calibri"/>
                <a:cs typeface="Calibri"/>
              </a:rPr>
              <a:t>GPU</a:t>
            </a:r>
            <a:r>
              <a:rPr sz="1800" spc="-52" baseline="2314" dirty="0">
                <a:latin typeface="Calibri"/>
                <a:cs typeface="Calibri"/>
              </a:rPr>
              <a:t> </a:t>
            </a:r>
            <a:r>
              <a:rPr sz="1800" baseline="2314" dirty="0">
                <a:latin typeface="Calibri"/>
                <a:cs typeface="Calibri"/>
              </a:rPr>
              <a:t>hours</a:t>
            </a:r>
            <a:r>
              <a:rPr sz="1800" spc="-60" baseline="2314" dirty="0">
                <a:latin typeface="Calibri"/>
                <a:cs typeface="Calibri"/>
              </a:rPr>
              <a:t> </a:t>
            </a:r>
            <a:r>
              <a:rPr sz="1800" b="1" baseline="2314" dirty="0">
                <a:latin typeface="Calibri"/>
                <a:cs typeface="Calibri"/>
              </a:rPr>
              <a:t>Cloud</a:t>
            </a:r>
            <a:r>
              <a:rPr sz="1800" b="1" spc="-60" baseline="2314" dirty="0">
                <a:latin typeface="Calibri"/>
                <a:cs typeface="Calibri"/>
              </a:rPr>
              <a:t> </a:t>
            </a:r>
            <a:r>
              <a:rPr sz="1800" b="1" spc="-15" baseline="2314" dirty="0">
                <a:latin typeface="Calibri"/>
                <a:cs typeface="Calibri"/>
              </a:rPr>
              <a:t>Research</a:t>
            </a:r>
            <a:r>
              <a:rPr sz="1800" b="1" spc="-52" baseline="2314" dirty="0">
                <a:latin typeface="Calibri"/>
                <a:cs typeface="Calibri"/>
              </a:rPr>
              <a:t> </a:t>
            </a:r>
            <a:r>
              <a:rPr sz="1200" b="1" spc="-10" dirty="0">
                <a:latin typeface="Calibri"/>
                <a:cs typeface="Calibri"/>
              </a:rPr>
              <a:t>Consultancy</a:t>
            </a:r>
            <a:endParaRPr sz="1200">
              <a:latin typeface="Calibri"/>
              <a:cs typeface="Calibri"/>
            </a:endParaRPr>
          </a:p>
        </p:txBody>
      </p:sp>
      <p:sp>
        <p:nvSpPr>
          <p:cNvPr id="20" name="object 20"/>
          <p:cNvSpPr txBox="1"/>
          <p:nvPr/>
        </p:nvSpPr>
        <p:spPr>
          <a:xfrm rot="720000">
            <a:off x="8357239" y="3359334"/>
            <a:ext cx="677756" cy="152400"/>
          </a:xfrm>
          <a:prstGeom prst="rect">
            <a:avLst/>
          </a:prstGeom>
        </p:spPr>
        <p:txBody>
          <a:bodyPr vert="horz" wrap="square" lIns="0" tIns="0" rIns="0" bIns="0" rtlCol="0">
            <a:spAutoFit/>
          </a:bodyPr>
          <a:lstStyle/>
          <a:p>
            <a:pPr>
              <a:lnSpc>
                <a:spcPts val="1185"/>
              </a:lnSpc>
            </a:pPr>
            <a:r>
              <a:rPr sz="1200" spc="-10" dirty="0">
                <a:latin typeface="Calibri"/>
                <a:cs typeface="Calibri"/>
              </a:rPr>
              <a:t>(MS4/CCS)</a:t>
            </a:r>
            <a:endParaRPr sz="1200">
              <a:latin typeface="Calibri"/>
              <a:cs typeface="Calibri"/>
            </a:endParaRPr>
          </a:p>
        </p:txBody>
      </p:sp>
      <p:sp>
        <p:nvSpPr>
          <p:cNvPr id="21" name="object 21"/>
          <p:cNvSpPr txBox="1"/>
          <p:nvPr/>
        </p:nvSpPr>
        <p:spPr>
          <a:xfrm rot="720000">
            <a:off x="8252396" y="4032314"/>
            <a:ext cx="3597329" cy="152400"/>
          </a:xfrm>
          <a:prstGeom prst="rect">
            <a:avLst/>
          </a:prstGeom>
        </p:spPr>
        <p:txBody>
          <a:bodyPr vert="horz" wrap="square" lIns="0" tIns="0" rIns="0" bIns="0" rtlCol="0">
            <a:spAutoFit/>
          </a:bodyPr>
          <a:lstStyle/>
          <a:p>
            <a:pPr>
              <a:lnSpc>
                <a:spcPts val="1200"/>
              </a:lnSpc>
            </a:pPr>
            <a:r>
              <a:rPr sz="1800" baseline="4629" dirty="0">
                <a:latin typeface="Calibri"/>
                <a:cs typeface="Calibri"/>
              </a:rPr>
              <a:t>Incl.</a:t>
            </a:r>
            <a:r>
              <a:rPr sz="1800" spc="-22" baseline="4629" dirty="0">
                <a:latin typeface="Calibri"/>
                <a:cs typeface="Calibri"/>
              </a:rPr>
              <a:t> </a:t>
            </a:r>
            <a:r>
              <a:rPr sz="1800" spc="-15" baseline="4629" dirty="0">
                <a:latin typeface="Calibri"/>
                <a:cs typeface="Calibri"/>
              </a:rPr>
              <a:t>varying </a:t>
            </a:r>
            <a:r>
              <a:rPr sz="1800" spc="-15" baseline="2314" dirty="0">
                <a:latin typeface="Calibri"/>
                <a:cs typeface="Calibri"/>
              </a:rPr>
              <a:t>amounts</a:t>
            </a:r>
            <a:r>
              <a:rPr sz="1800" spc="-7" baseline="2314" dirty="0">
                <a:latin typeface="Calibri"/>
                <a:cs typeface="Calibri"/>
              </a:rPr>
              <a:t> </a:t>
            </a:r>
            <a:r>
              <a:rPr sz="1800" baseline="2314" dirty="0">
                <a:latin typeface="Calibri"/>
                <a:cs typeface="Calibri"/>
              </a:rPr>
              <a:t>of</a:t>
            </a:r>
            <a:r>
              <a:rPr sz="1800" spc="-22" baseline="2314" dirty="0">
                <a:latin typeface="Calibri"/>
                <a:cs typeface="Calibri"/>
              </a:rPr>
              <a:t> </a:t>
            </a:r>
            <a:r>
              <a:rPr sz="1800" spc="-44" baseline="2314" dirty="0">
                <a:latin typeface="Calibri"/>
                <a:cs typeface="Calibri"/>
              </a:rPr>
              <a:t>disk-</a:t>
            </a:r>
            <a:r>
              <a:rPr sz="1800" baseline="2314" dirty="0">
                <a:latin typeface="Calibri"/>
                <a:cs typeface="Calibri"/>
              </a:rPr>
              <a:t>,</a:t>
            </a:r>
            <a:r>
              <a:rPr sz="1800" spc="-15" baseline="2314" dirty="0">
                <a:latin typeface="Calibri"/>
                <a:cs typeface="Calibri"/>
              </a:rPr>
              <a:t> </a:t>
            </a:r>
            <a:r>
              <a:rPr sz="1800" spc="-30" baseline="2314" dirty="0">
                <a:latin typeface="Calibri"/>
                <a:cs typeface="Calibri"/>
              </a:rPr>
              <a:t>tape-storage,</a:t>
            </a:r>
            <a:r>
              <a:rPr sz="1800" spc="-15" baseline="2314" dirty="0">
                <a:latin typeface="Calibri"/>
                <a:cs typeface="Calibri"/>
              </a:rPr>
              <a:t> r</a:t>
            </a:r>
            <a:r>
              <a:rPr sz="1200" spc="-10" dirty="0">
                <a:latin typeface="Calibri"/>
                <a:cs typeface="Calibri"/>
              </a:rPr>
              <a:t>esearch</a:t>
            </a:r>
            <a:r>
              <a:rPr sz="1200" spc="-15" dirty="0">
                <a:latin typeface="Calibri"/>
                <a:cs typeface="Calibri"/>
              </a:rPr>
              <a:t> </a:t>
            </a:r>
            <a:r>
              <a:rPr sz="1200" spc="-10" dirty="0">
                <a:latin typeface="Calibri"/>
                <a:cs typeface="Calibri"/>
              </a:rPr>
              <a:t>drive</a:t>
            </a:r>
            <a:endParaRPr sz="1200">
              <a:latin typeface="Calibri"/>
              <a:cs typeface="Calibri"/>
            </a:endParaRPr>
          </a:p>
        </p:txBody>
      </p:sp>
      <p:sp>
        <p:nvSpPr>
          <p:cNvPr id="22" name="object 22"/>
          <p:cNvSpPr txBox="1"/>
          <p:nvPr/>
        </p:nvSpPr>
        <p:spPr>
          <a:xfrm rot="720000">
            <a:off x="8241622" y="3905066"/>
            <a:ext cx="801389" cy="152400"/>
          </a:xfrm>
          <a:prstGeom prst="rect">
            <a:avLst/>
          </a:prstGeom>
        </p:spPr>
        <p:txBody>
          <a:bodyPr vert="horz" wrap="square" lIns="0" tIns="0" rIns="0" bIns="0" rtlCol="0">
            <a:spAutoFit/>
          </a:bodyPr>
          <a:lstStyle/>
          <a:p>
            <a:pPr>
              <a:lnSpc>
                <a:spcPts val="1185"/>
              </a:lnSpc>
            </a:pPr>
            <a:r>
              <a:rPr sz="1200" dirty="0">
                <a:latin typeface="Calibri"/>
                <a:cs typeface="Calibri"/>
              </a:rPr>
              <a:t>and</a:t>
            </a:r>
            <a:r>
              <a:rPr sz="1200" spc="-35" dirty="0">
                <a:latin typeface="Calibri"/>
                <a:cs typeface="Calibri"/>
              </a:rPr>
              <a:t> </a:t>
            </a:r>
            <a:r>
              <a:rPr sz="1200" spc="-10" dirty="0">
                <a:latin typeface="Calibri"/>
                <a:cs typeface="Calibri"/>
              </a:rPr>
              <a:t>support.</a:t>
            </a:r>
            <a:endParaRPr sz="1200">
              <a:latin typeface="Calibri"/>
              <a:cs typeface="Calibri"/>
            </a:endParaRPr>
          </a:p>
        </p:txBody>
      </p:sp>
      <p:sp>
        <p:nvSpPr>
          <p:cNvPr id="23" name="object 23"/>
          <p:cNvSpPr txBox="1"/>
          <p:nvPr/>
        </p:nvSpPr>
        <p:spPr>
          <a:xfrm rot="720000">
            <a:off x="8158043" y="4347034"/>
            <a:ext cx="1549925" cy="152400"/>
          </a:xfrm>
          <a:prstGeom prst="rect">
            <a:avLst/>
          </a:prstGeom>
        </p:spPr>
        <p:txBody>
          <a:bodyPr vert="horz" wrap="square" lIns="0" tIns="0" rIns="0" bIns="0" rtlCol="0">
            <a:spAutoFit/>
          </a:bodyPr>
          <a:lstStyle/>
          <a:p>
            <a:pPr>
              <a:lnSpc>
                <a:spcPts val="1195"/>
              </a:lnSpc>
            </a:pPr>
            <a:r>
              <a:rPr sz="1800" baseline="2314" dirty="0">
                <a:latin typeface="Calibri"/>
                <a:cs typeface="Calibri"/>
              </a:rPr>
              <a:t>SBU</a:t>
            </a:r>
            <a:r>
              <a:rPr sz="1800" spc="-15" baseline="2314" dirty="0">
                <a:latin typeface="Calibri"/>
                <a:cs typeface="Calibri"/>
              </a:rPr>
              <a:t> </a:t>
            </a:r>
            <a:r>
              <a:rPr sz="1800" baseline="2314" dirty="0">
                <a:latin typeface="Calibri"/>
                <a:cs typeface="Calibri"/>
              </a:rPr>
              <a:t>=</a:t>
            </a:r>
            <a:r>
              <a:rPr sz="1800" spc="-15" baseline="2314" dirty="0">
                <a:latin typeface="Calibri"/>
                <a:cs typeface="Calibri"/>
              </a:rPr>
              <a:t> </a:t>
            </a:r>
            <a:r>
              <a:rPr sz="1800" spc="-30" baseline="2314" dirty="0">
                <a:latin typeface="Calibri"/>
                <a:cs typeface="Calibri"/>
              </a:rPr>
              <a:t>System</a:t>
            </a:r>
            <a:r>
              <a:rPr sz="1800" spc="-7" baseline="2314" dirty="0">
                <a:latin typeface="Calibri"/>
                <a:cs typeface="Calibri"/>
              </a:rPr>
              <a:t> </a:t>
            </a:r>
            <a:r>
              <a:rPr sz="1200" spc="-10" dirty="0">
                <a:latin typeface="Calibri"/>
                <a:cs typeface="Calibri"/>
              </a:rPr>
              <a:t>Billing</a:t>
            </a:r>
            <a:r>
              <a:rPr sz="1200" spc="-15" dirty="0">
                <a:latin typeface="Calibri"/>
                <a:cs typeface="Calibri"/>
              </a:rPr>
              <a:t> </a:t>
            </a:r>
            <a:r>
              <a:rPr sz="1200" spc="-20" dirty="0">
                <a:latin typeface="Calibri"/>
                <a:cs typeface="Calibri"/>
              </a:rPr>
              <a:t>Unit</a:t>
            </a:r>
            <a:endParaRPr sz="1200">
              <a:latin typeface="Calibri"/>
              <a:cs typeface="Calibri"/>
            </a:endParaRPr>
          </a:p>
        </p:txBody>
      </p:sp>
      <p:pic>
        <p:nvPicPr>
          <p:cNvPr id="24" name="object 24"/>
          <p:cNvPicPr/>
          <p:nvPr/>
        </p:nvPicPr>
        <p:blipFill>
          <a:blip r:embed="rId4" cstate="print"/>
          <a:stretch>
            <a:fillRect/>
          </a:stretch>
        </p:blipFill>
        <p:spPr>
          <a:xfrm>
            <a:off x="6979484" y="5119366"/>
            <a:ext cx="414489" cy="495124"/>
          </a:xfrm>
          <a:prstGeom prst="rect">
            <a:avLst/>
          </a:prstGeom>
        </p:spPr>
      </p:pic>
      <p:pic>
        <p:nvPicPr>
          <p:cNvPr id="25" name="object 25"/>
          <p:cNvPicPr/>
          <p:nvPr/>
        </p:nvPicPr>
        <p:blipFill>
          <a:blip r:embed="rId5" cstate="print"/>
          <a:stretch>
            <a:fillRect/>
          </a:stretch>
        </p:blipFill>
        <p:spPr>
          <a:xfrm>
            <a:off x="4560479" y="6183359"/>
            <a:ext cx="1127519" cy="300599"/>
          </a:xfrm>
          <a:prstGeom prst="rect">
            <a:avLst/>
          </a:prstGeom>
        </p:spPr>
      </p:pic>
      <p:pic>
        <p:nvPicPr>
          <p:cNvPr id="26" name="object 26"/>
          <p:cNvPicPr/>
          <p:nvPr/>
        </p:nvPicPr>
        <p:blipFill>
          <a:blip r:embed="rId6" cstate="print"/>
          <a:stretch>
            <a:fillRect/>
          </a:stretch>
        </p:blipFill>
        <p:spPr>
          <a:xfrm>
            <a:off x="4568521" y="3652518"/>
            <a:ext cx="809036" cy="655283"/>
          </a:xfrm>
          <a:prstGeom prst="rect">
            <a:avLst/>
          </a:prstGeom>
        </p:spPr>
      </p:pic>
      <p:grpSp>
        <p:nvGrpSpPr>
          <p:cNvPr id="27" name="object 27"/>
          <p:cNvGrpSpPr/>
          <p:nvPr/>
        </p:nvGrpSpPr>
        <p:grpSpPr>
          <a:xfrm>
            <a:off x="4560479" y="5042520"/>
            <a:ext cx="2270125" cy="1028065"/>
            <a:chOff x="4560479" y="5042520"/>
            <a:chExt cx="2270125" cy="1028065"/>
          </a:xfrm>
        </p:grpSpPr>
        <p:pic>
          <p:nvPicPr>
            <p:cNvPr id="28" name="object 28"/>
            <p:cNvPicPr/>
            <p:nvPr/>
          </p:nvPicPr>
          <p:blipFill>
            <a:blip r:embed="rId7" cstate="print"/>
            <a:stretch>
              <a:fillRect/>
            </a:stretch>
          </p:blipFill>
          <p:spPr>
            <a:xfrm>
              <a:off x="4560479" y="5042520"/>
              <a:ext cx="1277640" cy="651239"/>
            </a:xfrm>
            <a:prstGeom prst="rect">
              <a:avLst/>
            </a:prstGeom>
          </p:spPr>
        </p:pic>
        <p:sp>
          <p:nvSpPr>
            <p:cNvPr id="29" name="object 29"/>
            <p:cNvSpPr/>
            <p:nvPr/>
          </p:nvSpPr>
          <p:spPr>
            <a:xfrm>
              <a:off x="4952746" y="5316270"/>
              <a:ext cx="1877695" cy="754380"/>
            </a:xfrm>
            <a:custGeom>
              <a:avLst/>
              <a:gdLst/>
              <a:ahLst/>
              <a:cxnLst/>
              <a:rect l="l" t="t" r="r" b="b"/>
              <a:pathLst>
                <a:path w="1877695" h="754379">
                  <a:moveTo>
                    <a:pt x="104749" y="354431"/>
                  </a:moveTo>
                  <a:lnTo>
                    <a:pt x="95948" y="336524"/>
                  </a:lnTo>
                  <a:lnTo>
                    <a:pt x="53047" y="249339"/>
                  </a:lnTo>
                  <a:lnTo>
                    <a:pt x="0" y="353758"/>
                  </a:lnTo>
                  <a:lnTo>
                    <a:pt x="34912" y="353987"/>
                  </a:lnTo>
                  <a:lnTo>
                    <a:pt x="32346" y="753948"/>
                  </a:lnTo>
                  <a:lnTo>
                    <a:pt x="67271" y="754164"/>
                  </a:lnTo>
                  <a:lnTo>
                    <a:pt x="69837" y="354203"/>
                  </a:lnTo>
                  <a:lnTo>
                    <a:pt x="104749" y="354431"/>
                  </a:lnTo>
                  <a:close/>
                </a:path>
                <a:path w="1877695" h="754379">
                  <a:moveTo>
                    <a:pt x="1877529" y="52412"/>
                  </a:moveTo>
                  <a:lnTo>
                    <a:pt x="1772793" y="0"/>
                  </a:lnTo>
                  <a:lnTo>
                    <a:pt x="1772767" y="34912"/>
                  </a:lnTo>
                  <a:lnTo>
                    <a:pt x="885736" y="34594"/>
                  </a:lnTo>
                  <a:lnTo>
                    <a:pt x="885723" y="69519"/>
                  </a:lnTo>
                  <a:lnTo>
                    <a:pt x="1772754" y="69837"/>
                  </a:lnTo>
                  <a:lnTo>
                    <a:pt x="1772754" y="104762"/>
                  </a:lnTo>
                  <a:lnTo>
                    <a:pt x="1842643" y="69837"/>
                  </a:lnTo>
                  <a:lnTo>
                    <a:pt x="1877529" y="52412"/>
                  </a:lnTo>
                  <a:close/>
                </a:path>
              </a:pathLst>
            </a:custGeom>
            <a:solidFill>
              <a:srgbClr val="000000"/>
            </a:solidFill>
          </p:spPr>
          <p:txBody>
            <a:bodyPr wrap="square" lIns="0" tIns="0" rIns="0" bIns="0" rtlCol="0"/>
            <a:lstStyle/>
            <a:p>
              <a:endParaRPr/>
            </a:p>
          </p:txBody>
        </p:sp>
      </p:grpSp>
      <p:sp>
        <p:nvSpPr>
          <p:cNvPr id="30" name="object 30"/>
          <p:cNvSpPr txBox="1"/>
          <p:nvPr/>
        </p:nvSpPr>
        <p:spPr>
          <a:xfrm>
            <a:off x="2205259" y="4211828"/>
            <a:ext cx="1470025" cy="949325"/>
          </a:xfrm>
          <a:prstGeom prst="rect">
            <a:avLst/>
          </a:prstGeom>
        </p:spPr>
        <p:txBody>
          <a:bodyPr vert="horz" wrap="square" lIns="0" tIns="6350" rIns="0" bIns="0" rtlCol="0">
            <a:spAutoFit/>
          </a:bodyPr>
          <a:lstStyle/>
          <a:p>
            <a:pPr marL="12700" marR="878840">
              <a:lnSpc>
                <a:spcPct val="103299"/>
              </a:lnSpc>
              <a:spcBef>
                <a:spcPts val="50"/>
              </a:spcBef>
            </a:pPr>
            <a:r>
              <a:rPr sz="1200" spc="-10" dirty="0">
                <a:latin typeface="Calibri"/>
                <a:cs typeface="Calibri"/>
              </a:rPr>
              <a:t>Direct </a:t>
            </a:r>
            <a:r>
              <a:rPr sz="1200" spc="-20" dirty="0">
                <a:latin typeface="Calibri"/>
                <a:cs typeface="Calibri"/>
              </a:rPr>
              <a:t>contracts</a:t>
            </a:r>
            <a:endParaRPr sz="1200" dirty="0">
              <a:latin typeface="Calibri"/>
              <a:cs typeface="Calibri"/>
            </a:endParaRPr>
          </a:p>
          <a:p>
            <a:pPr>
              <a:lnSpc>
                <a:spcPct val="100000"/>
              </a:lnSpc>
              <a:spcBef>
                <a:spcPts val="1440"/>
              </a:spcBef>
            </a:pPr>
            <a:endParaRPr sz="1200" dirty="0">
              <a:latin typeface="Calibri"/>
              <a:cs typeface="Calibri"/>
            </a:endParaRPr>
          </a:p>
          <a:p>
            <a:pPr marL="338455">
              <a:lnSpc>
                <a:spcPct val="100000"/>
              </a:lnSpc>
            </a:pPr>
            <a:r>
              <a:rPr sz="1200" dirty="0">
                <a:latin typeface="Calibri"/>
                <a:cs typeface="Calibri"/>
              </a:rPr>
              <a:t>Small</a:t>
            </a:r>
            <a:r>
              <a:rPr sz="1200" spc="-40" dirty="0">
                <a:latin typeface="Calibri"/>
                <a:cs typeface="Calibri"/>
              </a:rPr>
              <a:t> </a:t>
            </a:r>
            <a:r>
              <a:rPr sz="1200" dirty="0">
                <a:latin typeface="Calibri"/>
                <a:cs typeface="Calibri"/>
              </a:rPr>
              <a:t>NWO</a:t>
            </a:r>
            <a:r>
              <a:rPr sz="1200" spc="-30" dirty="0">
                <a:latin typeface="Calibri"/>
                <a:cs typeface="Calibri"/>
              </a:rPr>
              <a:t> </a:t>
            </a:r>
            <a:r>
              <a:rPr sz="1200" spc="-10" dirty="0">
                <a:latin typeface="Calibri"/>
                <a:cs typeface="Calibri"/>
              </a:rPr>
              <a:t>grants</a:t>
            </a:r>
            <a:endParaRPr sz="1200" dirty="0">
              <a:latin typeface="Calibri"/>
              <a:cs typeface="Calibri"/>
            </a:endParaRPr>
          </a:p>
        </p:txBody>
      </p:sp>
      <p:sp>
        <p:nvSpPr>
          <p:cNvPr id="31" name="object 31"/>
          <p:cNvSpPr txBox="1"/>
          <p:nvPr/>
        </p:nvSpPr>
        <p:spPr>
          <a:xfrm>
            <a:off x="1926799" y="6089396"/>
            <a:ext cx="114236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Large</a:t>
            </a:r>
            <a:r>
              <a:rPr sz="1200" spc="-50" dirty="0">
                <a:latin typeface="Calibri"/>
                <a:cs typeface="Calibri"/>
              </a:rPr>
              <a:t> </a:t>
            </a:r>
            <a:r>
              <a:rPr sz="1200" dirty="0">
                <a:latin typeface="Calibri"/>
                <a:cs typeface="Calibri"/>
              </a:rPr>
              <a:t>NWO</a:t>
            </a:r>
            <a:r>
              <a:rPr sz="1200" spc="-40" dirty="0">
                <a:latin typeface="Calibri"/>
                <a:cs typeface="Calibri"/>
              </a:rPr>
              <a:t> </a:t>
            </a:r>
            <a:r>
              <a:rPr sz="1200" spc="-10" dirty="0">
                <a:latin typeface="Calibri"/>
                <a:cs typeface="Calibri"/>
              </a:rPr>
              <a:t>grants</a:t>
            </a:r>
            <a:endParaRPr sz="1200">
              <a:latin typeface="Calibri"/>
              <a:cs typeface="Calibri"/>
            </a:endParaRPr>
          </a:p>
        </p:txBody>
      </p:sp>
      <p:sp>
        <p:nvSpPr>
          <p:cNvPr id="32" name="object 32"/>
          <p:cNvSpPr/>
          <p:nvPr/>
        </p:nvSpPr>
        <p:spPr>
          <a:xfrm>
            <a:off x="1905836" y="5316284"/>
            <a:ext cx="2387600" cy="104775"/>
          </a:xfrm>
          <a:custGeom>
            <a:avLst/>
            <a:gdLst/>
            <a:ahLst/>
            <a:cxnLst/>
            <a:rect l="l" t="t" r="r" b="b"/>
            <a:pathLst>
              <a:path w="2387600" h="104775">
                <a:moveTo>
                  <a:pt x="2282399" y="69839"/>
                </a:moveTo>
                <a:lnTo>
                  <a:pt x="2282394" y="104759"/>
                </a:lnTo>
                <a:lnTo>
                  <a:pt x="2352255" y="69842"/>
                </a:lnTo>
                <a:lnTo>
                  <a:pt x="2282399" y="69839"/>
                </a:lnTo>
                <a:close/>
              </a:path>
              <a:path w="2387600" h="104775">
                <a:moveTo>
                  <a:pt x="2282405" y="34919"/>
                </a:moveTo>
                <a:lnTo>
                  <a:pt x="2282399" y="69839"/>
                </a:lnTo>
                <a:lnTo>
                  <a:pt x="2299862" y="69842"/>
                </a:lnTo>
                <a:lnTo>
                  <a:pt x="2299867" y="34922"/>
                </a:lnTo>
                <a:lnTo>
                  <a:pt x="2282405" y="34919"/>
                </a:lnTo>
                <a:close/>
              </a:path>
              <a:path w="2387600" h="104775">
                <a:moveTo>
                  <a:pt x="2282410" y="0"/>
                </a:moveTo>
                <a:lnTo>
                  <a:pt x="2282405" y="34919"/>
                </a:lnTo>
                <a:lnTo>
                  <a:pt x="2299867" y="34922"/>
                </a:lnTo>
                <a:lnTo>
                  <a:pt x="2299862" y="69842"/>
                </a:lnTo>
                <a:lnTo>
                  <a:pt x="2352260" y="69839"/>
                </a:lnTo>
                <a:lnTo>
                  <a:pt x="2387163" y="52395"/>
                </a:lnTo>
                <a:lnTo>
                  <a:pt x="2282410" y="0"/>
                </a:lnTo>
                <a:close/>
              </a:path>
              <a:path w="2387600" h="104775">
                <a:moveTo>
                  <a:pt x="5" y="34575"/>
                </a:moveTo>
                <a:lnTo>
                  <a:pt x="0" y="69495"/>
                </a:lnTo>
                <a:lnTo>
                  <a:pt x="2282399" y="69839"/>
                </a:lnTo>
                <a:lnTo>
                  <a:pt x="2282405" y="34919"/>
                </a:lnTo>
                <a:lnTo>
                  <a:pt x="5" y="34575"/>
                </a:lnTo>
                <a:close/>
              </a:path>
            </a:pathLst>
          </a:custGeom>
          <a:solidFill>
            <a:srgbClr val="000000"/>
          </a:solidFill>
        </p:spPr>
        <p:txBody>
          <a:bodyPr wrap="square" lIns="0" tIns="0" rIns="0" bIns="0" rtlCol="0"/>
          <a:lstStyle/>
          <a:p>
            <a:endParaRPr/>
          </a:p>
        </p:txBody>
      </p:sp>
      <p:sp>
        <p:nvSpPr>
          <p:cNvPr id="33" name="object 33"/>
          <p:cNvSpPr/>
          <p:nvPr/>
        </p:nvSpPr>
        <p:spPr>
          <a:xfrm>
            <a:off x="1874644" y="4246312"/>
            <a:ext cx="2418715" cy="746125"/>
          </a:xfrm>
          <a:custGeom>
            <a:avLst/>
            <a:gdLst/>
            <a:ahLst/>
            <a:cxnLst/>
            <a:rect l="l" t="t" r="r" b="b"/>
            <a:pathLst>
              <a:path w="2418715" h="746125">
                <a:moveTo>
                  <a:pt x="2312917" y="33507"/>
                </a:moveTo>
                <a:lnTo>
                  <a:pt x="0" y="712133"/>
                </a:lnTo>
                <a:lnTo>
                  <a:pt x="9831" y="745641"/>
                </a:lnTo>
                <a:lnTo>
                  <a:pt x="2322748" y="67015"/>
                </a:lnTo>
                <a:lnTo>
                  <a:pt x="2312917" y="33507"/>
                </a:lnTo>
                <a:close/>
              </a:path>
              <a:path w="2418715" h="746125">
                <a:moveTo>
                  <a:pt x="2409940" y="28591"/>
                </a:moveTo>
                <a:lnTo>
                  <a:pt x="2329671" y="28591"/>
                </a:lnTo>
                <a:lnTo>
                  <a:pt x="2339503" y="62099"/>
                </a:lnTo>
                <a:lnTo>
                  <a:pt x="2322748" y="67015"/>
                </a:lnTo>
                <a:lnTo>
                  <a:pt x="2332579" y="100523"/>
                </a:lnTo>
                <a:lnTo>
                  <a:pt x="2409940" y="28591"/>
                </a:lnTo>
                <a:close/>
              </a:path>
              <a:path w="2418715" h="746125">
                <a:moveTo>
                  <a:pt x="2329671" y="28591"/>
                </a:moveTo>
                <a:lnTo>
                  <a:pt x="2312917" y="33507"/>
                </a:lnTo>
                <a:lnTo>
                  <a:pt x="2322748" y="67015"/>
                </a:lnTo>
                <a:lnTo>
                  <a:pt x="2339503" y="62099"/>
                </a:lnTo>
                <a:lnTo>
                  <a:pt x="2329671" y="28591"/>
                </a:lnTo>
                <a:close/>
              </a:path>
              <a:path w="2418715" h="746125">
                <a:moveTo>
                  <a:pt x="2303086" y="0"/>
                </a:moveTo>
                <a:lnTo>
                  <a:pt x="2312917" y="33507"/>
                </a:lnTo>
                <a:lnTo>
                  <a:pt x="2329671" y="28591"/>
                </a:lnTo>
                <a:lnTo>
                  <a:pt x="2409940" y="28591"/>
                </a:lnTo>
                <a:lnTo>
                  <a:pt x="2418355" y="20767"/>
                </a:lnTo>
                <a:lnTo>
                  <a:pt x="2303086" y="0"/>
                </a:lnTo>
                <a:close/>
              </a:path>
            </a:pathLst>
          </a:custGeom>
          <a:solidFill>
            <a:srgbClr val="000000"/>
          </a:solidFill>
        </p:spPr>
        <p:txBody>
          <a:bodyPr wrap="square" lIns="0" tIns="0" rIns="0" bIns="0" rtlCol="0"/>
          <a:lstStyle/>
          <a:p>
            <a:endParaRPr/>
          </a:p>
        </p:txBody>
      </p:sp>
      <p:sp>
        <p:nvSpPr>
          <p:cNvPr id="34" name="object 34"/>
          <p:cNvSpPr/>
          <p:nvPr/>
        </p:nvSpPr>
        <p:spPr>
          <a:xfrm>
            <a:off x="1901506" y="5704926"/>
            <a:ext cx="2392045" cy="653415"/>
          </a:xfrm>
          <a:custGeom>
            <a:avLst/>
            <a:gdLst/>
            <a:ahLst/>
            <a:cxnLst/>
            <a:rect l="l" t="t" r="r" b="b"/>
            <a:pathLst>
              <a:path w="2392045" h="653414">
                <a:moveTo>
                  <a:pt x="2285678" y="619465"/>
                </a:moveTo>
                <a:lnTo>
                  <a:pt x="2277010" y="653292"/>
                </a:lnTo>
                <a:lnTo>
                  <a:pt x="2391493" y="628553"/>
                </a:lnTo>
                <a:lnTo>
                  <a:pt x="2386012" y="623799"/>
                </a:lnTo>
                <a:lnTo>
                  <a:pt x="2302592" y="623799"/>
                </a:lnTo>
                <a:lnTo>
                  <a:pt x="2285678" y="619465"/>
                </a:lnTo>
                <a:close/>
              </a:path>
              <a:path w="2392045" h="653414">
                <a:moveTo>
                  <a:pt x="2294345" y="585638"/>
                </a:moveTo>
                <a:lnTo>
                  <a:pt x="2285678" y="619465"/>
                </a:lnTo>
                <a:lnTo>
                  <a:pt x="2302592" y="623799"/>
                </a:lnTo>
                <a:lnTo>
                  <a:pt x="2311260" y="589972"/>
                </a:lnTo>
                <a:lnTo>
                  <a:pt x="2294345" y="585638"/>
                </a:lnTo>
                <a:close/>
              </a:path>
              <a:path w="2392045" h="653414">
                <a:moveTo>
                  <a:pt x="2303012" y="551810"/>
                </a:moveTo>
                <a:lnTo>
                  <a:pt x="2294345" y="585638"/>
                </a:lnTo>
                <a:lnTo>
                  <a:pt x="2311260" y="589972"/>
                </a:lnTo>
                <a:lnTo>
                  <a:pt x="2302592" y="623799"/>
                </a:lnTo>
                <a:lnTo>
                  <a:pt x="2386012" y="623799"/>
                </a:lnTo>
                <a:lnTo>
                  <a:pt x="2303012" y="551810"/>
                </a:lnTo>
                <a:close/>
              </a:path>
              <a:path w="2392045" h="653414">
                <a:moveTo>
                  <a:pt x="8667" y="0"/>
                </a:moveTo>
                <a:lnTo>
                  <a:pt x="0" y="33827"/>
                </a:lnTo>
                <a:lnTo>
                  <a:pt x="2285678" y="619465"/>
                </a:lnTo>
                <a:lnTo>
                  <a:pt x="2294345" y="585638"/>
                </a:lnTo>
                <a:lnTo>
                  <a:pt x="8667" y="0"/>
                </a:lnTo>
                <a:close/>
              </a:path>
            </a:pathLst>
          </a:custGeom>
          <a:solidFill>
            <a:srgbClr val="000000"/>
          </a:solidFill>
        </p:spPr>
        <p:txBody>
          <a:bodyPr wrap="square" lIns="0" tIns="0" rIns="0" bIns="0" rtlCol="0"/>
          <a:lstStyle/>
          <a:p>
            <a:endParaRPr/>
          </a:p>
        </p:txBody>
      </p:sp>
      <p:sp>
        <p:nvSpPr>
          <p:cNvPr id="35" name="object 35"/>
          <p:cNvSpPr/>
          <p:nvPr/>
        </p:nvSpPr>
        <p:spPr>
          <a:xfrm>
            <a:off x="4954547" y="4392248"/>
            <a:ext cx="104775" cy="504825"/>
          </a:xfrm>
          <a:custGeom>
            <a:avLst/>
            <a:gdLst/>
            <a:ahLst/>
            <a:cxnLst/>
            <a:rect l="l" t="t" r="r" b="b"/>
            <a:pathLst>
              <a:path w="104775" h="504825">
                <a:moveTo>
                  <a:pt x="34919" y="400186"/>
                </a:moveTo>
                <a:lnTo>
                  <a:pt x="0" y="400410"/>
                </a:lnTo>
                <a:lnTo>
                  <a:pt x="53051" y="504831"/>
                </a:lnTo>
                <a:lnTo>
                  <a:pt x="95947" y="417645"/>
                </a:lnTo>
                <a:lnTo>
                  <a:pt x="35031" y="417645"/>
                </a:lnTo>
                <a:lnTo>
                  <a:pt x="34919" y="400186"/>
                </a:lnTo>
                <a:close/>
              </a:path>
              <a:path w="104775" h="504825">
                <a:moveTo>
                  <a:pt x="69838" y="399961"/>
                </a:moveTo>
                <a:lnTo>
                  <a:pt x="34919" y="400186"/>
                </a:lnTo>
                <a:lnTo>
                  <a:pt x="35031" y="417645"/>
                </a:lnTo>
                <a:lnTo>
                  <a:pt x="69950" y="417421"/>
                </a:lnTo>
                <a:lnTo>
                  <a:pt x="69838" y="399961"/>
                </a:lnTo>
                <a:close/>
              </a:path>
              <a:path w="104775" h="504825">
                <a:moveTo>
                  <a:pt x="104758" y="399737"/>
                </a:moveTo>
                <a:lnTo>
                  <a:pt x="69838" y="399961"/>
                </a:lnTo>
                <a:lnTo>
                  <a:pt x="69950" y="417421"/>
                </a:lnTo>
                <a:lnTo>
                  <a:pt x="35031" y="417645"/>
                </a:lnTo>
                <a:lnTo>
                  <a:pt x="95947" y="417645"/>
                </a:lnTo>
                <a:lnTo>
                  <a:pt x="104758" y="399737"/>
                </a:lnTo>
                <a:close/>
              </a:path>
              <a:path w="104775" h="504825">
                <a:moveTo>
                  <a:pt x="67270" y="0"/>
                </a:moveTo>
                <a:lnTo>
                  <a:pt x="32351" y="223"/>
                </a:lnTo>
                <a:lnTo>
                  <a:pt x="34919" y="400186"/>
                </a:lnTo>
                <a:lnTo>
                  <a:pt x="69838" y="399961"/>
                </a:lnTo>
                <a:lnTo>
                  <a:pt x="67270" y="0"/>
                </a:lnTo>
                <a:close/>
              </a:path>
            </a:pathLst>
          </a:custGeom>
          <a:solidFill>
            <a:srgbClr val="000000"/>
          </a:solidFill>
        </p:spPr>
        <p:txBody>
          <a:bodyPr wrap="square" lIns="0" tIns="0" rIns="0" bIns="0" rtlCol="0"/>
          <a:lstStyle/>
          <a:p>
            <a:endParaRPr/>
          </a:p>
        </p:txBody>
      </p:sp>
      <p:sp>
        <p:nvSpPr>
          <p:cNvPr id="36" name="object 36"/>
          <p:cNvSpPr txBox="1">
            <a:spLocks noGrp="1"/>
          </p:cNvSpPr>
          <p:nvPr>
            <p:ph type="title"/>
          </p:nvPr>
        </p:nvSpPr>
        <p:spPr>
          <a:xfrm>
            <a:off x="633793" y="206427"/>
            <a:ext cx="10515600" cy="628377"/>
          </a:xfrm>
          <a:prstGeom prst="rect">
            <a:avLst/>
          </a:prstGeom>
        </p:spPr>
        <p:txBody>
          <a:bodyPr vert="horz" wrap="square" lIns="0" tIns="12700" rIns="0" bIns="0" rtlCol="0">
            <a:spAutoFit/>
          </a:bodyPr>
          <a:lstStyle/>
          <a:p>
            <a:pPr marL="12700">
              <a:lnSpc>
                <a:spcPct val="100000"/>
              </a:lnSpc>
              <a:spcBef>
                <a:spcPts val="100"/>
              </a:spcBef>
            </a:pPr>
            <a:r>
              <a:rPr sz="4000" b="1" dirty="0">
                <a:latin typeface="Century Gothic" panose="020B0502020202020204" pitchFamily="34" charset="0"/>
              </a:rPr>
              <a:t>Access</a:t>
            </a:r>
            <a:r>
              <a:rPr sz="4000" b="1" spc="-105" dirty="0">
                <a:latin typeface="Century Gothic" panose="020B0502020202020204" pitchFamily="34" charset="0"/>
              </a:rPr>
              <a:t> </a:t>
            </a:r>
            <a:r>
              <a:rPr sz="4000" b="1" dirty="0">
                <a:latin typeface="Century Gothic" panose="020B0502020202020204" pitchFamily="34" charset="0"/>
              </a:rPr>
              <a:t>routes</a:t>
            </a:r>
            <a:r>
              <a:rPr sz="4000" b="1" spc="-105" dirty="0">
                <a:latin typeface="Century Gothic" panose="020B0502020202020204" pitchFamily="34" charset="0"/>
              </a:rPr>
              <a:t> </a:t>
            </a:r>
            <a:r>
              <a:rPr sz="4000" b="1" dirty="0">
                <a:latin typeface="Century Gothic" panose="020B0502020202020204" pitchFamily="34" charset="0"/>
              </a:rPr>
              <a:t>to</a:t>
            </a:r>
            <a:r>
              <a:rPr sz="4000" b="1" spc="-95" dirty="0">
                <a:latin typeface="Century Gothic" panose="020B0502020202020204" pitchFamily="34" charset="0"/>
              </a:rPr>
              <a:t> </a:t>
            </a:r>
            <a:r>
              <a:rPr sz="4000" b="1" dirty="0">
                <a:latin typeface="Century Gothic" panose="020B0502020202020204" pitchFamily="34" charset="0"/>
              </a:rPr>
              <a:t>research</a:t>
            </a:r>
            <a:r>
              <a:rPr sz="4000" b="1" spc="-105" dirty="0">
                <a:latin typeface="Century Gothic" panose="020B0502020202020204" pitchFamily="34" charset="0"/>
              </a:rPr>
              <a:t> </a:t>
            </a:r>
            <a:r>
              <a:rPr sz="4000" b="1" spc="-10" dirty="0">
                <a:latin typeface="Century Gothic" panose="020B0502020202020204" pitchFamily="34" charset="0"/>
              </a:rPr>
              <a:t>services</a:t>
            </a:r>
            <a:endParaRPr sz="4000" b="1" dirty="0">
              <a:latin typeface="Century Gothic" panose="020B0502020202020204" pitchFamily="34" charset="0"/>
            </a:endParaRPr>
          </a:p>
        </p:txBody>
      </p:sp>
      <p:grpSp>
        <p:nvGrpSpPr>
          <p:cNvPr id="37" name="object 37"/>
          <p:cNvGrpSpPr/>
          <p:nvPr/>
        </p:nvGrpSpPr>
        <p:grpSpPr>
          <a:xfrm>
            <a:off x="701639" y="4976639"/>
            <a:ext cx="1105535" cy="914400"/>
            <a:chOff x="701639" y="4976639"/>
            <a:chExt cx="1105535" cy="914400"/>
          </a:xfrm>
        </p:grpSpPr>
        <p:pic>
          <p:nvPicPr>
            <p:cNvPr id="38" name="object 38"/>
            <p:cNvPicPr/>
            <p:nvPr/>
          </p:nvPicPr>
          <p:blipFill>
            <a:blip r:embed="rId8" cstate="print"/>
            <a:stretch>
              <a:fillRect/>
            </a:stretch>
          </p:blipFill>
          <p:spPr>
            <a:xfrm>
              <a:off x="701639" y="4976639"/>
              <a:ext cx="914039" cy="914039"/>
            </a:xfrm>
            <a:prstGeom prst="rect">
              <a:avLst/>
            </a:prstGeom>
          </p:spPr>
        </p:pic>
        <p:pic>
          <p:nvPicPr>
            <p:cNvPr id="39" name="object 39"/>
            <p:cNvPicPr/>
            <p:nvPr/>
          </p:nvPicPr>
          <p:blipFill>
            <a:blip r:embed="rId9" cstate="print"/>
            <a:stretch>
              <a:fillRect/>
            </a:stretch>
          </p:blipFill>
          <p:spPr>
            <a:xfrm>
              <a:off x="1206360" y="5148360"/>
              <a:ext cx="600480" cy="600479"/>
            </a:xfrm>
            <a:prstGeom prst="rect">
              <a:avLst/>
            </a:prstGeom>
          </p:spPr>
        </p:pic>
      </p:grpSp>
      <p:pic>
        <p:nvPicPr>
          <p:cNvPr id="40" name="object 40"/>
          <p:cNvPicPr/>
          <p:nvPr/>
        </p:nvPicPr>
        <p:blipFill>
          <a:blip r:embed="rId10" cstate="print"/>
          <a:stretch>
            <a:fillRect/>
          </a:stretch>
        </p:blipFill>
        <p:spPr>
          <a:xfrm>
            <a:off x="8268260" y="5291819"/>
            <a:ext cx="906119" cy="914039"/>
          </a:xfrm>
          <a:prstGeom prst="rect">
            <a:avLst/>
          </a:prstGeom>
        </p:spPr>
      </p:pic>
      <p:sp>
        <p:nvSpPr>
          <p:cNvPr id="41" name="object 41"/>
          <p:cNvSpPr txBox="1"/>
          <p:nvPr/>
        </p:nvSpPr>
        <p:spPr>
          <a:xfrm>
            <a:off x="8383040" y="6089396"/>
            <a:ext cx="67881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Open</a:t>
            </a:r>
            <a:r>
              <a:rPr sz="1200" spc="-25" dirty="0">
                <a:latin typeface="Calibri"/>
                <a:cs typeface="Calibri"/>
              </a:rPr>
              <a:t> </a:t>
            </a:r>
            <a:r>
              <a:rPr sz="1200" spc="-10" dirty="0">
                <a:latin typeface="Calibri"/>
                <a:cs typeface="Calibri"/>
              </a:rPr>
              <a:t>Calls</a:t>
            </a:r>
            <a:endParaRPr sz="1200">
              <a:latin typeface="Calibri"/>
              <a:cs typeface="Calibri"/>
            </a:endParaRPr>
          </a:p>
        </p:txBody>
      </p:sp>
      <p:sp>
        <p:nvSpPr>
          <p:cNvPr id="42" name="object 42"/>
          <p:cNvSpPr txBox="1"/>
          <p:nvPr/>
        </p:nvSpPr>
        <p:spPr>
          <a:xfrm>
            <a:off x="-12700" y="6366764"/>
            <a:ext cx="102870" cy="208279"/>
          </a:xfrm>
          <a:prstGeom prst="rect">
            <a:avLst/>
          </a:prstGeom>
        </p:spPr>
        <p:txBody>
          <a:bodyPr vert="horz" wrap="square" lIns="0" tIns="12700" rIns="0" bIns="0" rtlCol="0">
            <a:spAutoFit/>
          </a:bodyPr>
          <a:lstStyle/>
          <a:p>
            <a:pPr marL="12700">
              <a:lnSpc>
                <a:spcPct val="100000"/>
              </a:lnSpc>
              <a:spcBef>
                <a:spcPts val="100"/>
              </a:spcBef>
            </a:pPr>
            <a:r>
              <a:rPr sz="1200" b="1" spc="-50" dirty="0">
                <a:latin typeface="Calibri"/>
                <a:cs typeface="Calibri"/>
              </a:rPr>
              <a:t>8</a:t>
            </a:r>
            <a:endParaRPr sz="12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626" y="630681"/>
            <a:ext cx="7605573" cy="546303"/>
          </a:xfrm>
          <a:prstGeom prst="rect">
            <a:avLst/>
          </a:prstGeom>
        </p:spPr>
        <p:txBody>
          <a:bodyPr vert="horz" wrap="square" lIns="0" tIns="71120" rIns="0" bIns="0" rtlCol="0">
            <a:spAutoFit/>
          </a:bodyPr>
          <a:lstStyle/>
          <a:p>
            <a:pPr marL="12700" marR="5080">
              <a:lnSpc>
                <a:spcPts val="3670"/>
              </a:lnSpc>
              <a:spcBef>
                <a:spcPts val="560"/>
              </a:spcBef>
            </a:pPr>
            <a:r>
              <a:rPr sz="3400" spc="-25" dirty="0">
                <a:solidFill>
                  <a:srgbClr val="000000"/>
                </a:solidFill>
              </a:rPr>
              <a:t>User-</a:t>
            </a:r>
            <a:r>
              <a:rPr sz="3400" dirty="0">
                <a:solidFill>
                  <a:srgbClr val="000000"/>
                </a:solidFill>
              </a:rPr>
              <a:t>friendly</a:t>
            </a:r>
            <a:r>
              <a:rPr sz="3400" spc="-95" dirty="0">
                <a:solidFill>
                  <a:srgbClr val="000000"/>
                </a:solidFill>
              </a:rPr>
              <a:t> </a:t>
            </a:r>
            <a:r>
              <a:rPr sz="3400" spc="-10" dirty="0">
                <a:solidFill>
                  <a:srgbClr val="000000"/>
                </a:solidFill>
              </a:rPr>
              <a:t>encrypted</a:t>
            </a:r>
            <a:r>
              <a:rPr sz="3400" spc="-90" dirty="0">
                <a:solidFill>
                  <a:srgbClr val="000000"/>
                </a:solidFill>
              </a:rPr>
              <a:t> </a:t>
            </a:r>
            <a:r>
              <a:rPr sz="3400" spc="-10" dirty="0">
                <a:solidFill>
                  <a:srgbClr val="000000"/>
                </a:solidFill>
              </a:rPr>
              <a:t>cloud storage</a:t>
            </a:r>
            <a:endParaRPr sz="3400" dirty="0"/>
          </a:p>
        </p:txBody>
      </p:sp>
      <p:sp>
        <p:nvSpPr>
          <p:cNvPr id="3" name="object 3"/>
          <p:cNvSpPr/>
          <p:nvPr/>
        </p:nvSpPr>
        <p:spPr>
          <a:xfrm>
            <a:off x="188976" y="1245108"/>
            <a:ext cx="3362325" cy="4759960"/>
          </a:xfrm>
          <a:custGeom>
            <a:avLst/>
            <a:gdLst/>
            <a:ahLst/>
            <a:cxnLst/>
            <a:rect l="l" t="t" r="r" b="b"/>
            <a:pathLst>
              <a:path w="3362325" h="4759960">
                <a:moveTo>
                  <a:pt x="3225546" y="0"/>
                </a:moveTo>
                <a:lnTo>
                  <a:pt x="136359" y="0"/>
                </a:lnTo>
                <a:lnTo>
                  <a:pt x="93259" y="6955"/>
                </a:lnTo>
                <a:lnTo>
                  <a:pt x="55826" y="26322"/>
                </a:lnTo>
                <a:lnTo>
                  <a:pt x="26309" y="55851"/>
                </a:lnTo>
                <a:lnTo>
                  <a:pt x="6951" y="93293"/>
                </a:lnTo>
                <a:lnTo>
                  <a:pt x="0" y="136397"/>
                </a:lnTo>
                <a:lnTo>
                  <a:pt x="0" y="4623092"/>
                </a:lnTo>
                <a:lnTo>
                  <a:pt x="6951" y="4666192"/>
                </a:lnTo>
                <a:lnTo>
                  <a:pt x="26309" y="4703625"/>
                </a:lnTo>
                <a:lnTo>
                  <a:pt x="55826" y="4733142"/>
                </a:lnTo>
                <a:lnTo>
                  <a:pt x="93259" y="4752500"/>
                </a:lnTo>
                <a:lnTo>
                  <a:pt x="136359" y="4759452"/>
                </a:lnTo>
                <a:lnTo>
                  <a:pt x="3225546" y="4759452"/>
                </a:lnTo>
                <a:lnTo>
                  <a:pt x="3268650" y="4752500"/>
                </a:lnTo>
                <a:lnTo>
                  <a:pt x="3306092" y="4733142"/>
                </a:lnTo>
                <a:lnTo>
                  <a:pt x="3335621" y="4703625"/>
                </a:lnTo>
                <a:lnTo>
                  <a:pt x="3354988" y="4666192"/>
                </a:lnTo>
                <a:lnTo>
                  <a:pt x="3361944" y="4623092"/>
                </a:lnTo>
                <a:lnTo>
                  <a:pt x="3361944" y="136397"/>
                </a:lnTo>
                <a:lnTo>
                  <a:pt x="3354988" y="93293"/>
                </a:lnTo>
                <a:lnTo>
                  <a:pt x="3335621" y="55851"/>
                </a:lnTo>
                <a:lnTo>
                  <a:pt x="3306092" y="26322"/>
                </a:lnTo>
                <a:lnTo>
                  <a:pt x="3268650" y="6955"/>
                </a:lnTo>
                <a:lnTo>
                  <a:pt x="3225546" y="0"/>
                </a:lnTo>
                <a:close/>
              </a:path>
            </a:pathLst>
          </a:custGeom>
          <a:solidFill>
            <a:srgbClr val="FBE3D3"/>
          </a:solidFill>
        </p:spPr>
        <p:txBody>
          <a:bodyPr wrap="square" lIns="0" tIns="0" rIns="0" bIns="0" rtlCol="0"/>
          <a:lstStyle/>
          <a:p>
            <a:endParaRPr/>
          </a:p>
        </p:txBody>
      </p:sp>
      <p:sp>
        <p:nvSpPr>
          <p:cNvPr id="4" name="object 4"/>
          <p:cNvSpPr txBox="1"/>
          <p:nvPr/>
        </p:nvSpPr>
        <p:spPr>
          <a:xfrm>
            <a:off x="395122" y="5407253"/>
            <a:ext cx="2948940" cy="513080"/>
          </a:xfrm>
          <a:prstGeom prst="rect">
            <a:avLst/>
          </a:prstGeom>
        </p:spPr>
        <p:txBody>
          <a:bodyPr vert="horz" wrap="square" lIns="0" tIns="12065" rIns="0" bIns="0" rtlCol="0">
            <a:spAutoFit/>
          </a:bodyPr>
          <a:lstStyle/>
          <a:p>
            <a:pPr marL="12700" marR="5080" indent="409575">
              <a:lnSpc>
                <a:spcPct val="100000"/>
              </a:lnSpc>
              <a:spcBef>
                <a:spcPts val="95"/>
              </a:spcBef>
            </a:pPr>
            <a:r>
              <a:rPr sz="1600" b="0" i="1" dirty="0">
                <a:latin typeface="Calibri Light"/>
                <a:cs typeface="Calibri Light"/>
              </a:rPr>
              <a:t>Collaboration</a:t>
            </a:r>
            <a:r>
              <a:rPr sz="1600" b="0" i="1" spc="-65" dirty="0">
                <a:latin typeface="Calibri Light"/>
                <a:cs typeface="Calibri Light"/>
              </a:rPr>
              <a:t> </a:t>
            </a:r>
            <a:r>
              <a:rPr sz="1600" b="0" i="1" dirty="0">
                <a:latin typeface="Calibri Light"/>
                <a:cs typeface="Calibri Light"/>
              </a:rPr>
              <a:t>managed</a:t>
            </a:r>
            <a:r>
              <a:rPr sz="1600" b="0" i="1" spc="-70" dirty="0">
                <a:latin typeface="Calibri Light"/>
                <a:cs typeface="Calibri Light"/>
              </a:rPr>
              <a:t> </a:t>
            </a:r>
            <a:r>
              <a:rPr sz="1600" b="0" i="1" spc="-25" dirty="0">
                <a:latin typeface="Calibri Light"/>
                <a:cs typeface="Calibri Light"/>
              </a:rPr>
              <a:t>in </a:t>
            </a:r>
            <a:r>
              <a:rPr sz="1600" b="0" i="1" dirty="0">
                <a:latin typeface="Calibri Light"/>
                <a:cs typeface="Calibri Light"/>
              </a:rPr>
              <a:t>SURF</a:t>
            </a:r>
            <a:r>
              <a:rPr sz="1600" b="0" i="1" spc="-65" dirty="0">
                <a:latin typeface="Calibri Light"/>
                <a:cs typeface="Calibri Light"/>
              </a:rPr>
              <a:t> </a:t>
            </a:r>
            <a:r>
              <a:rPr sz="1600" b="0" i="1" spc="-10" dirty="0">
                <a:latin typeface="Calibri Light"/>
                <a:cs typeface="Calibri Light"/>
              </a:rPr>
              <a:t>Research</a:t>
            </a:r>
            <a:r>
              <a:rPr sz="1600" b="0" i="1" spc="-25" dirty="0">
                <a:latin typeface="Calibri Light"/>
                <a:cs typeface="Calibri Light"/>
              </a:rPr>
              <a:t> </a:t>
            </a:r>
            <a:r>
              <a:rPr sz="1600" b="0" i="1" dirty="0">
                <a:latin typeface="Calibri Light"/>
                <a:cs typeface="Calibri Light"/>
              </a:rPr>
              <a:t>Access</a:t>
            </a:r>
            <a:r>
              <a:rPr sz="1600" b="0" i="1" spc="-30" dirty="0">
                <a:latin typeface="Calibri Light"/>
                <a:cs typeface="Calibri Light"/>
              </a:rPr>
              <a:t> </a:t>
            </a:r>
            <a:r>
              <a:rPr sz="1600" b="0" i="1" spc="-10" dirty="0">
                <a:latin typeface="Calibri Light"/>
                <a:cs typeface="Calibri Light"/>
              </a:rPr>
              <a:t>Management</a:t>
            </a:r>
            <a:endParaRPr sz="1600">
              <a:latin typeface="Calibri Light"/>
              <a:cs typeface="Calibri Light"/>
            </a:endParaRPr>
          </a:p>
        </p:txBody>
      </p:sp>
      <p:sp>
        <p:nvSpPr>
          <p:cNvPr id="5" name="object 5"/>
          <p:cNvSpPr/>
          <p:nvPr/>
        </p:nvSpPr>
        <p:spPr>
          <a:xfrm>
            <a:off x="4486656" y="1245107"/>
            <a:ext cx="6960234" cy="4759960"/>
          </a:xfrm>
          <a:custGeom>
            <a:avLst/>
            <a:gdLst/>
            <a:ahLst/>
            <a:cxnLst/>
            <a:rect l="l" t="t" r="r" b="b"/>
            <a:pathLst>
              <a:path w="6960234" h="4759960">
                <a:moveTo>
                  <a:pt x="6960108" y="1588516"/>
                </a:moveTo>
                <a:lnTo>
                  <a:pt x="6952856" y="1543545"/>
                </a:lnTo>
                <a:lnTo>
                  <a:pt x="6932676" y="1504492"/>
                </a:lnTo>
                <a:lnTo>
                  <a:pt x="6901891" y="1473708"/>
                </a:lnTo>
                <a:lnTo>
                  <a:pt x="6862839" y="1453527"/>
                </a:lnTo>
                <a:lnTo>
                  <a:pt x="6817868" y="1446276"/>
                </a:lnTo>
                <a:lnTo>
                  <a:pt x="3192780" y="1446276"/>
                </a:lnTo>
                <a:lnTo>
                  <a:pt x="3192780" y="129540"/>
                </a:lnTo>
                <a:lnTo>
                  <a:pt x="3182582" y="79146"/>
                </a:lnTo>
                <a:lnTo>
                  <a:pt x="3154819" y="37960"/>
                </a:lnTo>
                <a:lnTo>
                  <a:pt x="3113633" y="10198"/>
                </a:lnTo>
                <a:lnTo>
                  <a:pt x="3063240" y="0"/>
                </a:lnTo>
                <a:lnTo>
                  <a:pt x="129540" y="0"/>
                </a:lnTo>
                <a:lnTo>
                  <a:pt x="79133" y="10198"/>
                </a:lnTo>
                <a:lnTo>
                  <a:pt x="37947" y="37960"/>
                </a:lnTo>
                <a:lnTo>
                  <a:pt x="10185" y="79146"/>
                </a:lnTo>
                <a:lnTo>
                  <a:pt x="0" y="129540"/>
                </a:lnTo>
                <a:lnTo>
                  <a:pt x="0" y="4629950"/>
                </a:lnTo>
                <a:lnTo>
                  <a:pt x="10185" y="4680369"/>
                </a:lnTo>
                <a:lnTo>
                  <a:pt x="37947" y="4721530"/>
                </a:lnTo>
                <a:lnTo>
                  <a:pt x="79133" y="4749279"/>
                </a:lnTo>
                <a:lnTo>
                  <a:pt x="129540" y="4759452"/>
                </a:lnTo>
                <a:lnTo>
                  <a:pt x="3063240" y="4759452"/>
                </a:lnTo>
                <a:lnTo>
                  <a:pt x="3113633" y="4749279"/>
                </a:lnTo>
                <a:lnTo>
                  <a:pt x="3154819" y="4721530"/>
                </a:lnTo>
                <a:lnTo>
                  <a:pt x="3182582" y="4680369"/>
                </a:lnTo>
                <a:lnTo>
                  <a:pt x="3192780" y="4629950"/>
                </a:lnTo>
                <a:lnTo>
                  <a:pt x="3192780" y="2921508"/>
                </a:lnTo>
                <a:lnTo>
                  <a:pt x="6817868" y="2921508"/>
                </a:lnTo>
                <a:lnTo>
                  <a:pt x="6862839" y="2914269"/>
                </a:lnTo>
                <a:lnTo>
                  <a:pt x="6901891" y="2894088"/>
                </a:lnTo>
                <a:lnTo>
                  <a:pt x="6932676" y="2863304"/>
                </a:lnTo>
                <a:lnTo>
                  <a:pt x="6952856" y="2824251"/>
                </a:lnTo>
                <a:lnTo>
                  <a:pt x="6960108" y="2779268"/>
                </a:lnTo>
                <a:lnTo>
                  <a:pt x="6960108" y="1588516"/>
                </a:lnTo>
                <a:close/>
              </a:path>
            </a:pathLst>
          </a:custGeom>
          <a:solidFill>
            <a:srgbClr val="C9E6F8"/>
          </a:solidFill>
        </p:spPr>
        <p:txBody>
          <a:bodyPr wrap="square" lIns="0" tIns="0" rIns="0" bIns="0" rtlCol="0"/>
          <a:lstStyle/>
          <a:p>
            <a:endParaRPr/>
          </a:p>
        </p:txBody>
      </p:sp>
      <p:sp>
        <p:nvSpPr>
          <p:cNvPr id="6" name="object 6"/>
          <p:cNvSpPr txBox="1"/>
          <p:nvPr/>
        </p:nvSpPr>
        <p:spPr>
          <a:xfrm>
            <a:off x="4757673" y="5409387"/>
            <a:ext cx="2653030" cy="513080"/>
          </a:xfrm>
          <a:prstGeom prst="rect">
            <a:avLst/>
          </a:prstGeom>
        </p:spPr>
        <p:txBody>
          <a:bodyPr vert="horz" wrap="square" lIns="0" tIns="12065" rIns="0" bIns="0" rtlCol="0">
            <a:spAutoFit/>
          </a:bodyPr>
          <a:lstStyle/>
          <a:p>
            <a:pPr marL="817244" marR="5080" indent="-805180">
              <a:lnSpc>
                <a:spcPct val="100000"/>
              </a:lnSpc>
              <a:spcBef>
                <a:spcPts val="95"/>
              </a:spcBef>
            </a:pPr>
            <a:r>
              <a:rPr sz="1600" b="0" i="1" spc="-20" dirty="0">
                <a:latin typeface="Calibri Light"/>
                <a:cs typeface="Calibri Light"/>
              </a:rPr>
              <a:t>Institution-</a:t>
            </a:r>
            <a:r>
              <a:rPr sz="1600" b="0" i="1" dirty="0">
                <a:latin typeface="Calibri Light"/>
                <a:cs typeface="Calibri Light"/>
              </a:rPr>
              <a:t>specific</a:t>
            </a:r>
            <a:r>
              <a:rPr sz="1600" b="0" i="1" spc="65" dirty="0">
                <a:latin typeface="Calibri Light"/>
                <a:cs typeface="Calibri Light"/>
              </a:rPr>
              <a:t> </a:t>
            </a:r>
            <a:r>
              <a:rPr sz="1600" b="0" i="1" dirty="0">
                <a:latin typeface="Calibri Light"/>
                <a:cs typeface="Calibri Light"/>
              </a:rPr>
              <a:t>cloud</a:t>
            </a:r>
            <a:r>
              <a:rPr sz="1600" b="0" i="1" spc="10" dirty="0">
                <a:latin typeface="Calibri Light"/>
                <a:cs typeface="Calibri Light"/>
              </a:rPr>
              <a:t> </a:t>
            </a:r>
            <a:r>
              <a:rPr sz="1600" b="0" i="1" spc="-10" dirty="0">
                <a:latin typeface="Calibri Light"/>
                <a:cs typeface="Calibri Light"/>
              </a:rPr>
              <a:t>storage environment</a:t>
            </a:r>
            <a:endParaRPr sz="1600">
              <a:latin typeface="Calibri Light"/>
              <a:cs typeface="Calibri Light"/>
            </a:endParaRPr>
          </a:p>
        </p:txBody>
      </p:sp>
      <p:grpSp>
        <p:nvGrpSpPr>
          <p:cNvPr id="7" name="object 7"/>
          <p:cNvGrpSpPr/>
          <p:nvPr/>
        </p:nvGrpSpPr>
        <p:grpSpPr>
          <a:xfrm>
            <a:off x="5337246" y="1776983"/>
            <a:ext cx="5665470" cy="3585845"/>
            <a:chOff x="5337246" y="1776983"/>
            <a:chExt cx="5665470" cy="3585845"/>
          </a:xfrm>
        </p:grpSpPr>
        <p:sp>
          <p:nvSpPr>
            <p:cNvPr id="8" name="object 8"/>
            <p:cNvSpPr/>
            <p:nvPr/>
          </p:nvSpPr>
          <p:spPr>
            <a:xfrm>
              <a:off x="5337238" y="2885401"/>
              <a:ext cx="1500505" cy="912494"/>
            </a:xfrm>
            <a:custGeom>
              <a:avLst/>
              <a:gdLst/>
              <a:ahLst/>
              <a:cxnLst/>
              <a:rect l="l" t="t" r="r" b="b"/>
              <a:pathLst>
                <a:path w="1500504" h="912495">
                  <a:moveTo>
                    <a:pt x="911428" y="623773"/>
                  </a:moveTo>
                  <a:lnTo>
                    <a:pt x="882078" y="610743"/>
                  </a:lnTo>
                  <a:lnTo>
                    <a:pt x="854049" y="654075"/>
                  </a:lnTo>
                  <a:lnTo>
                    <a:pt x="815619" y="687489"/>
                  </a:lnTo>
                  <a:lnTo>
                    <a:pt x="769239" y="708990"/>
                  </a:lnTo>
                  <a:lnTo>
                    <a:pt x="717359" y="716597"/>
                  </a:lnTo>
                  <a:lnTo>
                    <a:pt x="665683" y="709117"/>
                  </a:lnTo>
                  <a:lnTo>
                    <a:pt x="619798" y="688047"/>
                  </a:lnTo>
                  <a:lnTo>
                    <a:pt x="581977" y="655396"/>
                  </a:lnTo>
                  <a:lnTo>
                    <a:pt x="554482" y="613206"/>
                  </a:lnTo>
                  <a:lnTo>
                    <a:pt x="539597" y="563511"/>
                  </a:lnTo>
                  <a:lnTo>
                    <a:pt x="575475" y="599338"/>
                  </a:lnTo>
                  <a:lnTo>
                    <a:pt x="598309" y="576541"/>
                  </a:lnTo>
                  <a:lnTo>
                    <a:pt x="585533" y="563511"/>
                  </a:lnTo>
                  <a:lnTo>
                    <a:pt x="582345" y="560247"/>
                  </a:lnTo>
                  <a:lnTo>
                    <a:pt x="521665" y="498360"/>
                  </a:lnTo>
                  <a:lnTo>
                    <a:pt x="445008" y="574916"/>
                  </a:lnTo>
                  <a:lnTo>
                    <a:pt x="467842" y="597712"/>
                  </a:lnTo>
                  <a:lnTo>
                    <a:pt x="505345" y="560247"/>
                  </a:lnTo>
                  <a:lnTo>
                    <a:pt x="516216" y="607720"/>
                  </a:lnTo>
                  <a:lnTo>
                    <a:pt x="536752" y="650265"/>
                  </a:lnTo>
                  <a:lnTo>
                    <a:pt x="565645" y="686739"/>
                  </a:lnTo>
                  <a:lnTo>
                    <a:pt x="601586" y="716013"/>
                  </a:lnTo>
                  <a:lnTo>
                    <a:pt x="643255" y="736930"/>
                  </a:lnTo>
                  <a:lnTo>
                    <a:pt x="689356" y="748372"/>
                  </a:lnTo>
                  <a:lnTo>
                    <a:pt x="738568" y="749173"/>
                  </a:lnTo>
                  <a:lnTo>
                    <a:pt x="783005" y="739724"/>
                  </a:lnTo>
                  <a:lnTo>
                    <a:pt x="823607" y="721677"/>
                  </a:lnTo>
                  <a:lnTo>
                    <a:pt x="830605" y="716597"/>
                  </a:lnTo>
                  <a:lnTo>
                    <a:pt x="859269" y="695820"/>
                  </a:lnTo>
                  <a:lnTo>
                    <a:pt x="888911" y="662927"/>
                  </a:lnTo>
                  <a:lnTo>
                    <a:pt x="911428" y="623773"/>
                  </a:lnTo>
                  <a:close/>
                </a:path>
                <a:path w="1500504" h="912495">
                  <a:moveTo>
                    <a:pt x="988085" y="496735"/>
                  </a:moveTo>
                  <a:lnTo>
                    <a:pt x="965250" y="473938"/>
                  </a:lnTo>
                  <a:lnTo>
                    <a:pt x="927735" y="514654"/>
                  </a:lnTo>
                  <a:lnTo>
                    <a:pt x="926617" y="509765"/>
                  </a:lnTo>
                  <a:lnTo>
                    <a:pt x="916787" y="467182"/>
                  </a:lnTo>
                  <a:lnTo>
                    <a:pt x="896061" y="424637"/>
                  </a:lnTo>
                  <a:lnTo>
                    <a:pt x="866927" y="388162"/>
                  </a:lnTo>
                  <a:lnTo>
                    <a:pt x="830821" y="358889"/>
                  </a:lnTo>
                  <a:lnTo>
                    <a:pt x="828560" y="357759"/>
                  </a:lnTo>
                  <a:lnTo>
                    <a:pt x="789114" y="337972"/>
                  </a:lnTo>
                  <a:lnTo>
                    <a:pt x="743216" y="326542"/>
                  </a:lnTo>
                  <a:lnTo>
                    <a:pt x="694524" y="325729"/>
                  </a:lnTo>
                  <a:lnTo>
                    <a:pt x="650087" y="335178"/>
                  </a:lnTo>
                  <a:lnTo>
                    <a:pt x="609485" y="353225"/>
                  </a:lnTo>
                  <a:lnTo>
                    <a:pt x="573824" y="379082"/>
                  </a:lnTo>
                  <a:lnTo>
                    <a:pt x="544182" y="411988"/>
                  </a:lnTo>
                  <a:lnTo>
                    <a:pt x="521665" y="451129"/>
                  </a:lnTo>
                  <a:lnTo>
                    <a:pt x="551014" y="464159"/>
                  </a:lnTo>
                  <a:lnTo>
                    <a:pt x="575779" y="422910"/>
                  </a:lnTo>
                  <a:lnTo>
                    <a:pt x="609422" y="390880"/>
                  </a:lnTo>
                  <a:lnTo>
                    <a:pt x="649681" y="368884"/>
                  </a:lnTo>
                  <a:lnTo>
                    <a:pt x="694283" y="357759"/>
                  </a:lnTo>
                  <a:lnTo>
                    <a:pt x="740981" y="358305"/>
                  </a:lnTo>
                  <a:lnTo>
                    <a:pt x="787488" y="371335"/>
                  </a:lnTo>
                  <a:lnTo>
                    <a:pt x="826757" y="394563"/>
                  </a:lnTo>
                  <a:lnTo>
                    <a:pt x="858227" y="426504"/>
                  </a:lnTo>
                  <a:lnTo>
                    <a:pt x="880833" y="465467"/>
                  </a:lnTo>
                  <a:lnTo>
                    <a:pt x="893495" y="509765"/>
                  </a:lnTo>
                  <a:lnTo>
                    <a:pt x="857618" y="473938"/>
                  </a:lnTo>
                  <a:lnTo>
                    <a:pt x="834783" y="496735"/>
                  </a:lnTo>
                  <a:lnTo>
                    <a:pt x="911428" y="573278"/>
                  </a:lnTo>
                  <a:lnTo>
                    <a:pt x="970140" y="514654"/>
                  </a:lnTo>
                  <a:lnTo>
                    <a:pt x="988085" y="496735"/>
                  </a:lnTo>
                  <a:close/>
                </a:path>
                <a:path w="1500504" h="912495">
                  <a:moveTo>
                    <a:pt x="1500149" y="651459"/>
                  </a:moveTo>
                  <a:lnTo>
                    <a:pt x="1494840" y="605624"/>
                  </a:lnTo>
                  <a:lnTo>
                    <a:pt x="1481836" y="562648"/>
                  </a:lnTo>
                  <a:lnTo>
                    <a:pt x="1467535" y="534504"/>
                  </a:lnTo>
                  <a:lnTo>
                    <a:pt x="1467535" y="671004"/>
                  </a:lnTo>
                  <a:lnTo>
                    <a:pt x="1459039" y="718273"/>
                  </a:lnTo>
                  <a:lnTo>
                    <a:pt x="1441259" y="761619"/>
                  </a:lnTo>
                  <a:lnTo>
                    <a:pt x="1415326" y="799884"/>
                  </a:lnTo>
                  <a:lnTo>
                    <a:pt x="1382356" y="831938"/>
                  </a:lnTo>
                  <a:lnTo>
                    <a:pt x="1343444" y="856653"/>
                  </a:lnTo>
                  <a:lnTo>
                    <a:pt x="1299718" y="872871"/>
                  </a:lnTo>
                  <a:lnTo>
                    <a:pt x="1252283" y="879462"/>
                  </a:lnTo>
                  <a:lnTo>
                    <a:pt x="1079411" y="879462"/>
                  </a:lnTo>
                  <a:lnTo>
                    <a:pt x="285191" y="877836"/>
                  </a:lnTo>
                  <a:lnTo>
                    <a:pt x="237248" y="870331"/>
                  </a:lnTo>
                  <a:lnTo>
                    <a:pt x="191985" y="854735"/>
                  </a:lnTo>
                  <a:lnTo>
                    <a:pt x="150444" y="831621"/>
                  </a:lnTo>
                  <a:lnTo>
                    <a:pt x="113652" y="801585"/>
                  </a:lnTo>
                  <a:lnTo>
                    <a:pt x="82651" y="765225"/>
                  </a:lnTo>
                  <a:lnTo>
                    <a:pt x="58508" y="723112"/>
                  </a:lnTo>
                  <a:lnTo>
                    <a:pt x="41630" y="676351"/>
                  </a:lnTo>
                  <a:lnTo>
                    <a:pt x="33375" y="628053"/>
                  </a:lnTo>
                  <a:lnTo>
                    <a:pt x="33629" y="579386"/>
                  </a:lnTo>
                  <a:lnTo>
                    <a:pt x="42316" y="531545"/>
                  </a:lnTo>
                  <a:lnTo>
                    <a:pt x="59334" y="485686"/>
                  </a:lnTo>
                  <a:lnTo>
                    <a:pt x="84594" y="442988"/>
                  </a:lnTo>
                  <a:lnTo>
                    <a:pt x="117729" y="407111"/>
                  </a:lnTo>
                  <a:lnTo>
                    <a:pt x="155956" y="377952"/>
                  </a:lnTo>
                  <a:lnTo>
                    <a:pt x="198488" y="355981"/>
                  </a:lnTo>
                  <a:lnTo>
                    <a:pt x="244551" y="341680"/>
                  </a:lnTo>
                  <a:lnTo>
                    <a:pt x="293344" y="335495"/>
                  </a:lnTo>
                  <a:lnTo>
                    <a:pt x="321068" y="333870"/>
                  </a:lnTo>
                  <a:lnTo>
                    <a:pt x="324332" y="307809"/>
                  </a:lnTo>
                  <a:lnTo>
                    <a:pt x="335102" y="260807"/>
                  </a:lnTo>
                  <a:lnTo>
                    <a:pt x="352386" y="216611"/>
                  </a:lnTo>
                  <a:lnTo>
                    <a:pt x="375666" y="175780"/>
                  </a:lnTo>
                  <a:lnTo>
                    <a:pt x="404444" y="138849"/>
                  </a:lnTo>
                  <a:lnTo>
                    <a:pt x="438188" y="106337"/>
                  </a:lnTo>
                  <a:lnTo>
                    <a:pt x="476377" y="78790"/>
                  </a:lnTo>
                  <a:lnTo>
                    <a:pt x="518515" y="56743"/>
                  </a:lnTo>
                  <a:lnTo>
                    <a:pt x="564057" y="40716"/>
                  </a:lnTo>
                  <a:lnTo>
                    <a:pt x="617499" y="33159"/>
                  </a:lnTo>
                  <a:lnTo>
                    <a:pt x="635825" y="32575"/>
                  </a:lnTo>
                  <a:lnTo>
                    <a:pt x="688111" y="36969"/>
                  </a:lnTo>
                  <a:lnTo>
                    <a:pt x="738327" y="49822"/>
                  </a:lnTo>
                  <a:lnTo>
                    <a:pt x="785444" y="70650"/>
                  </a:lnTo>
                  <a:lnTo>
                    <a:pt x="828497" y="98933"/>
                  </a:lnTo>
                  <a:lnTo>
                    <a:pt x="866482" y="134175"/>
                  </a:lnTo>
                  <a:lnTo>
                    <a:pt x="898385" y="175895"/>
                  </a:lnTo>
                  <a:lnTo>
                    <a:pt x="909802" y="193814"/>
                  </a:lnTo>
                  <a:lnTo>
                    <a:pt x="930998" y="188925"/>
                  </a:lnTo>
                  <a:lnTo>
                    <a:pt x="985151" y="183654"/>
                  </a:lnTo>
                  <a:lnTo>
                    <a:pt x="1038847" y="189534"/>
                  </a:lnTo>
                  <a:lnTo>
                    <a:pt x="1090396" y="206108"/>
                  </a:lnTo>
                  <a:lnTo>
                    <a:pt x="1138123" y="232892"/>
                  </a:lnTo>
                  <a:lnTo>
                    <a:pt x="1178356" y="268427"/>
                  </a:lnTo>
                  <a:lnTo>
                    <a:pt x="1210487" y="310667"/>
                  </a:lnTo>
                  <a:lnTo>
                    <a:pt x="1233754" y="358406"/>
                  </a:lnTo>
                  <a:lnTo>
                    <a:pt x="1247381" y="410413"/>
                  </a:lnTo>
                  <a:lnTo>
                    <a:pt x="1250645" y="433222"/>
                  </a:lnTo>
                  <a:lnTo>
                    <a:pt x="1273479" y="436473"/>
                  </a:lnTo>
                  <a:lnTo>
                    <a:pt x="1321460" y="449046"/>
                  </a:lnTo>
                  <a:lnTo>
                    <a:pt x="1364157" y="470573"/>
                  </a:lnTo>
                  <a:lnTo>
                    <a:pt x="1400683" y="499897"/>
                  </a:lnTo>
                  <a:lnTo>
                    <a:pt x="1430185" y="535787"/>
                  </a:lnTo>
                  <a:lnTo>
                    <a:pt x="1451737" y="577075"/>
                  </a:lnTo>
                  <a:lnTo>
                    <a:pt x="1464487" y="622541"/>
                  </a:lnTo>
                  <a:lnTo>
                    <a:pt x="1467535" y="671004"/>
                  </a:lnTo>
                  <a:lnTo>
                    <a:pt x="1467535" y="534504"/>
                  </a:lnTo>
                  <a:lnTo>
                    <a:pt x="1435531" y="488188"/>
                  </a:lnTo>
                  <a:lnTo>
                    <a:pt x="1403654" y="458152"/>
                  </a:lnTo>
                  <a:lnTo>
                    <a:pt x="1366913" y="433882"/>
                  </a:lnTo>
                  <a:lnTo>
                    <a:pt x="1326007" y="416102"/>
                  </a:lnTo>
                  <a:lnTo>
                    <a:pt x="1281633" y="405536"/>
                  </a:lnTo>
                  <a:lnTo>
                    <a:pt x="1270165" y="358762"/>
                  </a:lnTo>
                  <a:lnTo>
                    <a:pt x="1251737" y="314718"/>
                  </a:lnTo>
                  <a:lnTo>
                    <a:pt x="1226794" y="274205"/>
                  </a:lnTo>
                  <a:lnTo>
                    <a:pt x="1195844" y="237985"/>
                  </a:lnTo>
                  <a:lnTo>
                    <a:pt x="1159319" y="206844"/>
                  </a:lnTo>
                  <a:lnTo>
                    <a:pt x="1119352" y="183654"/>
                  </a:lnTo>
                  <a:lnTo>
                    <a:pt x="1116596" y="182054"/>
                  </a:lnTo>
                  <a:lnTo>
                    <a:pt x="1071130" y="164553"/>
                  </a:lnTo>
                  <a:lnTo>
                    <a:pt x="1040003" y="157975"/>
                  </a:lnTo>
                  <a:lnTo>
                    <a:pt x="1023696" y="154546"/>
                  </a:lnTo>
                  <a:lnTo>
                    <a:pt x="975106" y="152273"/>
                  </a:lnTo>
                  <a:lnTo>
                    <a:pt x="926109" y="157975"/>
                  </a:lnTo>
                  <a:lnTo>
                    <a:pt x="895654" y="118465"/>
                  </a:lnTo>
                  <a:lnTo>
                    <a:pt x="860577" y="83934"/>
                  </a:lnTo>
                  <a:lnTo>
                    <a:pt x="821436" y="54775"/>
                  </a:lnTo>
                  <a:lnTo>
                    <a:pt x="780948" y="32575"/>
                  </a:lnTo>
                  <a:lnTo>
                    <a:pt x="778827" y="31407"/>
                  </a:lnTo>
                  <a:lnTo>
                    <a:pt x="733310" y="14224"/>
                  </a:lnTo>
                  <a:lnTo>
                    <a:pt x="685444" y="3632"/>
                  </a:lnTo>
                  <a:lnTo>
                    <a:pt x="635825" y="0"/>
                  </a:lnTo>
                  <a:lnTo>
                    <a:pt x="615988" y="609"/>
                  </a:lnTo>
                  <a:lnTo>
                    <a:pt x="575729" y="5499"/>
                  </a:lnTo>
                  <a:lnTo>
                    <a:pt x="511035" y="24599"/>
                  </a:lnTo>
                  <a:lnTo>
                    <a:pt x="469099" y="44894"/>
                  </a:lnTo>
                  <a:lnTo>
                    <a:pt x="430517" y="70218"/>
                  </a:lnTo>
                  <a:lnTo>
                    <a:pt x="395668" y="100126"/>
                  </a:lnTo>
                  <a:lnTo>
                    <a:pt x="364959" y="134175"/>
                  </a:lnTo>
                  <a:lnTo>
                    <a:pt x="338823" y="171919"/>
                  </a:lnTo>
                  <a:lnTo>
                    <a:pt x="317627" y="212915"/>
                  </a:lnTo>
                  <a:lnTo>
                    <a:pt x="301790" y="256743"/>
                  </a:lnTo>
                  <a:lnTo>
                    <a:pt x="291706" y="302933"/>
                  </a:lnTo>
                  <a:lnTo>
                    <a:pt x="246011" y="307898"/>
                  </a:lnTo>
                  <a:lnTo>
                    <a:pt x="202260" y="319341"/>
                  </a:lnTo>
                  <a:lnTo>
                    <a:pt x="161036" y="336931"/>
                  </a:lnTo>
                  <a:lnTo>
                    <a:pt x="122948" y="360349"/>
                  </a:lnTo>
                  <a:lnTo>
                    <a:pt x="88569" y="389305"/>
                  </a:lnTo>
                  <a:lnTo>
                    <a:pt x="58508" y="423443"/>
                  </a:lnTo>
                  <a:lnTo>
                    <a:pt x="33845" y="464096"/>
                  </a:lnTo>
                  <a:lnTo>
                    <a:pt x="15849" y="507377"/>
                  </a:lnTo>
                  <a:lnTo>
                    <a:pt x="4546" y="552500"/>
                  </a:lnTo>
                  <a:lnTo>
                    <a:pt x="0" y="598716"/>
                  </a:lnTo>
                  <a:lnTo>
                    <a:pt x="2273" y="645236"/>
                  </a:lnTo>
                  <a:lnTo>
                    <a:pt x="11430" y="691299"/>
                  </a:lnTo>
                  <a:lnTo>
                    <a:pt x="27520" y="736142"/>
                  </a:lnTo>
                  <a:lnTo>
                    <a:pt x="50774" y="777252"/>
                  </a:lnTo>
                  <a:lnTo>
                    <a:pt x="79565" y="813714"/>
                  </a:lnTo>
                  <a:lnTo>
                    <a:pt x="113233" y="845070"/>
                  </a:lnTo>
                  <a:lnTo>
                    <a:pt x="151117" y="870877"/>
                  </a:lnTo>
                  <a:lnTo>
                    <a:pt x="192570" y="890676"/>
                  </a:lnTo>
                  <a:lnTo>
                    <a:pt x="236931" y="903998"/>
                  </a:lnTo>
                  <a:lnTo>
                    <a:pt x="283552" y="910412"/>
                  </a:lnTo>
                  <a:lnTo>
                    <a:pt x="1079411" y="912037"/>
                  </a:lnTo>
                  <a:lnTo>
                    <a:pt x="1252283" y="912037"/>
                  </a:lnTo>
                  <a:lnTo>
                    <a:pt x="1297825" y="906856"/>
                  </a:lnTo>
                  <a:lnTo>
                    <a:pt x="1340497" y="893978"/>
                  </a:lnTo>
                  <a:lnTo>
                    <a:pt x="1369123" y="879462"/>
                  </a:lnTo>
                  <a:lnTo>
                    <a:pt x="1379601" y="874153"/>
                  </a:lnTo>
                  <a:lnTo>
                    <a:pt x="1414424" y="848144"/>
                  </a:lnTo>
                  <a:lnTo>
                    <a:pt x="1444294" y="816686"/>
                  </a:lnTo>
                  <a:lnTo>
                    <a:pt x="1468501" y="780542"/>
                  </a:lnTo>
                  <a:lnTo>
                    <a:pt x="1486344" y="740448"/>
                  </a:lnTo>
                  <a:lnTo>
                    <a:pt x="1497126" y="697179"/>
                  </a:lnTo>
                  <a:lnTo>
                    <a:pt x="1500149" y="651459"/>
                  </a:lnTo>
                  <a:close/>
                </a:path>
              </a:pathLst>
            </a:custGeom>
            <a:solidFill>
              <a:srgbClr val="000000"/>
            </a:solidFill>
          </p:spPr>
          <p:txBody>
            <a:bodyPr wrap="square" lIns="0" tIns="0" rIns="0" bIns="0" rtlCol="0"/>
            <a:lstStyle/>
            <a:p>
              <a:endParaRPr/>
            </a:p>
          </p:txBody>
        </p:sp>
        <p:pic>
          <p:nvPicPr>
            <p:cNvPr id="9" name="object 9"/>
            <p:cNvPicPr/>
            <p:nvPr/>
          </p:nvPicPr>
          <p:blipFill>
            <a:blip r:embed="rId2" cstate="print"/>
            <a:stretch>
              <a:fillRect/>
            </a:stretch>
          </p:blipFill>
          <p:spPr>
            <a:xfrm>
              <a:off x="8901674" y="2223430"/>
              <a:ext cx="2100853" cy="290293"/>
            </a:xfrm>
            <a:prstGeom prst="rect">
              <a:avLst/>
            </a:prstGeom>
          </p:spPr>
        </p:pic>
        <p:pic>
          <p:nvPicPr>
            <p:cNvPr id="10" name="object 10"/>
            <p:cNvPicPr/>
            <p:nvPr/>
          </p:nvPicPr>
          <p:blipFill>
            <a:blip r:embed="rId3" cstate="print"/>
            <a:stretch>
              <a:fillRect/>
            </a:stretch>
          </p:blipFill>
          <p:spPr>
            <a:xfrm>
              <a:off x="8907779" y="1776983"/>
              <a:ext cx="2090927" cy="448055"/>
            </a:xfrm>
            <a:prstGeom prst="rect">
              <a:avLst/>
            </a:prstGeom>
          </p:spPr>
        </p:pic>
        <p:pic>
          <p:nvPicPr>
            <p:cNvPr id="11" name="object 11"/>
            <p:cNvPicPr/>
            <p:nvPr/>
          </p:nvPicPr>
          <p:blipFill>
            <a:blip r:embed="rId4" cstate="print"/>
            <a:stretch>
              <a:fillRect/>
            </a:stretch>
          </p:blipFill>
          <p:spPr>
            <a:xfrm>
              <a:off x="9017504" y="5079489"/>
              <a:ext cx="1869193" cy="282988"/>
            </a:xfrm>
            <a:prstGeom prst="rect">
              <a:avLst/>
            </a:prstGeom>
          </p:spPr>
        </p:pic>
        <p:pic>
          <p:nvPicPr>
            <p:cNvPr id="12" name="object 12"/>
            <p:cNvPicPr/>
            <p:nvPr/>
          </p:nvPicPr>
          <p:blipFill>
            <a:blip r:embed="rId5" cstate="print"/>
            <a:stretch>
              <a:fillRect/>
            </a:stretch>
          </p:blipFill>
          <p:spPr>
            <a:xfrm>
              <a:off x="9023604" y="4648200"/>
              <a:ext cx="1859279" cy="432816"/>
            </a:xfrm>
            <a:prstGeom prst="rect">
              <a:avLst/>
            </a:prstGeom>
          </p:spPr>
        </p:pic>
      </p:grpSp>
      <p:sp>
        <p:nvSpPr>
          <p:cNvPr id="13" name="object 13"/>
          <p:cNvSpPr txBox="1"/>
          <p:nvPr/>
        </p:nvSpPr>
        <p:spPr>
          <a:xfrm>
            <a:off x="5415788" y="3832352"/>
            <a:ext cx="1335405" cy="239395"/>
          </a:xfrm>
          <a:prstGeom prst="rect">
            <a:avLst/>
          </a:prstGeom>
        </p:spPr>
        <p:txBody>
          <a:bodyPr vert="horz" wrap="square" lIns="0" tIns="12700" rIns="0" bIns="0" rtlCol="0">
            <a:spAutoFit/>
          </a:bodyPr>
          <a:lstStyle/>
          <a:p>
            <a:pPr marL="12700">
              <a:lnSpc>
                <a:spcPct val="100000"/>
              </a:lnSpc>
              <a:spcBef>
                <a:spcPts val="100"/>
              </a:spcBef>
            </a:pPr>
            <a:r>
              <a:rPr sz="1400" b="0" dirty="0">
                <a:latin typeface="Calibri Light"/>
                <a:cs typeface="Calibri Light"/>
              </a:rPr>
              <a:t>Encryption</a:t>
            </a:r>
            <a:r>
              <a:rPr sz="1400" b="0" spc="-40" dirty="0">
                <a:latin typeface="Calibri Light"/>
                <a:cs typeface="Calibri Light"/>
              </a:rPr>
              <a:t> </a:t>
            </a:r>
            <a:r>
              <a:rPr sz="1400" b="0" spc="-10" dirty="0">
                <a:latin typeface="Calibri Light"/>
                <a:cs typeface="Calibri Light"/>
              </a:rPr>
              <a:t>service</a:t>
            </a:r>
            <a:endParaRPr sz="1400">
              <a:latin typeface="Calibri Light"/>
              <a:cs typeface="Calibri Light"/>
            </a:endParaRPr>
          </a:p>
        </p:txBody>
      </p:sp>
      <p:grpSp>
        <p:nvGrpSpPr>
          <p:cNvPr id="14" name="object 14"/>
          <p:cNvGrpSpPr/>
          <p:nvPr/>
        </p:nvGrpSpPr>
        <p:grpSpPr>
          <a:xfrm>
            <a:off x="5765269" y="1449800"/>
            <a:ext cx="641350" cy="697230"/>
            <a:chOff x="5765269" y="1449800"/>
            <a:chExt cx="641350" cy="697230"/>
          </a:xfrm>
        </p:grpSpPr>
        <p:sp>
          <p:nvSpPr>
            <p:cNvPr id="15" name="object 15"/>
            <p:cNvSpPr/>
            <p:nvPr/>
          </p:nvSpPr>
          <p:spPr>
            <a:xfrm>
              <a:off x="5765266" y="1449806"/>
              <a:ext cx="641350" cy="697230"/>
            </a:xfrm>
            <a:custGeom>
              <a:avLst/>
              <a:gdLst/>
              <a:ahLst/>
              <a:cxnLst/>
              <a:rect l="l" t="t" r="r" b="b"/>
              <a:pathLst>
                <a:path w="641350" h="697230">
                  <a:moveTo>
                    <a:pt x="490194" y="230187"/>
                  </a:moveTo>
                  <a:lnTo>
                    <a:pt x="485978" y="225958"/>
                  </a:lnTo>
                  <a:lnTo>
                    <a:pt x="480771" y="225958"/>
                  </a:lnTo>
                  <a:lnTo>
                    <a:pt x="475551" y="225958"/>
                  </a:lnTo>
                  <a:lnTo>
                    <a:pt x="471335" y="230187"/>
                  </a:lnTo>
                  <a:lnTo>
                    <a:pt x="471335" y="410032"/>
                  </a:lnTo>
                  <a:lnTo>
                    <a:pt x="475551" y="414235"/>
                  </a:lnTo>
                  <a:lnTo>
                    <a:pt x="485978" y="414235"/>
                  </a:lnTo>
                  <a:lnTo>
                    <a:pt x="490194" y="410032"/>
                  </a:lnTo>
                  <a:lnTo>
                    <a:pt x="490194" y="230187"/>
                  </a:lnTo>
                  <a:close/>
                </a:path>
                <a:path w="641350" h="697230">
                  <a:moveTo>
                    <a:pt x="565607" y="75336"/>
                  </a:moveTo>
                  <a:lnTo>
                    <a:pt x="546747" y="75336"/>
                  </a:lnTo>
                  <a:lnTo>
                    <a:pt x="546747" y="94170"/>
                  </a:lnTo>
                  <a:lnTo>
                    <a:pt x="546747" y="546036"/>
                  </a:lnTo>
                  <a:lnTo>
                    <a:pt x="94259" y="546036"/>
                  </a:lnTo>
                  <a:lnTo>
                    <a:pt x="94259" y="94170"/>
                  </a:lnTo>
                  <a:lnTo>
                    <a:pt x="546747" y="94170"/>
                  </a:lnTo>
                  <a:lnTo>
                    <a:pt x="546747" y="75336"/>
                  </a:lnTo>
                  <a:lnTo>
                    <a:pt x="75412" y="75336"/>
                  </a:lnTo>
                  <a:lnTo>
                    <a:pt x="75412" y="564870"/>
                  </a:lnTo>
                  <a:lnTo>
                    <a:pt x="565607" y="564870"/>
                  </a:lnTo>
                  <a:lnTo>
                    <a:pt x="565607" y="546036"/>
                  </a:lnTo>
                  <a:lnTo>
                    <a:pt x="565607" y="94170"/>
                  </a:lnTo>
                  <a:lnTo>
                    <a:pt x="565607" y="75336"/>
                  </a:lnTo>
                  <a:close/>
                </a:path>
                <a:path w="641350" h="697230">
                  <a:moveTo>
                    <a:pt x="641019" y="47091"/>
                  </a:moveTo>
                  <a:lnTo>
                    <a:pt x="637298" y="28790"/>
                  </a:lnTo>
                  <a:lnTo>
                    <a:pt x="630580" y="18834"/>
                  </a:lnTo>
                  <a:lnTo>
                    <a:pt x="627202" y="13830"/>
                  </a:lnTo>
                  <a:lnTo>
                    <a:pt x="622173" y="10439"/>
                  </a:lnTo>
                  <a:lnTo>
                    <a:pt x="622173" y="47091"/>
                  </a:lnTo>
                  <a:lnTo>
                    <a:pt x="622173" y="593115"/>
                  </a:lnTo>
                  <a:lnTo>
                    <a:pt x="619950" y="604100"/>
                  </a:lnTo>
                  <a:lnTo>
                    <a:pt x="613892" y="613079"/>
                  </a:lnTo>
                  <a:lnTo>
                    <a:pt x="604901" y="619137"/>
                  </a:lnTo>
                  <a:lnTo>
                    <a:pt x="593890" y="621347"/>
                  </a:lnTo>
                  <a:lnTo>
                    <a:pt x="546747" y="621347"/>
                  </a:lnTo>
                  <a:lnTo>
                    <a:pt x="546747" y="640181"/>
                  </a:lnTo>
                  <a:lnTo>
                    <a:pt x="546747" y="677837"/>
                  </a:lnTo>
                  <a:lnTo>
                    <a:pt x="499618" y="677837"/>
                  </a:lnTo>
                  <a:lnTo>
                    <a:pt x="499618" y="640181"/>
                  </a:lnTo>
                  <a:lnTo>
                    <a:pt x="546747" y="640181"/>
                  </a:lnTo>
                  <a:lnTo>
                    <a:pt x="546747" y="621347"/>
                  </a:lnTo>
                  <a:lnTo>
                    <a:pt x="141401" y="621347"/>
                  </a:lnTo>
                  <a:lnTo>
                    <a:pt x="141401" y="640181"/>
                  </a:lnTo>
                  <a:lnTo>
                    <a:pt x="141401" y="677837"/>
                  </a:lnTo>
                  <a:lnTo>
                    <a:pt x="94259" y="677837"/>
                  </a:lnTo>
                  <a:lnTo>
                    <a:pt x="94259" y="640181"/>
                  </a:lnTo>
                  <a:lnTo>
                    <a:pt x="141401" y="640181"/>
                  </a:lnTo>
                  <a:lnTo>
                    <a:pt x="141401" y="621347"/>
                  </a:lnTo>
                  <a:lnTo>
                    <a:pt x="47129" y="621347"/>
                  </a:lnTo>
                  <a:lnTo>
                    <a:pt x="36118" y="619137"/>
                  </a:lnTo>
                  <a:lnTo>
                    <a:pt x="27139" y="613079"/>
                  </a:lnTo>
                  <a:lnTo>
                    <a:pt x="21069" y="604100"/>
                  </a:lnTo>
                  <a:lnTo>
                    <a:pt x="18846" y="593115"/>
                  </a:lnTo>
                  <a:lnTo>
                    <a:pt x="18846" y="47091"/>
                  </a:lnTo>
                  <a:lnTo>
                    <a:pt x="21069" y="36093"/>
                  </a:lnTo>
                  <a:lnTo>
                    <a:pt x="27139" y="27114"/>
                  </a:lnTo>
                  <a:lnTo>
                    <a:pt x="36118" y="21056"/>
                  </a:lnTo>
                  <a:lnTo>
                    <a:pt x="47129" y="18834"/>
                  </a:lnTo>
                  <a:lnTo>
                    <a:pt x="593890" y="18834"/>
                  </a:lnTo>
                  <a:lnTo>
                    <a:pt x="604901" y="21056"/>
                  </a:lnTo>
                  <a:lnTo>
                    <a:pt x="613892" y="27114"/>
                  </a:lnTo>
                  <a:lnTo>
                    <a:pt x="619950" y="36093"/>
                  </a:lnTo>
                  <a:lnTo>
                    <a:pt x="622173" y="47091"/>
                  </a:lnTo>
                  <a:lnTo>
                    <a:pt x="622173" y="10439"/>
                  </a:lnTo>
                  <a:lnTo>
                    <a:pt x="612228" y="3733"/>
                  </a:lnTo>
                  <a:lnTo>
                    <a:pt x="593890" y="0"/>
                  </a:lnTo>
                  <a:lnTo>
                    <a:pt x="47129" y="0"/>
                  </a:lnTo>
                  <a:lnTo>
                    <a:pt x="28790" y="3733"/>
                  </a:lnTo>
                  <a:lnTo>
                    <a:pt x="13817" y="13830"/>
                  </a:lnTo>
                  <a:lnTo>
                    <a:pt x="3721" y="28790"/>
                  </a:lnTo>
                  <a:lnTo>
                    <a:pt x="0" y="47091"/>
                  </a:lnTo>
                  <a:lnTo>
                    <a:pt x="0" y="593115"/>
                  </a:lnTo>
                  <a:lnTo>
                    <a:pt x="3721" y="611416"/>
                  </a:lnTo>
                  <a:lnTo>
                    <a:pt x="13817" y="626376"/>
                  </a:lnTo>
                  <a:lnTo>
                    <a:pt x="28790" y="636460"/>
                  </a:lnTo>
                  <a:lnTo>
                    <a:pt x="47129" y="640181"/>
                  </a:lnTo>
                  <a:lnTo>
                    <a:pt x="75412" y="640181"/>
                  </a:lnTo>
                  <a:lnTo>
                    <a:pt x="75412" y="696658"/>
                  </a:lnTo>
                  <a:lnTo>
                    <a:pt x="160248" y="696658"/>
                  </a:lnTo>
                  <a:lnTo>
                    <a:pt x="160248" y="677837"/>
                  </a:lnTo>
                  <a:lnTo>
                    <a:pt x="160248" y="640181"/>
                  </a:lnTo>
                  <a:lnTo>
                    <a:pt x="480771" y="640181"/>
                  </a:lnTo>
                  <a:lnTo>
                    <a:pt x="480771" y="696658"/>
                  </a:lnTo>
                  <a:lnTo>
                    <a:pt x="565607" y="696658"/>
                  </a:lnTo>
                  <a:lnTo>
                    <a:pt x="565607" y="677837"/>
                  </a:lnTo>
                  <a:lnTo>
                    <a:pt x="565607" y="640181"/>
                  </a:lnTo>
                  <a:lnTo>
                    <a:pt x="593890" y="640181"/>
                  </a:lnTo>
                  <a:lnTo>
                    <a:pt x="612228" y="636460"/>
                  </a:lnTo>
                  <a:lnTo>
                    <a:pt x="627202" y="626376"/>
                  </a:lnTo>
                  <a:lnTo>
                    <a:pt x="630593" y="621347"/>
                  </a:lnTo>
                  <a:lnTo>
                    <a:pt x="637298" y="611416"/>
                  </a:lnTo>
                  <a:lnTo>
                    <a:pt x="641019" y="593115"/>
                  </a:lnTo>
                  <a:lnTo>
                    <a:pt x="641019" y="47091"/>
                  </a:lnTo>
                  <a:close/>
                </a:path>
              </a:pathLst>
            </a:custGeom>
            <a:solidFill>
              <a:srgbClr val="000000"/>
            </a:solidFill>
          </p:spPr>
          <p:txBody>
            <a:bodyPr wrap="square" lIns="0" tIns="0" rIns="0" bIns="0" rtlCol="0"/>
            <a:lstStyle/>
            <a:p>
              <a:endParaRPr/>
            </a:p>
          </p:txBody>
        </p:sp>
        <p:pic>
          <p:nvPicPr>
            <p:cNvPr id="16" name="object 16"/>
            <p:cNvPicPr/>
            <p:nvPr/>
          </p:nvPicPr>
          <p:blipFill>
            <a:blip r:embed="rId6" cstate="print"/>
            <a:stretch>
              <a:fillRect/>
            </a:stretch>
          </p:blipFill>
          <p:spPr>
            <a:xfrm>
              <a:off x="5897244" y="1666347"/>
              <a:ext cx="207390" cy="207109"/>
            </a:xfrm>
            <a:prstGeom prst="rect">
              <a:avLst/>
            </a:prstGeom>
          </p:spPr>
        </p:pic>
      </p:grpSp>
      <p:sp>
        <p:nvSpPr>
          <p:cNvPr id="17" name="object 17"/>
          <p:cNvSpPr txBox="1"/>
          <p:nvPr/>
        </p:nvSpPr>
        <p:spPr>
          <a:xfrm>
            <a:off x="5888482" y="2122424"/>
            <a:ext cx="389255" cy="239395"/>
          </a:xfrm>
          <a:prstGeom prst="rect">
            <a:avLst/>
          </a:prstGeom>
        </p:spPr>
        <p:txBody>
          <a:bodyPr vert="horz" wrap="square" lIns="0" tIns="13335" rIns="0" bIns="0" rtlCol="0">
            <a:spAutoFit/>
          </a:bodyPr>
          <a:lstStyle/>
          <a:p>
            <a:pPr marL="12700">
              <a:lnSpc>
                <a:spcPct val="100000"/>
              </a:lnSpc>
              <a:spcBef>
                <a:spcPts val="105"/>
              </a:spcBef>
            </a:pPr>
            <a:r>
              <a:rPr sz="1400" b="0" spc="-10" dirty="0">
                <a:latin typeface="Calibri Light"/>
                <a:cs typeface="Calibri Light"/>
              </a:rPr>
              <a:t>Vault</a:t>
            </a:r>
            <a:endParaRPr sz="1400">
              <a:latin typeface="Calibri Light"/>
              <a:cs typeface="Calibri Light"/>
            </a:endParaRPr>
          </a:p>
        </p:txBody>
      </p:sp>
      <p:grpSp>
        <p:nvGrpSpPr>
          <p:cNvPr id="18" name="object 18"/>
          <p:cNvGrpSpPr/>
          <p:nvPr/>
        </p:nvGrpSpPr>
        <p:grpSpPr>
          <a:xfrm>
            <a:off x="1035338" y="1489699"/>
            <a:ext cx="10211435" cy="2733040"/>
            <a:chOff x="1035338" y="1489699"/>
            <a:chExt cx="10211435" cy="2733040"/>
          </a:xfrm>
        </p:grpSpPr>
        <p:sp>
          <p:nvSpPr>
            <p:cNvPr id="19" name="object 19"/>
            <p:cNvSpPr/>
            <p:nvPr/>
          </p:nvSpPr>
          <p:spPr>
            <a:xfrm>
              <a:off x="1035329" y="1489709"/>
              <a:ext cx="1602740" cy="2045970"/>
            </a:xfrm>
            <a:custGeom>
              <a:avLst/>
              <a:gdLst/>
              <a:ahLst/>
              <a:cxnLst/>
              <a:rect l="l" t="t" r="r" b="b"/>
              <a:pathLst>
                <a:path w="1602739" h="2045970">
                  <a:moveTo>
                    <a:pt x="506514" y="394970"/>
                  </a:moveTo>
                  <a:lnTo>
                    <a:pt x="504863" y="391160"/>
                  </a:lnTo>
                  <a:lnTo>
                    <a:pt x="501662" y="388620"/>
                  </a:lnTo>
                  <a:lnTo>
                    <a:pt x="498373" y="386080"/>
                  </a:lnTo>
                  <a:lnTo>
                    <a:pt x="490397" y="375920"/>
                  </a:lnTo>
                  <a:lnTo>
                    <a:pt x="480161" y="356870"/>
                  </a:lnTo>
                  <a:lnTo>
                    <a:pt x="477596" y="349440"/>
                  </a:lnTo>
                  <a:lnTo>
                    <a:pt x="477596" y="391160"/>
                  </a:lnTo>
                  <a:lnTo>
                    <a:pt x="455345" y="393700"/>
                  </a:lnTo>
                  <a:lnTo>
                    <a:pt x="431368" y="394970"/>
                  </a:lnTo>
                  <a:lnTo>
                    <a:pt x="409371" y="393700"/>
                  </a:lnTo>
                  <a:lnTo>
                    <a:pt x="393103" y="387350"/>
                  </a:lnTo>
                  <a:lnTo>
                    <a:pt x="384657" y="381000"/>
                  </a:lnTo>
                  <a:lnTo>
                    <a:pt x="376415" y="373380"/>
                  </a:lnTo>
                  <a:lnTo>
                    <a:pt x="368388" y="367030"/>
                  </a:lnTo>
                  <a:lnTo>
                    <a:pt x="367080" y="365760"/>
                  </a:lnTo>
                  <a:lnTo>
                    <a:pt x="364477" y="363220"/>
                  </a:lnTo>
                  <a:lnTo>
                    <a:pt x="360578" y="359410"/>
                  </a:lnTo>
                  <a:lnTo>
                    <a:pt x="373202" y="351790"/>
                  </a:lnTo>
                  <a:lnTo>
                    <a:pt x="398449" y="336550"/>
                  </a:lnTo>
                  <a:lnTo>
                    <a:pt x="427443" y="303530"/>
                  </a:lnTo>
                  <a:lnTo>
                    <a:pt x="445973" y="264160"/>
                  </a:lnTo>
                  <a:lnTo>
                    <a:pt x="452488" y="220980"/>
                  </a:lnTo>
                  <a:lnTo>
                    <a:pt x="452424" y="213360"/>
                  </a:lnTo>
                  <a:lnTo>
                    <a:pt x="439420" y="168910"/>
                  </a:lnTo>
                  <a:lnTo>
                    <a:pt x="433641" y="160375"/>
                  </a:lnTo>
                  <a:lnTo>
                    <a:pt x="433641" y="220980"/>
                  </a:lnTo>
                  <a:lnTo>
                    <a:pt x="426910" y="261620"/>
                  </a:lnTo>
                  <a:lnTo>
                    <a:pt x="408178" y="298450"/>
                  </a:lnTo>
                  <a:lnTo>
                    <a:pt x="379603" y="326390"/>
                  </a:lnTo>
                  <a:lnTo>
                    <a:pt x="343369" y="345440"/>
                  </a:lnTo>
                  <a:lnTo>
                    <a:pt x="301663" y="351790"/>
                  </a:lnTo>
                  <a:lnTo>
                    <a:pt x="295389" y="351790"/>
                  </a:lnTo>
                  <a:lnTo>
                    <a:pt x="247929" y="340360"/>
                  </a:lnTo>
                  <a:lnTo>
                    <a:pt x="208927" y="313690"/>
                  </a:lnTo>
                  <a:lnTo>
                    <a:pt x="181800" y="274320"/>
                  </a:lnTo>
                  <a:lnTo>
                    <a:pt x="169951" y="227330"/>
                  </a:lnTo>
                  <a:lnTo>
                    <a:pt x="169710" y="223520"/>
                  </a:lnTo>
                  <a:lnTo>
                    <a:pt x="169837" y="215900"/>
                  </a:lnTo>
                  <a:lnTo>
                    <a:pt x="170383" y="204470"/>
                  </a:lnTo>
                  <a:lnTo>
                    <a:pt x="178104" y="196850"/>
                  </a:lnTo>
                  <a:lnTo>
                    <a:pt x="194475" y="196850"/>
                  </a:lnTo>
                  <a:lnTo>
                    <a:pt x="207949" y="194310"/>
                  </a:lnTo>
                  <a:lnTo>
                    <a:pt x="253250" y="185420"/>
                  </a:lnTo>
                  <a:lnTo>
                    <a:pt x="296748" y="168910"/>
                  </a:lnTo>
                  <a:lnTo>
                    <a:pt x="341553" y="143510"/>
                  </a:lnTo>
                  <a:lnTo>
                    <a:pt x="382460" y="110490"/>
                  </a:lnTo>
                  <a:lnTo>
                    <a:pt x="384759" y="121920"/>
                  </a:lnTo>
                  <a:lnTo>
                    <a:pt x="388099" y="132080"/>
                  </a:lnTo>
                  <a:lnTo>
                    <a:pt x="392468" y="142240"/>
                  </a:lnTo>
                  <a:lnTo>
                    <a:pt x="397827" y="152400"/>
                  </a:lnTo>
                  <a:lnTo>
                    <a:pt x="398208" y="152400"/>
                  </a:lnTo>
                  <a:lnTo>
                    <a:pt x="402158" y="157480"/>
                  </a:lnTo>
                  <a:lnTo>
                    <a:pt x="406476" y="161290"/>
                  </a:lnTo>
                  <a:lnTo>
                    <a:pt x="411251" y="165100"/>
                  </a:lnTo>
                  <a:lnTo>
                    <a:pt x="412800" y="166370"/>
                  </a:lnTo>
                  <a:lnTo>
                    <a:pt x="432955" y="207010"/>
                  </a:lnTo>
                  <a:lnTo>
                    <a:pt x="433641" y="220980"/>
                  </a:lnTo>
                  <a:lnTo>
                    <a:pt x="433641" y="160375"/>
                  </a:lnTo>
                  <a:lnTo>
                    <a:pt x="431685" y="157480"/>
                  </a:lnTo>
                  <a:lnTo>
                    <a:pt x="429399" y="154940"/>
                  </a:lnTo>
                  <a:lnTo>
                    <a:pt x="426885" y="153670"/>
                  </a:lnTo>
                  <a:lnTo>
                    <a:pt x="424154" y="151130"/>
                  </a:lnTo>
                  <a:lnTo>
                    <a:pt x="402653" y="115570"/>
                  </a:lnTo>
                  <a:lnTo>
                    <a:pt x="401612" y="110490"/>
                  </a:lnTo>
                  <a:lnTo>
                    <a:pt x="400824" y="106680"/>
                  </a:lnTo>
                  <a:lnTo>
                    <a:pt x="398411" y="100330"/>
                  </a:lnTo>
                  <a:lnTo>
                    <a:pt x="393788" y="95250"/>
                  </a:lnTo>
                  <a:lnTo>
                    <a:pt x="387591" y="91440"/>
                  </a:lnTo>
                  <a:lnTo>
                    <a:pt x="376847" y="91440"/>
                  </a:lnTo>
                  <a:lnTo>
                    <a:pt x="373443" y="93980"/>
                  </a:lnTo>
                  <a:lnTo>
                    <a:pt x="370763" y="96520"/>
                  </a:lnTo>
                  <a:lnTo>
                    <a:pt x="351701" y="111760"/>
                  </a:lnTo>
                  <a:lnTo>
                    <a:pt x="310578" y="140970"/>
                  </a:lnTo>
                  <a:lnTo>
                    <a:pt x="247700" y="167640"/>
                  </a:lnTo>
                  <a:lnTo>
                    <a:pt x="205066" y="175260"/>
                  </a:lnTo>
                  <a:lnTo>
                    <a:pt x="193192" y="177800"/>
                  </a:lnTo>
                  <a:lnTo>
                    <a:pt x="187210" y="177800"/>
                  </a:lnTo>
                  <a:lnTo>
                    <a:pt x="173507" y="180340"/>
                  </a:lnTo>
                  <a:lnTo>
                    <a:pt x="151091" y="213360"/>
                  </a:lnTo>
                  <a:lnTo>
                    <a:pt x="150850" y="223520"/>
                  </a:lnTo>
                  <a:lnTo>
                    <a:pt x="151091" y="228600"/>
                  </a:lnTo>
                  <a:lnTo>
                    <a:pt x="158915" y="267970"/>
                  </a:lnTo>
                  <a:lnTo>
                    <a:pt x="176593" y="303530"/>
                  </a:lnTo>
                  <a:lnTo>
                    <a:pt x="202933" y="334010"/>
                  </a:lnTo>
                  <a:lnTo>
                    <a:pt x="236753" y="355600"/>
                  </a:lnTo>
                  <a:lnTo>
                    <a:pt x="228130" y="364490"/>
                  </a:lnTo>
                  <a:lnTo>
                    <a:pt x="183476" y="393700"/>
                  </a:lnTo>
                  <a:lnTo>
                    <a:pt x="142201" y="401320"/>
                  </a:lnTo>
                  <a:lnTo>
                    <a:pt x="123952" y="402590"/>
                  </a:lnTo>
                  <a:lnTo>
                    <a:pt x="128485" y="392430"/>
                  </a:lnTo>
                  <a:lnTo>
                    <a:pt x="132130" y="382270"/>
                  </a:lnTo>
                  <a:lnTo>
                    <a:pt x="134874" y="372110"/>
                  </a:lnTo>
                  <a:lnTo>
                    <a:pt x="136690" y="361950"/>
                  </a:lnTo>
                  <a:lnTo>
                    <a:pt x="137820" y="341630"/>
                  </a:lnTo>
                  <a:lnTo>
                    <a:pt x="137985" y="320040"/>
                  </a:lnTo>
                  <a:lnTo>
                    <a:pt x="137223" y="299720"/>
                  </a:lnTo>
                  <a:lnTo>
                    <a:pt x="135496" y="278130"/>
                  </a:lnTo>
                  <a:lnTo>
                    <a:pt x="133972" y="254000"/>
                  </a:lnTo>
                  <a:lnTo>
                    <a:pt x="132626" y="227330"/>
                  </a:lnTo>
                  <a:lnTo>
                    <a:pt x="131724" y="200660"/>
                  </a:lnTo>
                  <a:lnTo>
                    <a:pt x="131546" y="172720"/>
                  </a:lnTo>
                  <a:lnTo>
                    <a:pt x="134962" y="119380"/>
                  </a:lnTo>
                  <a:lnTo>
                    <a:pt x="159702" y="59690"/>
                  </a:lnTo>
                  <a:lnTo>
                    <a:pt x="214020" y="27940"/>
                  </a:lnTo>
                  <a:lnTo>
                    <a:pt x="248183" y="19050"/>
                  </a:lnTo>
                  <a:lnTo>
                    <a:pt x="283235" y="19050"/>
                  </a:lnTo>
                  <a:lnTo>
                    <a:pt x="352005" y="39370"/>
                  </a:lnTo>
                  <a:lnTo>
                    <a:pt x="385673" y="66040"/>
                  </a:lnTo>
                  <a:lnTo>
                    <a:pt x="391363" y="74930"/>
                  </a:lnTo>
                  <a:lnTo>
                    <a:pt x="395998" y="77470"/>
                  </a:lnTo>
                  <a:lnTo>
                    <a:pt x="400316" y="76200"/>
                  </a:lnTo>
                  <a:lnTo>
                    <a:pt x="408089" y="73660"/>
                  </a:lnTo>
                  <a:lnTo>
                    <a:pt x="419125" y="72390"/>
                  </a:lnTo>
                  <a:lnTo>
                    <a:pt x="465226" y="97790"/>
                  </a:lnTo>
                  <a:lnTo>
                    <a:pt x="476250" y="151130"/>
                  </a:lnTo>
                  <a:lnTo>
                    <a:pt x="474383" y="173990"/>
                  </a:lnTo>
                  <a:lnTo>
                    <a:pt x="471373" y="196850"/>
                  </a:lnTo>
                  <a:lnTo>
                    <a:pt x="467220" y="219710"/>
                  </a:lnTo>
                  <a:lnTo>
                    <a:pt x="461962" y="242570"/>
                  </a:lnTo>
                  <a:lnTo>
                    <a:pt x="456171" y="269240"/>
                  </a:lnTo>
                  <a:lnTo>
                    <a:pt x="451840" y="293370"/>
                  </a:lnTo>
                  <a:lnTo>
                    <a:pt x="450024" y="314960"/>
                  </a:lnTo>
                  <a:lnTo>
                    <a:pt x="451764" y="331470"/>
                  </a:lnTo>
                  <a:lnTo>
                    <a:pt x="455993" y="347980"/>
                  </a:lnTo>
                  <a:lnTo>
                    <a:pt x="461733" y="363220"/>
                  </a:lnTo>
                  <a:lnTo>
                    <a:pt x="468960" y="377190"/>
                  </a:lnTo>
                  <a:lnTo>
                    <a:pt x="477596" y="391160"/>
                  </a:lnTo>
                  <a:lnTo>
                    <a:pt x="477596" y="349440"/>
                  </a:lnTo>
                  <a:lnTo>
                    <a:pt x="470077" y="327660"/>
                  </a:lnTo>
                  <a:lnTo>
                    <a:pt x="468947" y="312420"/>
                  </a:lnTo>
                  <a:lnTo>
                    <a:pt x="470966" y="293370"/>
                  </a:lnTo>
                  <a:lnTo>
                    <a:pt x="475132" y="271780"/>
                  </a:lnTo>
                  <a:lnTo>
                    <a:pt x="480441" y="246380"/>
                  </a:lnTo>
                  <a:lnTo>
                    <a:pt x="485927" y="223520"/>
                  </a:lnTo>
                  <a:lnTo>
                    <a:pt x="490220" y="199390"/>
                  </a:lnTo>
                  <a:lnTo>
                    <a:pt x="493306" y="175260"/>
                  </a:lnTo>
                  <a:lnTo>
                    <a:pt x="495185" y="151130"/>
                  </a:lnTo>
                  <a:lnTo>
                    <a:pt x="492506" y="119380"/>
                  </a:lnTo>
                  <a:lnTo>
                    <a:pt x="470471" y="73660"/>
                  </a:lnTo>
                  <a:lnTo>
                    <a:pt x="426491" y="54610"/>
                  </a:lnTo>
                  <a:lnTo>
                    <a:pt x="414083" y="54610"/>
                  </a:lnTo>
                  <a:lnTo>
                    <a:pt x="401777" y="55880"/>
                  </a:lnTo>
                  <a:lnTo>
                    <a:pt x="392620" y="45720"/>
                  </a:lnTo>
                  <a:lnTo>
                    <a:pt x="377164" y="33020"/>
                  </a:lnTo>
                  <a:lnTo>
                    <a:pt x="354444" y="19050"/>
                  </a:lnTo>
                  <a:lnTo>
                    <a:pt x="323443" y="6350"/>
                  </a:lnTo>
                  <a:lnTo>
                    <a:pt x="284683" y="0"/>
                  </a:lnTo>
                  <a:lnTo>
                    <a:pt x="245745" y="1270"/>
                  </a:lnTo>
                  <a:lnTo>
                    <a:pt x="207784" y="10160"/>
                  </a:lnTo>
                  <a:lnTo>
                    <a:pt x="171958" y="25400"/>
                  </a:lnTo>
                  <a:lnTo>
                    <a:pt x="127863" y="73660"/>
                  </a:lnTo>
                  <a:lnTo>
                    <a:pt x="116776" y="114300"/>
                  </a:lnTo>
                  <a:lnTo>
                    <a:pt x="112864" y="170180"/>
                  </a:lnTo>
                  <a:lnTo>
                    <a:pt x="112776" y="185420"/>
                  </a:lnTo>
                  <a:lnTo>
                    <a:pt x="112877" y="200660"/>
                  </a:lnTo>
                  <a:lnTo>
                    <a:pt x="113779" y="228600"/>
                  </a:lnTo>
                  <a:lnTo>
                    <a:pt x="115138" y="255270"/>
                  </a:lnTo>
                  <a:lnTo>
                    <a:pt x="116662" y="279400"/>
                  </a:lnTo>
                  <a:lnTo>
                    <a:pt x="118300" y="299720"/>
                  </a:lnTo>
                  <a:lnTo>
                    <a:pt x="118884" y="314960"/>
                  </a:lnTo>
                  <a:lnTo>
                    <a:pt x="118033" y="359410"/>
                  </a:lnTo>
                  <a:lnTo>
                    <a:pt x="105943" y="396240"/>
                  </a:lnTo>
                  <a:lnTo>
                    <a:pt x="95796" y="411480"/>
                  </a:lnTo>
                  <a:lnTo>
                    <a:pt x="96685" y="417830"/>
                  </a:lnTo>
                  <a:lnTo>
                    <a:pt x="102489" y="421640"/>
                  </a:lnTo>
                  <a:lnTo>
                    <a:pt x="119291" y="421640"/>
                  </a:lnTo>
                  <a:lnTo>
                    <a:pt x="146951" y="419100"/>
                  </a:lnTo>
                  <a:lnTo>
                    <a:pt x="180301" y="414020"/>
                  </a:lnTo>
                  <a:lnTo>
                    <a:pt x="210070" y="403860"/>
                  </a:lnTo>
                  <a:lnTo>
                    <a:pt x="210642" y="402590"/>
                  </a:lnTo>
                  <a:lnTo>
                    <a:pt x="210921" y="402590"/>
                  </a:lnTo>
                  <a:lnTo>
                    <a:pt x="221094" y="394970"/>
                  </a:lnTo>
                  <a:lnTo>
                    <a:pt x="230936" y="387350"/>
                  </a:lnTo>
                  <a:lnTo>
                    <a:pt x="240461" y="378460"/>
                  </a:lnTo>
                  <a:lnTo>
                    <a:pt x="249656" y="369570"/>
                  </a:lnTo>
                  <a:lnTo>
                    <a:pt x="253911" y="365760"/>
                  </a:lnTo>
                  <a:lnTo>
                    <a:pt x="255968" y="363220"/>
                  </a:lnTo>
                  <a:lnTo>
                    <a:pt x="265404" y="367030"/>
                  </a:lnTo>
                  <a:lnTo>
                    <a:pt x="294525" y="370840"/>
                  </a:lnTo>
                  <a:lnTo>
                    <a:pt x="311556" y="370840"/>
                  </a:lnTo>
                  <a:lnTo>
                    <a:pt x="330911" y="368300"/>
                  </a:lnTo>
                  <a:lnTo>
                    <a:pt x="340436" y="365760"/>
                  </a:lnTo>
                  <a:lnTo>
                    <a:pt x="345770" y="370840"/>
                  </a:lnTo>
                  <a:lnTo>
                    <a:pt x="382092" y="402590"/>
                  </a:lnTo>
                  <a:lnTo>
                    <a:pt x="412115" y="412750"/>
                  </a:lnTo>
                  <a:lnTo>
                    <a:pt x="448741" y="412750"/>
                  </a:lnTo>
                  <a:lnTo>
                    <a:pt x="481215" y="408940"/>
                  </a:lnTo>
                  <a:lnTo>
                    <a:pt x="498779" y="406400"/>
                  </a:lnTo>
                  <a:lnTo>
                    <a:pt x="502437" y="405130"/>
                  </a:lnTo>
                  <a:lnTo>
                    <a:pt x="505231" y="402590"/>
                  </a:lnTo>
                  <a:lnTo>
                    <a:pt x="506514" y="394970"/>
                  </a:lnTo>
                  <a:close/>
                </a:path>
                <a:path w="1602739" h="2045970">
                  <a:moveTo>
                    <a:pt x="584466" y="1838655"/>
                  </a:moveTo>
                  <a:lnTo>
                    <a:pt x="581850" y="1822145"/>
                  </a:lnTo>
                  <a:lnTo>
                    <a:pt x="575513" y="1804365"/>
                  </a:lnTo>
                  <a:lnTo>
                    <a:pt x="565645" y="1789125"/>
                  </a:lnTo>
                  <a:lnTo>
                    <a:pt x="565619" y="1838655"/>
                  </a:lnTo>
                  <a:lnTo>
                    <a:pt x="565619" y="1989785"/>
                  </a:lnTo>
                  <a:lnTo>
                    <a:pt x="499465" y="2012645"/>
                  </a:lnTo>
                  <a:lnTo>
                    <a:pt x="452475" y="2018995"/>
                  </a:lnTo>
                  <a:lnTo>
                    <a:pt x="399275" y="2024075"/>
                  </a:lnTo>
                  <a:lnTo>
                    <a:pt x="342201" y="2027885"/>
                  </a:lnTo>
                  <a:lnTo>
                    <a:pt x="425157" y="1728165"/>
                  </a:lnTo>
                  <a:lnTo>
                    <a:pt x="461429" y="1743405"/>
                  </a:lnTo>
                  <a:lnTo>
                    <a:pt x="519137" y="1773885"/>
                  </a:lnTo>
                  <a:lnTo>
                    <a:pt x="551294" y="1800555"/>
                  </a:lnTo>
                  <a:lnTo>
                    <a:pt x="565619" y="1838655"/>
                  </a:lnTo>
                  <a:lnTo>
                    <a:pt x="565619" y="1789112"/>
                  </a:lnTo>
                  <a:lnTo>
                    <a:pt x="531520" y="1759915"/>
                  </a:lnTo>
                  <a:lnTo>
                    <a:pt x="478053" y="1730705"/>
                  </a:lnTo>
                  <a:lnTo>
                    <a:pt x="472528" y="1728165"/>
                  </a:lnTo>
                  <a:lnTo>
                    <a:pt x="444944" y="1715465"/>
                  </a:lnTo>
                  <a:lnTo>
                    <a:pt x="463765" y="1710385"/>
                  </a:lnTo>
                  <a:lnTo>
                    <a:pt x="479475" y="1702765"/>
                  </a:lnTo>
                  <a:lnTo>
                    <a:pt x="482206" y="1701495"/>
                  </a:lnTo>
                  <a:lnTo>
                    <a:pt x="490423" y="1697685"/>
                  </a:lnTo>
                  <a:lnTo>
                    <a:pt x="494919" y="1693875"/>
                  </a:lnTo>
                  <a:lnTo>
                    <a:pt x="497738" y="1692605"/>
                  </a:lnTo>
                  <a:lnTo>
                    <a:pt x="499630" y="1687525"/>
                  </a:lnTo>
                  <a:lnTo>
                    <a:pt x="499630" y="1684985"/>
                  </a:lnTo>
                  <a:lnTo>
                    <a:pt x="498678" y="1682445"/>
                  </a:lnTo>
                  <a:lnTo>
                    <a:pt x="496798" y="1679905"/>
                  </a:lnTo>
                  <a:lnTo>
                    <a:pt x="492188" y="1674825"/>
                  </a:lnTo>
                  <a:lnTo>
                    <a:pt x="481838" y="1662125"/>
                  </a:lnTo>
                  <a:lnTo>
                    <a:pt x="476999" y="1653667"/>
                  </a:lnTo>
                  <a:lnTo>
                    <a:pt x="476999" y="1684985"/>
                  </a:lnTo>
                  <a:lnTo>
                    <a:pt x="461200" y="1692605"/>
                  </a:lnTo>
                  <a:lnTo>
                    <a:pt x="441058" y="1698955"/>
                  </a:lnTo>
                  <a:lnTo>
                    <a:pt x="419341" y="1701495"/>
                  </a:lnTo>
                  <a:lnTo>
                    <a:pt x="407238" y="1698510"/>
                  </a:lnTo>
                  <a:lnTo>
                    <a:pt x="407238" y="1720545"/>
                  </a:lnTo>
                  <a:lnTo>
                    <a:pt x="405358" y="1728165"/>
                  </a:lnTo>
                  <a:lnTo>
                    <a:pt x="397814" y="1732737"/>
                  </a:lnTo>
                  <a:lnTo>
                    <a:pt x="397814" y="1754835"/>
                  </a:lnTo>
                  <a:lnTo>
                    <a:pt x="322402" y="2027885"/>
                  </a:lnTo>
                  <a:lnTo>
                    <a:pt x="280924" y="2027885"/>
                  </a:lnTo>
                  <a:lnTo>
                    <a:pt x="261124" y="1956206"/>
                  </a:lnTo>
                  <a:lnTo>
                    <a:pt x="261124" y="2027885"/>
                  </a:lnTo>
                  <a:lnTo>
                    <a:pt x="205041" y="2024075"/>
                  </a:lnTo>
                  <a:lnTo>
                    <a:pt x="152488" y="2018995"/>
                  </a:lnTo>
                  <a:lnTo>
                    <a:pt x="105625" y="2011375"/>
                  </a:lnTo>
                  <a:lnTo>
                    <a:pt x="66649" y="2001215"/>
                  </a:lnTo>
                  <a:lnTo>
                    <a:pt x="37706" y="1989785"/>
                  </a:lnTo>
                  <a:lnTo>
                    <a:pt x="37706" y="1838655"/>
                  </a:lnTo>
                  <a:lnTo>
                    <a:pt x="52031" y="1800555"/>
                  </a:lnTo>
                  <a:lnTo>
                    <a:pt x="84188" y="1772615"/>
                  </a:lnTo>
                  <a:lnTo>
                    <a:pt x="141897" y="1742135"/>
                  </a:lnTo>
                  <a:lnTo>
                    <a:pt x="178168" y="1726895"/>
                  </a:lnTo>
                  <a:lnTo>
                    <a:pt x="261124" y="2027885"/>
                  </a:lnTo>
                  <a:lnTo>
                    <a:pt x="261124" y="1956206"/>
                  </a:lnTo>
                  <a:lnTo>
                    <a:pt x="205511" y="1754835"/>
                  </a:lnTo>
                  <a:lnTo>
                    <a:pt x="225704" y="1762455"/>
                  </a:lnTo>
                  <a:lnTo>
                    <a:pt x="248996" y="1768805"/>
                  </a:lnTo>
                  <a:lnTo>
                    <a:pt x="274574" y="1772615"/>
                  </a:lnTo>
                  <a:lnTo>
                    <a:pt x="301663" y="1773885"/>
                  </a:lnTo>
                  <a:lnTo>
                    <a:pt x="328752" y="1772615"/>
                  </a:lnTo>
                  <a:lnTo>
                    <a:pt x="354330" y="1768805"/>
                  </a:lnTo>
                  <a:lnTo>
                    <a:pt x="377621" y="1762455"/>
                  </a:lnTo>
                  <a:lnTo>
                    <a:pt x="397814" y="1754835"/>
                  </a:lnTo>
                  <a:lnTo>
                    <a:pt x="397814" y="1732737"/>
                  </a:lnTo>
                  <a:lnTo>
                    <a:pt x="386499" y="1739595"/>
                  </a:lnTo>
                  <a:lnTo>
                    <a:pt x="361988" y="1747215"/>
                  </a:lnTo>
                  <a:lnTo>
                    <a:pt x="333248" y="1752295"/>
                  </a:lnTo>
                  <a:lnTo>
                    <a:pt x="301663" y="1754835"/>
                  </a:lnTo>
                  <a:lnTo>
                    <a:pt x="269951" y="1752295"/>
                  </a:lnTo>
                  <a:lnTo>
                    <a:pt x="216420" y="1739595"/>
                  </a:lnTo>
                  <a:lnTo>
                    <a:pt x="196088" y="1720545"/>
                  </a:lnTo>
                  <a:lnTo>
                    <a:pt x="212102" y="1714195"/>
                  </a:lnTo>
                  <a:lnTo>
                    <a:pt x="213055" y="1714195"/>
                  </a:lnTo>
                  <a:lnTo>
                    <a:pt x="213995" y="1712925"/>
                  </a:lnTo>
                  <a:lnTo>
                    <a:pt x="215874" y="1712925"/>
                  </a:lnTo>
                  <a:lnTo>
                    <a:pt x="216827" y="1711655"/>
                  </a:lnTo>
                  <a:lnTo>
                    <a:pt x="224942" y="1706575"/>
                  </a:lnTo>
                  <a:lnTo>
                    <a:pt x="229857" y="1700225"/>
                  </a:lnTo>
                  <a:lnTo>
                    <a:pt x="230847" y="1698955"/>
                  </a:lnTo>
                  <a:lnTo>
                    <a:pt x="234454" y="1688795"/>
                  </a:lnTo>
                  <a:lnTo>
                    <a:pt x="235673" y="1678635"/>
                  </a:lnTo>
                  <a:lnTo>
                    <a:pt x="235673" y="1662125"/>
                  </a:lnTo>
                  <a:lnTo>
                    <a:pt x="251028" y="1668475"/>
                  </a:lnTo>
                  <a:lnTo>
                    <a:pt x="267258" y="1673555"/>
                  </a:lnTo>
                  <a:lnTo>
                    <a:pt x="284187" y="1677365"/>
                  </a:lnTo>
                  <a:lnTo>
                    <a:pt x="301663" y="1678635"/>
                  </a:lnTo>
                  <a:lnTo>
                    <a:pt x="319125" y="1677365"/>
                  </a:lnTo>
                  <a:lnTo>
                    <a:pt x="336067" y="1673555"/>
                  </a:lnTo>
                  <a:lnTo>
                    <a:pt x="352298" y="1668475"/>
                  </a:lnTo>
                  <a:lnTo>
                    <a:pt x="367652" y="1662125"/>
                  </a:lnTo>
                  <a:lnTo>
                    <a:pt x="367652" y="1678635"/>
                  </a:lnTo>
                  <a:lnTo>
                    <a:pt x="369023" y="1688795"/>
                  </a:lnTo>
                  <a:lnTo>
                    <a:pt x="372948" y="1698955"/>
                  </a:lnTo>
                  <a:lnTo>
                    <a:pt x="379183" y="1706575"/>
                  </a:lnTo>
                  <a:lnTo>
                    <a:pt x="387451" y="1711655"/>
                  </a:lnTo>
                  <a:lnTo>
                    <a:pt x="388391" y="1711655"/>
                  </a:lnTo>
                  <a:lnTo>
                    <a:pt x="389331" y="1712925"/>
                  </a:lnTo>
                  <a:lnTo>
                    <a:pt x="390271" y="1712925"/>
                  </a:lnTo>
                  <a:lnTo>
                    <a:pt x="391223" y="1714195"/>
                  </a:lnTo>
                  <a:lnTo>
                    <a:pt x="407238" y="1720545"/>
                  </a:lnTo>
                  <a:lnTo>
                    <a:pt x="407238" y="1698510"/>
                  </a:lnTo>
                  <a:lnTo>
                    <a:pt x="398754" y="1696415"/>
                  </a:lnTo>
                  <a:lnTo>
                    <a:pt x="392163" y="1693875"/>
                  </a:lnTo>
                  <a:lnTo>
                    <a:pt x="388391" y="1687525"/>
                  </a:lnTo>
                  <a:lnTo>
                    <a:pt x="388391" y="1662125"/>
                  </a:lnTo>
                  <a:lnTo>
                    <a:pt x="388391" y="1660855"/>
                  </a:lnTo>
                  <a:lnTo>
                    <a:pt x="388391" y="1650695"/>
                  </a:lnTo>
                  <a:lnTo>
                    <a:pt x="411543" y="1629105"/>
                  </a:lnTo>
                  <a:lnTo>
                    <a:pt x="429399" y="1602435"/>
                  </a:lnTo>
                  <a:lnTo>
                    <a:pt x="440880" y="1571955"/>
                  </a:lnTo>
                  <a:lnTo>
                    <a:pt x="444944" y="1537665"/>
                  </a:lnTo>
                  <a:lnTo>
                    <a:pt x="443064" y="1509725"/>
                  </a:lnTo>
                  <a:lnTo>
                    <a:pt x="443064" y="1507185"/>
                  </a:lnTo>
                  <a:lnTo>
                    <a:pt x="442125" y="1504645"/>
                  </a:lnTo>
                  <a:lnTo>
                    <a:pt x="440232" y="1503375"/>
                  </a:lnTo>
                  <a:lnTo>
                    <a:pt x="438353" y="1500835"/>
                  </a:lnTo>
                  <a:lnTo>
                    <a:pt x="434581" y="1498295"/>
                  </a:lnTo>
                  <a:lnTo>
                    <a:pt x="431749" y="1497025"/>
                  </a:lnTo>
                  <a:lnTo>
                    <a:pt x="426656" y="1493215"/>
                  </a:lnTo>
                  <a:lnTo>
                    <a:pt x="423265" y="1490764"/>
                  </a:lnTo>
                  <a:lnTo>
                    <a:pt x="423265" y="1514805"/>
                  </a:lnTo>
                  <a:lnTo>
                    <a:pt x="423265" y="1537665"/>
                  </a:lnTo>
                  <a:lnTo>
                    <a:pt x="414210" y="1585925"/>
                  </a:lnTo>
                  <a:lnTo>
                    <a:pt x="388277" y="1624025"/>
                  </a:lnTo>
                  <a:lnTo>
                    <a:pt x="349427" y="1650695"/>
                  </a:lnTo>
                  <a:lnTo>
                    <a:pt x="301663" y="1660855"/>
                  </a:lnTo>
                  <a:lnTo>
                    <a:pt x="253885" y="1650695"/>
                  </a:lnTo>
                  <a:lnTo>
                    <a:pt x="214934" y="1624025"/>
                  </a:lnTo>
                  <a:lnTo>
                    <a:pt x="188722" y="1585925"/>
                  </a:lnTo>
                  <a:lnTo>
                    <a:pt x="179108" y="1537665"/>
                  </a:lnTo>
                  <a:lnTo>
                    <a:pt x="179108" y="1500835"/>
                  </a:lnTo>
                  <a:lnTo>
                    <a:pt x="209473" y="1497025"/>
                  </a:lnTo>
                  <a:lnTo>
                    <a:pt x="241681" y="1490675"/>
                  </a:lnTo>
                  <a:lnTo>
                    <a:pt x="307314" y="1467815"/>
                  </a:lnTo>
                  <a:lnTo>
                    <a:pt x="343725" y="1447495"/>
                  </a:lnTo>
                  <a:lnTo>
                    <a:pt x="378015" y="1420825"/>
                  </a:lnTo>
                  <a:lnTo>
                    <a:pt x="380123" y="1433525"/>
                  </a:lnTo>
                  <a:lnTo>
                    <a:pt x="394042" y="1485595"/>
                  </a:lnTo>
                  <a:lnTo>
                    <a:pt x="420446" y="1513535"/>
                  </a:lnTo>
                  <a:lnTo>
                    <a:pt x="421386" y="1514805"/>
                  </a:lnTo>
                  <a:lnTo>
                    <a:pt x="423265" y="1514805"/>
                  </a:lnTo>
                  <a:lnTo>
                    <a:pt x="423265" y="1490764"/>
                  </a:lnTo>
                  <a:lnTo>
                    <a:pt x="421386" y="1489405"/>
                  </a:lnTo>
                  <a:lnTo>
                    <a:pt x="416115" y="1483055"/>
                  </a:lnTo>
                  <a:lnTo>
                    <a:pt x="399478" y="1434795"/>
                  </a:lnTo>
                  <a:lnTo>
                    <a:pt x="397433" y="1420825"/>
                  </a:lnTo>
                  <a:lnTo>
                    <a:pt x="396875" y="1417015"/>
                  </a:lnTo>
                  <a:lnTo>
                    <a:pt x="383679" y="1401775"/>
                  </a:lnTo>
                  <a:lnTo>
                    <a:pt x="374243" y="1401775"/>
                  </a:lnTo>
                  <a:lnTo>
                    <a:pt x="369531" y="1403045"/>
                  </a:lnTo>
                  <a:lnTo>
                    <a:pt x="366712" y="1405585"/>
                  </a:lnTo>
                  <a:lnTo>
                    <a:pt x="350151" y="1419555"/>
                  </a:lnTo>
                  <a:lnTo>
                    <a:pt x="334657" y="1429715"/>
                  </a:lnTo>
                  <a:lnTo>
                    <a:pt x="318452" y="1439875"/>
                  </a:lnTo>
                  <a:lnTo>
                    <a:pt x="299770" y="1448765"/>
                  </a:lnTo>
                  <a:lnTo>
                    <a:pt x="290347" y="1453845"/>
                  </a:lnTo>
                  <a:lnTo>
                    <a:pt x="264210" y="1462735"/>
                  </a:lnTo>
                  <a:lnTo>
                    <a:pt x="232498" y="1471625"/>
                  </a:lnTo>
                  <a:lnTo>
                    <a:pt x="199542" y="1477975"/>
                  </a:lnTo>
                  <a:lnTo>
                    <a:pt x="169684" y="1480515"/>
                  </a:lnTo>
                  <a:lnTo>
                    <a:pt x="164033" y="1480515"/>
                  </a:lnTo>
                  <a:lnTo>
                    <a:pt x="160261" y="1484325"/>
                  </a:lnTo>
                  <a:lnTo>
                    <a:pt x="160261" y="1536395"/>
                  </a:lnTo>
                  <a:lnTo>
                    <a:pt x="164325" y="1570685"/>
                  </a:lnTo>
                  <a:lnTo>
                    <a:pt x="175818" y="1601165"/>
                  </a:lnTo>
                  <a:lnTo>
                    <a:pt x="193662" y="1627835"/>
                  </a:lnTo>
                  <a:lnTo>
                    <a:pt x="216827" y="1649425"/>
                  </a:lnTo>
                  <a:lnTo>
                    <a:pt x="216827" y="1686255"/>
                  </a:lnTo>
                  <a:lnTo>
                    <a:pt x="212102" y="1693875"/>
                  </a:lnTo>
                  <a:lnTo>
                    <a:pt x="205511" y="1696415"/>
                  </a:lnTo>
                  <a:lnTo>
                    <a:pt x="184632" y="1700225"/>
                  </a:lnTo>
                  <a:lnTo>
                    <a:pt x="162267" y="1698955"/>
                  </a:lnTo>
                  <a:lnTo>
                    <a:pt x="141478" y="1692605"/>
                  </a:lnTo>
                  <a:lnTo>
                    <a:pt x="125374" y="1686255"/>
                  </a:lnTo>
                  <a:lnTo>
                    <a:pt x="131356" y="1677365"/>
                  </a:lnTo>
                  <a:lnTo>
                    <a:pt x="136461" y="1667205"/>
                  </a:lnTo>
                  <a:lnTo>
                    <a:pt x="140487" y="1655775"/>
                  </a:lnTo>
                  <a:lnTo>
                    <a:pt x="143294" y="1643075"/>
                  </a:lnTo>
                  <a:lnTo>
                    <a:pt x="144487" y="1629105"/>
                  </a:lnTo>
                  <a:lnTo>
                    <a:pt x="144589" y="1610055"/>
                  </a:lnTo>
                  <a:lnTo>
                    <a:pt x="143687" y="1588465"/>
                  </a:lnTo>
                  <a:lnTo>
                    <a:pt x="142354" y="1565605"/>
                  </a:lnTo>
                  <a:lnTo>
                    <a:pt x="140970" y="1544015"/>
                  </a:lnTo>
                  <a:lnTo>
                    <a:pt x="139750" y="1519885"/>
                  </a:lnTo>
                  <a:lnTo>
                    <a:pt x="138950" y="1497025"/>
                  </a:lnTo>
                  <a:lnTo>
                    <a:pt x="138823" y="1489405"/>
                  </a:lnTo>
                  <a:lnTo>
                    <a:pt x="138595" y="1470355"/>
                  </a:lnTo>
                  <a:lnTo>
                    <a:pt x="138658" y="1467815"/>
                  </a:lnTo>
                  <a:lnTo>
                    <a:pt x="141312" y="1424635"/>
                  </a:lnTo>
                  <a:lnTo>
                    <a:pt x="164820" y="1363675"/>
                  </a:lnTo>
                  <a:lnTo>
                    <a:pt x="218008" y="1330655"/>
                  </a:lnTo>
                  <a:lnTo>
                    <a:pt x="284619" y="1321765"/>
                  </a:lnTo>
                  <a:lnTo>
                    <a:pt x="318630" y="1326845"/>
                  </a:lnTo>
                  <a:lnTo>
                    <a:pt x="372478" y="1356055"/>
                  </a:lnTo>
                  <a:lnTo>
                    <a:pt x="389331" y="1376375"/>
                  </a:lnTo>
                  <a:lnTo>
                    <a:pt x="394042" y="1377645"/>
                  </a:lnTo>
                  <a:lnTo>
                    <a:pt x="397814" y="1376375"/>
                  </a:lnTo>
                  <a:lnTo>
                    <a:pt x="408254" y="1375105"/>
                  </a:lnTo>
                  <a:lnTo>
                    <a:pt x="419849" y="1373835"/>
                  </a:lnTo>
                  <a:lnTo>
                    <a:pt x="430555" y="1375105"/>
                  </a:lnTo>
                  <a:lnTo>
                    <a:pt x="462622" y="1400505"/>
                  </a:lnTo>
                  <a:lnTo>
                    <a:pt x="471157" y="1447495"/>
                  </a:lnTo>
                  <a:lnTo>
                    <a:pt x="471271" y="1451305"/>
                  </a:lnTo>
                  <a:lnTo>
                    <a:pt x="470065" y="1472895"/>
                  </a:lnTo>
                  <a:lnTo>
                    <a:pt x="466750" y="1499565"/>
                  </a:lnTo>
                  <a:lnTo>
                    <a:pt x="462203" y="1526235"/>
                  </a:lnTo>
                  <a:lnTo>
                    <a:pt x="457200" y="1551635"/>
                  </a:lnTo>
                  <a:lnTo>
                    <a:pt x="453212" y="1573225"/>
                  </a:lnTo>
                  <a:lnTo>
                    <a:pt x="450011" y="1593545"/>
                  </a:lnTo>
                  <a:lnTo>
                    <a:pt x="448056" y="1610055"/>
                  </a:lnTo>
                  <a:lnTo>
                    <a:pt x="447776" y="1622755"/>
                  </a:lnTo>
                  <a:lnTo>
                    <a:pt x="451688" y="1641805"/>
                  </a:lnTo>
                  <a:lnTo>
                    <a:pt x="459206" y="1659585"/>
                  </a:lnTo>
                  <a:lnTo>
                    <a:pt x="468325" y="1673555"/>
                  </a:lnTo>
                  <a:lnTo>
                    <a:pt x="476999" y="1684985"/>
                  </a:lnTo>
                  <a:lnTo>
                    <a:pt x="476999" y="1653667"/>
                  </a:lnTo>
                  <a:lnTo>
                    <a:pt x="470954" y="1643075"/>
                  </a:lnTo>
                  <a:lnTo>
                    <a:pt x="464743" y="1621485"/>
                  </a:lnTo>
                  <a:lnTo>
                    <a:pt x="465023" y="1610055"/>
                  </a:lnTo>
                  <a:lnTo>
                    <a:pt x="466991" y="1594815"/>
                  </a:lnTo>
                  <a:lnTo>
                    <a:pt x="470179" y="1577035"/>
                  </a:lnTo>
                  <a:lnTo>
                    <a:pt x="474179" y="1556715"/>
                  </a:lnTo>
                  <a:lnTo>
                    <a:pt x="479171" y="1530045"/>
                  </a:lnTo>
                  <a:lnTo>
                    <a:pt x="483717" y="1502105"/>
                  </a:lnTo>
                  <a:lnTo>
                    <a:pt x="487032" y="1475435"/>
                  </a:lnTo>
                  <a:lnTo>
                    <a:pt x="488251" y="1451305"/>
                  </a:lnTo>
                  <a:lnTo>
                    <a:pt x="488213" y="1448765"/>
                  </a:lnTo>
                  <a:lnTo>
                    <a:pt x="485927" y="1419555"/>
                  </a:lnTo>
                  <a:lnTo>
                    <a:pt x="478421" y="1395425"/>
                  </a:lnTo>
                  <a:lnTo>
                    <a:pt x="465251" y="1376375"/>
                  </a:lnTo>
                  <a:lnTo>
                    <a:pt x="462026" y="1373835"/>
                  </a:lnTo>
                  <a:lnTo>
                    <a:pt x="445897" y="1361135"/>
                  </a:lnTo>
                  <a:lnTo>
                    <a:pt x="438327" y="1358595"/>
                  </a:lnTo>
                  <a:lnTo>
                    <a:pt x="434555" y="1357325"/>
                  </a:lnTo>
                  <a:lnTo>
                    <a:pt x="421614" y="1356055"/>
                  </a:lnTo>
                  <a:lnTo>
                    <a:pt x="409041" y="1357325"/>
                  </a:lnTo>
                  <a:lnTo>
                    <a:pt x="398754" y="1358595"/>
                  </a:lnTo>
                  <a:lnTo>
                    <a:pt x="389750" y="1348435"/>
                  </a:lnTo>
                  <a:lnTo>
                    <a:pt x="374726" y="1334465"/>
                  </a:lnTo>
                  <a:lnTo>
                    <a:pt x="352628" y="1321765"/>
                  </a:lnTo>
                  <a:lnTo>
                    <a:pt x="322402" y="1309065"/>
                  </a:lnTo>
                  <a:lnTo>
                    <a:pt x="284708" y="1302715"/>
                  </a:lnTo>
                  <a:lnTo>
                    <a:pt x="247103" y="1303985"/>
                  </a:lnTo>
                  <a:lnTo>
                    <a:pt x="175348" y="1328115"/>
                  </a:lnTo>
                  <a:lnTo>
                    <a:pt x="131394" y="1381455"/>
                  </a:lnTo>
                  <a:lnTo>
                    <a:pt x="121119" y="1420825"/>
                  </a:lnTo>
                  <a:lnTo>
                    <a:pt x="118008" y="1467815"/>
                  </a:lnTo>
                  <a:lnTo>
                    <a:pt x="117906" y="1475435"/>
                  </a:lnTo>
                  <a:lnTo>
                    <a:pt x="118148" y="1495755"/>
                  </a:lnTo>
                  <a:lnTo>
                    <a:pt x="119011" y="1522425"/>
                  </a:lnTo>
                  <a:lnTo>
                    <a:pt x="120230" y="1545285"/>
                  </a:lnTo>
                  <a:lnTo>
                    <a:pt x="121615" y="1566875"/>
                  </a:lnTo>
                  <a:lnTo>
                    <a:pt x="122948" y="1589735"/>
                  </a:lnTo>
                  <a:lnTo>
                    <a:pt x="123850" y="1610055"/>
                  </a:lnTo>
                  <a:lnTo>
                    <a:pt x="123748" y="1629105"/>
                  </a:lnTo>
                  <a:lnTo>
                    <a:pt x="122555" y="1641805"/>
                  </a:lnTo>
                  <a:lnTo>
                    <a:pt x="101815" y="1686255"/>
                  </a:lnTo>
                  <a:lnTo>
                    <a:pt x="99923" y="1687525"/>
                  </a:lnTo>
                  <a:lnTo>
                    <a:pt x="99923" y="1696415"/>
                  </a:lnTo>
                  <a:lnTo>
                    <a:pt x="101815" y="1697685"/>
                  </a:lnTo>
                  <a:lnTo>
                    <a:pt x="104635" y="1700225"/>
                  </a:lnTo>
                  <a:lnTo>
                    <a:pt x="109385" y="1702765"/>
                  </a:lnTo>
                  <a:lnTo>
                    <a:pt x="119964" y="1706575"/>
                  </a:lnTo>
                  <a:lnTo>
                    <a:pt x="135128" y="1712925"/>
                  </a:lnTo>
                  <a:lnTo>
                    <a:pt x="153657" y="1718005"/>
                  </a:lnTo>
                  <a:lnTo>
                    <a:pt x="93205" y="1745945"/>
                  </a:lnTo>
                  <a:lnTo>
                    <a:pt x="49022" y="1776425"/>
                  </a:lnTo>
                  <a:lnTo>
                    <a:pt x="21450" y="1822145"/>
                  </a:lnTo>
                  <a:lnTo>
                    <a:pt x="18859" y="1838655"/>
                  </a:lnTo>
                  <a:lnTo>
                    <a:pt x="18859" y="1998675"/>
                  </a:lnTo>
                  <a:lnTo>
                    <a:pt x="89001" y="2026615"/>
                  </a:lnTo>
                  <a:lnTo>
                    <a:pt x="135636" y="2035505"/>
                  </a:lnTo>
                  <a:lnTo>
                    <a:pt x="188468" y="2041855"/>
                  </a:lnTo>
                  <a:lnTo>
                    <a:pt x="245440" y="2045665"/>
                  </a:lnTo>
                  <a:lnTo>
                    <a:pt x="363448" y="2045665"/>
                  </a:lnTo>
                  <a:lnTo>
                    <a:pt x="420090" y="2041855"/>
                  </a:lnTo>
                  <a:lnTo>
                    <a:pt x="472287" y="2035505"/>
                  </a:lnTo>
                  <a:lnTo>
                    <a:pt x="511378" y="2027885"/>
                  </a:lnTo>
                  <a:lnTo>
                    <a:pt x="554736" y="2015185"/>
                  </a:lnTo>
                  <a:lnTo>
                    <a:pt x="584466" y="1998675"/>
                  </a:lnTo>
                  <a:lnTo>
                    <a:pt x="584466" y="1838655"/>
                  </a:lnTo>
                  <a:close/>
                </a:path>
                <a:path w="1602739" h="2045970">
                  <a:moveTo>
                    <a:pt x="603326" y="563372"/>
                  </a:moveTo>
                  <a:lnTo>
                    <a:pt x="584212" y="511048"/>
                  </a:lnTo>
                  <a:lnTo>
                    <a:pt x="537057" y="474497"/>
                  </a:lnTo>
                  <a:lnTo>
                    <a:pt x="501383" y="454825"/>
                  </a:lnTo>
                  <a:lnTo>
                    <a:pt x="463918" y="438835"/>
                  </a:lnTo>
                  <a:lnTo>
                    <a:pt x="383705" y="416306"/>
                  </a:lnTo>
                  <a:lnTo>
                    <a:pt x="353606" y="440143"/>
                  </a:lnTo>
                  <a:lnTo>
                    <a:pt x="331724" y="450672"/>
                  </a:lnTo>
                  <a:lnTo>
                    <a:pt x="314413" y="454558"/>
                  </a:lnTo>
                  <a:lnTo>
                    <a:pt x="288874" y="454558"/>
                  </a:lnTo>
                  <a:lnTo>
                    <a:pt x="271513" y="450735"/>
                  </a:lnTo>
                  <a:lnTo>
                    <a:pt x="249605" y="440334"/>
                  </a:lnTo>
                  <a:lnTo>
                    <a:pt x="219621" y="416814"/>
                  </a:lnTo>
                  <a:lnTo>
                    <a:pt x="178549" y="426643"/>
                  </a:lnTo>
                  <a:lnTo>
                    <a:pt x="139954" y="439737"/>
                  </a:lnTo>
                  <a:lnTo>
                    <a:pt x="102666" y="455993"/>
                  </a:lnTo>
                  <a:lnTo>
                    <a:pt x="66890" y="475322"/>
                  </a:lnTo>
                  <a:lnTo>
                    <a:pt x="32804" y="497649"/>
                  </a:lnTo>
                  <a:lnTo>
                    <a:pt x="2476" y="544487"/>
                  </a:lnTo>
                  <a:lnTo>
                    <a:pt x="0" y="563372"/>
                  </a:lnTo>
                  <a:lnTo>
                    <a:pt x="0" y="709295"/>
                  </a:lnTo>
                  <a:lnTo>
                    <a:pt x="18859" y="709295"/>
                  </a:lnTo>
                  <a:lnTo>
                    <a:pt x="18859" y="563372"/>
                  </a:lnTo>
                  <a:lnTo>
                    <a:pt x="20789" y="548792"/>
                  </a:lnTo>
                  <a:lnTo>
                    <a:pt x="44196" y="512610"/>
                  </a:lnTo>
                  <a:lnTo>
                    <a:pt x="76809" y="491312"/>
                  </a:lnTo>
                  <a:lnTo>
                    <a:pt x="111036" y="472859"/>
                  </a:lnTo>
                  <a:lnTo>
                    <a:pt x="146697" y="457327"/>
                  </a:lnTo>
                  <a:lnTo>
                    <a:pt x="214096" y="437299"/>
                  </a:lnTo>
                  <a:lnTo>
                    <a:pt x="240042" y="456603"/>
                  </a:lnTo>
                  <a:lnTo>
                    <a:pt x="263093" y="467690"/>
                  </a:lnTo>
                  <a:lnTo>
                    <a:pt x="283527" y="472744"/>
                  </a:lnTo>
                  <a:lnTo>
                    <a:pt x="301663" y="473938"/>
                  </a:lnTo>
                  <a:lnTo>
                    <a:pt x="319773" y="472719"/>
                  </a:lnTo>
                  <a:lnTo>
                    <a:pt x="340182" y="467601"/>
                  </a:lnTo>
                  <a:lnTo>
                    <a:pt x="363220" y="456349"/>
                  </a:lnTo>
                  <a:lnTo>
                    <a:pt x="389242" y="436765"/>
                  </a:lnTo>
                  <a:lnTo>
                    <a:pt x="419620" y="444741"/>
                  </a:lnTo>
                  <a:lnTo>
                    <a:pt x="456844" y="456311"/>
                  </a:lnTo>
                  <a:lnTo>
                    <a:pt x="492633" y="471512"/>
                  </a:lnTo>
                  <a:lnTo>
                    <a:pt x="526694" y="490245"/>
                  </a:lnTo>
                  <a:lnTo>
                    <a:pt x="558774" y="512343"/>
                  </a:lnTo>
                  <a:lnTo>
                    <a:pt x="582485" y="548690"/>
                  </a:lnTo>
                  <a:lnTo>
                    <a:pt x="584466" y="563372"/>
                  </a:lnTo>
                  <a:lnTo>
                    <a:pt x="584466" y="709295"/>
                  </a:lnTo>
                  <a:lnTo>
                    <a:pt x="603326" y="709295"/>
                  </a:lnTo>
                  <a:lnTo>
                    <a:pt x="603326" y="563372"/>
                  </a:lnTo>
                  <a:close/>
                </a:path>
                <a:path w="1602739" h="2045970">
                  <a:moveTo>
                    <a:pt x="1442199" y="182105"/>
                  </a:moveTo>
                  <a:lnTo>
                    <a:pt x="1423339" y="182105"/>
                  </a:lnTo>
                  <a:lnTo>
                    <a:pt x="1423339" y="200926"/>
                  </a:lnTo>
                  <a:lnTo>
                    <a:pt x="1423339" y="502119"/>
                  </a:lnTo>
                  <a:lnTo>
                    <a:pt x="914298" y="502272"/>
                  </a:lnTo>
                  <a:lnTo>
                    <a:pt x="914298" y="200926"/>
                  </a:lnTo>
                  <a:lnTo>
                    <a:pt x="1423339" y="200926"/>
                  </a:lnTo>
                  <a:lnTo>
                    <a:pt x="1423339" y="182105"/>
                  </a:lnTo>
                  <a:lnTo>
                    <a:pt x="895438" y="182105"/>
                  </a:lnTo>
                  <a:lnTo>
                    <a:pt x="895438" y="521106"/>
                  </a:lnTo>
                  <a:lnTo>
                    <a:pt x="1442199" y="520954"/>
                  </a:lnTo>
                  <a:lnTo>
                    <a:pt x="1442199" y="502272"/>
                  </a:lnTo>
                  <a:lnTo>
                    <a:pt x="1442199" y="200926"/>
                  </a:lnTo>
                  <a:lnTo>
                    <a:pt x="1442199" y="182105"/>
                  </a:lnTo>
                  <a:close/>
                </a:path>
                <a:path w="1602739" h="2045970">
                  <a:moveTo>
                    <a:pt x="1489329" y="172694"/>
                  </a:moveTo>
                  <a:lnTo>
                    <a:pt x="1486369" y="158026"/>
                  </a:lnTo>
                  <a:lnTo>
                    <a:pt x="1478292" y="146062"/>
                  </a:lnTo>
                  <a:lnTo>
                    <a:pt x="1466303" y="137998"/>
                  </a:lnTo>
                  <a:lnTo>
                    <a:pt x="1451622" y="135039"/>
                  </a:lnTo>
                  <a:lnTo>
                    <a:pt x="886015" y="135039"/>
                  </a:lnTo>
                  <a:lnTo>
                    <a:pt x="871334" y="137998"/>
                  </a:lnTo>
                  <a:lnTo>
                    <a:pt x="859345" y="146062"/>
                  </a:lnTo>
                  <a:lnTo>
                    <a:pt x="851268" y="158026"/>
                  </a:lnTo>
                  <a:lnTo>
                    <a:pt x="848309" y="172694"/>
                  </a:lnTo>
                  <a:lnTo>
                    <a:pt x="848309" y="558787"/>
                  </a:lnTo>
                  <a:lnTo>
                    <a:pt x="867156" y="558787"/>
                  </a:lnTo>
                  <a:lnTo>
                    <a:pt x="867156" y="172694"/>
                  </a:lnTo>
                  <a:lnTo>
                    <a:pt x="868641" y="165366"/>
                  </a:lnTo>
                  <a:lnTo>
                    <a:pt x="872680" y="159372"/>
                  </a:lnTo>
                  <a:lnTo>
                    <a:pt x="878674" y="155346"/>
                  </a:lnTo>
                  <a:lnTo>
                    <a:pt x="886015" y="153860"/>
                  </a:lnTo>
                  <a:lnTo>
                    <a:pt x="1451622" y="153860"/>
                  </a:lnTo>
                  <a:lnTo>
                    <a:pt x="1458963" y="155346"/>
                  </a:lnTo>
                  <a:lnTo>
                    <a:pt x="1464957" y="159372"/>
                  </a:lnTo>
                  <a:lnTo>
                    <a:pt x="1468996" y="165366"/>
                  </a:lnTo>
                  <a:lnTo>
                    <a:pt x="1470482" y="172694"/>
                  </a:lnTo>
                  <a:lnTo>
                    <a:pt x="1470482" y="558787"/>
                  </a:lnTo>
                  <a:lnTo>
                    <a:pt x="1489329" y="558787"/>
                  </a:lnTo>
                  <a:lnTo>
                    <a:pt x="1489329" y="172694"/>
                  </a:lnTo>
                  <a:close/>
                </a:path>
                <a:path w="1602739" h="2045970">
                  <a:moveTo>
                    <a:pt x="1498752" y="1480756"/>
                  </a:moveTo>
                  <a:lnTo>
                    <a:pt x="1479905" y="1480756"/>
                  </a:lnTo>
                  <a:lnTo>
                    <a:pt x="838873" y="1480756"/>
                  </a:lnTo>
                  <a:lnTo>
                    <a:pt x="838873" y="1876729"/>
                  </a:lnTo>
                  <a:lnTo>
                    <a:pt x="838873" y="1894497"/>
                  </a:lnTo>
                  <a:lnTo>
                    <a:pt x="838873" y="1895767"/>
                  </a:lnTo>
                  <a:lnTo>
                    <a:pt x="1498752" y="1895767"/>
                  </a:lnTo>
                  <a:lnTo>
                    <a:pt x="1498752" y="1894497"/>
                  </a:lnTo>
                  <a:lnTo>
                    <a:pt x="857732" y="1894497"/>
                  </a:lnTo>
                  <a:lnTo>
                    <a:pt x="857732" y="1876729"/>
                  </a:lnTo>
                  <a:lnTo>
                    <a:pt x="1479905" y="1876729"/>
                  </a:lnTo>
                  <a:lnTo>
                    <a:pt x="1498752" y="1876729"/>
                  </a:lnTo>
                  <a:lnTo>
                    <a:pt x="1498752" y="1480756"/>
                  </a:lnTo>
                  <a:close/>
                </a:path>
                <a:path w="1602739" h="2045970">
                  <a:moveTo>
                    <a:pt x="1545882" y="1452626"/>
                  </a:moveTo>
                  <a:lnTo>
                    <a:pt x="1542872" y="1437995"/>
                  </a:lnTo>
                  <a:lnTo>
                    <a:pt x="1540065" y="1433817"/>
                  </a:lnTo>
                  <a:lnTo>
                    <a:pt x="1534795" y="1426032"/>
                  </a:lnTo>
                  <a:lnTo>
                    <a:pt x="1527035" y="1420812"/>
                  </a:lnTo>
                  <a:lnTo>
                    <a:pt x="1527035" y="1904644"/>
                  </a:lnTo>
                  <a:lnTo>
                    <a:pt x="1525549" y="1911972"/>
                  </a:lnTo>
                  <a:lnTo>
                    <a:pt x="1521523" y="1917954"/>
                  </a:lnTo>
                  <a:lnTo>
                    <a:pt x="1515529" y="1921992"/>
                  </a:lnTo>
                  <a:lnTo>
                    <a:pt x="1508175" y="1923465"/>
                  </a:lnTo>
                  <a:lnTo>
                    <a:pt x="829449" y="1923465"/>
                  </a:lnTo>
                  <a:lnTo>
                    <a:pt x="822109" y="1921992"/>
                  </a:lnTo>
                  <a:lnTo>
                    <a:pt x="816127" y="1917954"/>
                  </a:lnTo>
                  <a:lnTo>
                    <a:pt x="812076" y="1911972"/>
                  </a:lnTo>
                  <a:lnTo>
                    <a:pt x="810602" y="1904644"/>
                  </a:lnTo>
                  <a:lnTo>
                    <a:pt x="810602" y="1452626"/>
                  </a:lnTo>
                  <a:lnTo>
                    <a:pt x="812076" y="1445323"/>
                  </a:lnTo>
                  <a:lnTo>
                    <a:pt x="816127" y="1439329"/>
                  </a:lnTo>
                  <a:lnTo>
                    <a:pt x="822109" y="1435303"/>
                  </a:lnTo>
                  <a:lnTo>
                    <a:pt x="829449" y="1433817"/>
                  </a:lnTo>
                  <a:lnTo>
                    <a:pt x="1508175" y="1433817"/>
                  </a:lnTo>
                  <a:lnTo>
                    <a:pt x="1527035" y="1904644"/>
                  </a:lnTo>
                  <a:lnTo>
                    <a:pt x="1527035" y="1420812"/>
                  </a:lnTo>
                  <a:lnTo>
                    <a:pt x="1522831" y="1417967"/>
                  </a:lnTo>
                  <a:lnTo>
                    <a:pt x="1508175" y="1414970"/>
                  </a:lnTo>
                  <a:lnTo>
                    <a:pt x="829449" y="1414970"/>
                  </a:lnTo>
                  <a:lnTo>
                    <a:pt x="814793" y="1417967"/>
                  </a:lnTo>
                  <a:lnTo>
                    <a:pt x="802817" y="1426044"/>
                  </a:lnTo>
                  <a:lnTo>
                    <a:pt x="794740" y="1438008"/>
                  </a:lnTo>
                  <a:lnTo>
                    <a:pt x="791743" y="1452626"/>
                  </a:lnTo>
                  <a:lnTo>
                    <a:pt x="791743" y="1904644"/>
                  </a:lnTo>
                  <a:lnTo>
                    <a:pt x="794740" y="1919274"/>
                  </a:lnTo>
                  <a:lnTo>
                    <a:pt x="802817" y="1931238"/>
                  </a:lnTo>
                  <a:lnTo>
                    <a:pt x="814793" y="1939315"/>
                  </a:lnTo>
                  <a:lnTo>
                    <a:pt x="829449" y="1942299"/>
                  </a:lnTo>
                  <a:lnTo>
                    <a:pt x="1508175" y="1942299"/>
                  </a:lnTo>
                  <a:lnTo>
                    <a:pt x="1522844" y="1939315"/>
                  </a:lnTo>
                  <a:lnTo>
                    <a:pt x="1534807" y="1931238"/>
                  </a:lnTo>
                  <a:lnTo>
                    <a:pt x="1540052" y="1923465"/>
                  </a:lnTo>
                  <a:lnTo>
                    <a:pt x="1542884" y="1919274"/>
                  </a:lnTo>
                  <a:lnTo>
                    <a:pt x="1545882" y="1904644"/>
                  </a:lnTo>
                  <a:lnTo>
                    <a:pt x="1545882" y="1452626"/>
                  </a:lnTo>
                  <a:close/>
                </a:path>
                <a:path w="1602739" h="2045970">
                  <a:moveTo>
                    <a:pt x="1602447" y="586854"/>
                  </a:moveTo>
                  <a:lnTo>
                    <a:pt x="1583588" y="586854"/>
                  </a:lnTo>
                  <a:lnTo>
                    <a:pt x="1583588" y="605675"/>
                  </a:lnTo>
                  <a:lnTo>
                    <a:pt x="1581365" y="616673"/>
                  </a:lnTo>
                  <a:lnTo>
                    <a:pt x="1575308" y="625652"/>
                  </a:lnTo>
                  <a:lnTo>
                    <a:pt x="1566329" y="631698"/>
                  </a:lnTo>
                  <a:lnTo>
                    <a:pt x="1555305" y="633920"/>
                  </a:lnTo>
                  <a:lnTo>
                    <a:pt x="782320" y="633920"/>
                  </a:lnTo>
                  <a:lnTo>
                    <a:pt x="771309" y="631698"/>
                  </a:lnTo>
                  <a:lnTo>
                    <a:pt x="762317" y="625652"/>
                  </a:lnTo>
                  <a:lnTo>
                    <a:pt x="756259" y="616673"/>
                  </a:lnTo>
                  <a:lnTo>
                    <a:pt x="754037" y="605675"/>
                  </a:lnTo>
                  <a:lnTo>
                    <a:pt x="1102829" y="605675"/>
                  </a:lnTo>
                  <a:lnTo>
                    <a:pt x="1104023" y="612813"/>
                  </a:lnTo>
                  <a:lnTo>
                    <a:pt x="1107732" y="618731"/>
                  </a:lnTo>
                  <a:lnTo>
                    <a:pt x="1113396" y="622833"/>
                  </a:lnTo>
                  <a:lnTo>
                    <a:pt x="1120432" y="624509"/>
                  </a:lnTo>
                  <a:lnTo>
                    <a:pt x="1120851" y="624522"/>
                  </a:lnTo>
                  <a:lnTo>
                    <a:pt x="1121689" y="624509"/>
                  </a:lnTo>
                  <a:lnTo>
                    <a:pt x="1215948" y="624509"/>
                  </a:lnTo>
                  <a:lnTo>
                    <a:pt x="1223098" y="623316"/>
                  </a:lnTo>
                  <a:lnTo>
                    <a:pt x="1229029" y="619620"/>
                  </a:lnTo>
                  <a:lnTo>
                    <a:pt x="1233131" y="613968"/>
                  </a:lnTo>
                  <a:lnTo>
                    <a:pt x="1234808" y="606933"/>
                  </a:lnTo>
                  <a:lnTo>
                    <a:pt x="1234808" y="605675"/>
                  </a:lnTo>
                  <a:lnTo>
                    <a:pt x="1583588" y="605675"/>
                  </a:lnTo>
                  <a:lnTo>
                    <a:pt x="1583588" y="586854"/>
                  </a:lnTo>
                  <a:lnTo>
                    <a:pt x="1215948" y="586854"/>
                  </a:lnTo>
                  <a:lnTo>
                    <a:pt x="1215948" y="605675"/>
                  </a:lnTo>
                  <a:lnTo>
                    <a:pt x="1121689" y="605675"/>
                  </a:lnTo>
                  <a:lnTo>
                    <a:pt x="1121689" y="586854"/>
                  </a:lnTo>
                  <a:lnTo>
                    <a:pt x="735190" y="586854"/>
                  </a:lnTo>
                  <a:lnTo>
                    <a:pt x="735190" y="605675"/>
                  </a:lnTo>
                  <a:lnTo>
                    <a:pt x="738898" y="623989"/>
                  </a:lnTo>
                  <a:lnTo>
                    <a:pt x="749007" y="638949"/>
                  </a:lnTo>
                  <a:lnTo>
                    <a:pt x="763981" y="649033"/>
                  </a:lnTo>
                  <a:lnTo>
                    <a:pt x="782320" y="652754"/>
                  </a:lnTo>
                  <a:lnTo>
                    <a:pt x="1555305" y="652754"/>
                  </a:lnTo>
                  <a:lnTo>
                    <a:pt x="1573644" y="649033"/>
                  </a:lnTo>
                  <a:lnTo>
                    <a:pt x="1588630" y="638949"/>
                  </a:lnTo>
                  <a:lnTo>
                    <a:pt x="1592021" y="633920"/>
                  </a:lnTo>
                  <a:lnTo>
                    <a:pt x="1598739" y="623989"/>
                  </a:lnTo>
                  <a:lnTo>
                    <a:pt x="1602447" y="605675"/>
                  </a:lnTo>
                  <a:lnTo>
                    <a:pt x="1602447" y="586854"/>
                  </a:lnTo>
                  <a:close/>
                </a:path>
              </a:pathLst>
            </a:custGeom>
            <a:solidFill>
              <a:srgbClr val="000000"/>
            </a:solidFill>
          </p:spPr>
          <p:txBody>
            <a:bodyPr wrap="square" lIns="0" tIns="0" rIns="0" bIns="0" rtlCol="0"/>
            <a:lstStyle/>
            <a:p>
              <a:endParaRPr/>
            </a:p>
          </p:txBody>
        </p:sp>
        <p:pic>
          <p:nvPicPr>
            <p:cNvPr id="20" name="object 20"/>
            <p:cNvPicPr/>
            <p:nvPr/>
          </p:nvPicPr>
          <p:blipFill>
            <a:blip r:embed="rId7" cstate="print"/>
            <a:stretch>
              <a:fillRect/>
            </a:stretch>
          </p:blipFill>
          <p:spPr>
            <a:xfrm>
              <a:off x="8657844" y="3166872"/>
              <a:ext cx="2588513" cy="1055370"/>
            </a:xfrm>
            <a:prstGeom prst="rect">
              <a:avLst/>
            </a:prstGeom>
          </p:spPr>
        </p:pic>
      </p:grpSp>
      <p:sp>
        <p:nvSpPr>
          <p:cNvPr id="21" name="object 21"/>
          <p:cNvSpPr txBox="1"/>
          <p:nvPr/>
        </p:nvSpPr>
        <p:spPr>
          <a:xfrm>
            <a:off x="945286" y="2265933"/>
            <a:ext cx="1588770" cy="239395"/>
          </a:xfrm>
          <a:prstGeom prst="rect">
            <a:avLst/>
          </a:prstGeom>
        </p:spPr>
        <p:txBody>
          <a:bodyPr vert="horz" wrap="square" lIns="0" tIns="13335" rIns="0" bIns="0" rtlCol="0">
            <a:spAutoFit/>
          </a:bodyPr>
          <a:lstStyle/>
          <a:p>
            <a:pPr marL="12700">
              <a:lnSpc>
                <a:spcPct val="100000"/>
              </a:lnSpc>
              <a:spcBef>
                <a:spcPts val="105"/>
              </a:spcBef>
            </a:pPr>
            <a:r>
              <a:rPr sz="1400" b="0" spc="-10" dirty="0">
                <a:latin typeface="Calibri Light"/>
                <a:cs typeface="Calibri Light"/>
                <a:hlinkClick r:id="rId8"/>
              </a:rPr>
              <a:t>Alice.Janssen@UvA.nl</a:t>
            </a:r>
            <a:endParaRPr sz="1400">
              <a:latin typeface="Calibri Light"/>
              <a:cs typeface="Calibri Light"/>
            </a:endParaRPr>
          </a:p>
        </p:txBody>
      </p:sp>
      <p:sp>
        <p:nvSpPr>
          <p:cNvPr id="22" name="object 22"/>
          <p:cNvSpPr txBox="1"/>
          <p:nvPr/>
        </p:nvSpPr>
        <p:spPr>
          <a:xfrm>
            <a:off x="1030020" y="3570223"/>
            <a:ext cx="1437640" cy="239395"/>
          </a:xfrm>
          <a:prstGeom prst="rect">
            <a:avLst/>
          </a:prstGeom>
        </p:spPr>
        <p:txBody>
          <a:bodyPr vert="horz" wrap="square" lIns="0" tIns="13335" rIns="0" bIns="0" rtlCol="0">
            <a:spAutoFit/>
          </a:bodyPr>
          <a:lstStyle/>
          <a:p>
            <a:pPr marL="12700">
              <a:lnSpc>
                <a:spcPct val="100000"/>
              </a:lnSpc>
              <a:spcBef>
                <a:spcPts val="105"/>
              </a:spcBef>
            </a:pPr>
            <a:r>
              <a:rPr sz="1400" b="0" spc="-10" dirty="0">
                <a:latin typeface="Calibri Light"/>
                <a:cs typeface="Calibri Light"/>
                <a:hlinkClick r:id="rId9"/>
              </a:rPr>
              <a:t>Bob.deVries@UU.nl</a:t>
            </a:r>
            <a:endParaRPr sz="1400">
              <a:latin typeface="Calibri Light"/>
              <a:cs typeface="Calibri Light"/>
            </a:endParaRPr>
          </a:p>
        </p:txBody>
      </p:sp>
      <p:grpSp>
        <p:nvGrpSpPr>
          <p:cNvPr id="23" name="object 23"/>
          <p:cNvGrpSpPr/>
          <p:nvPr/>
        </p:nvGrpSpPr>
        <p:grpSpPr>
          <a:xfrm>
            <a:off x="1038386" y="2691383"/>
            <a:ext cx="4251960" cy="2082164"/>
            <a:chOff x="1038386" y="2691383"/>
            <a:chExt cx="4251960" cy="2082164"/>
          </a:xfrm>
        </p:grpSpPr>
        <p:sp>
          <p:nvSpPr>
            <p:cNvPr id="24" name="object 24"/>
            <p:cNvSpPr/>
            <p:nvPr/>
          </p:nvSpPr>
          <p:spPr>
            <a:xfrm>
              <a:off x="1038377" y="4097261"/>
              <a:ext cx="1602740" cy="676275"/>
            </a:xfrm>
            <a:custGeom>
              <a:avLst/>
              <a:gdLst/>
              <a:ahLst/>
              <a:cxnLst/>
              <a:rect l="l" t="t" r="r" b="b"/>
              <a:pathLst>
                <a:path w="1602739" h="676275">
                  <a:moveTo>
                    <a:pt x="451561" y="108407"/>
                  </a:moveTo>
                  <a:lnTo>
                    <a:pt x="442214" y="75184"/>
                  </a:lnTo>
                  <a:lnTo>
                    <a:pt x="433501" y="62242"/>
                  </a:lnTo>
                  <a:lnTo>
                    <a:pt x="433501" y="123850"/>
                  </a:lnTo>
                  <a:lnTo>
                    <a:pt x="432447" y="143586"/>
                  </a:lnTo>
                  <a:lnTo>
                    <a:pt x="429704" y="161836"/>
                  </a:lnTo>
                  <a:lnTo>
                    <a:pt x="427939" y="158750"/>
                  </a:lnTo>
                  <a:lnTo>
                    <a:pt x="424688" y="152958"/>
                  </a:lnTo>
                  <a:lnTo>
                    <a:pt x="424002" y="151714"/>
                  </a:lnTo>
                  <a:lnTo>
                    <a:pt x="424002" y="189141"/>
                  </a:lnTo>
                  <a:lnTo>
                    <a:pt x="412978" y="239229"/>
                  </a:lnTo>
                  <a:lnTo>
                    <a:pt x="384556" y="280276"/>
                  </a:lnTo>
                  <a:lnTo>
                    <a:pt x="342938" y="307886"/>
                  </a:lnTo>
                  <a:lnTo>
                    <a:pt x="292239" y="318046"/>
                  </a:lnTo>
                  <a:lnTo>
                    <a:pt x="241452" y="307860"/>
                  </a:lnTo>
                  <a:lnTo>
                    <a:pt x="199796" y="280162"/>
                  </a:lnTo>
                  <a:lnTo>
                    <a:pt x="171399" y="239026"/>
                  </a:lnTo>
                  <a:lnTo>
                    <a:pt x="160502" y="189064"/>
                  </a:lnTo>
                  <a:lnTo>
                    <a:pt x="160375" y="188493"/>
                  </a:lnTo>
                  <a:lnTo>
                    <a:pt x="215277" y="183388"/>
                  </a:lnTo>
                  <a:lnTo>
                    <a:pt x="263144" y="170205"/>
                  </a:lnTo>
                  <a:lnTo>
                    <a:pt x="316649" y="136359"/>
                  </a:lnTo>
                  <a:lnTo>
                    <a:pt x="354457" y="105829"/>
                  </a:lnTo>
                  <a:lnTo>
                    <a:pt x="363969" y="110858"/>
                  </a:lnTo>
                  <a:lnTo>
                    <a:pt x="393928" y="138912"/>
                  </a:lnTo>
                  <a:lnTo>
                    <a:pt x="408266" y="162191"/>
                  </a:lnTo>
                  <a:lnTo>
                    <a:pt x="411695" y="168275"/>
                  </a:lnTo>
                  <a:lnTo>
                    <a:pt x="415429" y="174739"/>
                  </a:lnTo>
                  <a:lnTo>
                    <a:pt x="419531" y="181584"/>
                  </a:lnTo>
                  <a:lnTo>
                    <a:pt x="423887" y="188493"/>
                  </a:lnTo>
                  <a:lnTo>
                    <a:pt x="424002" y="189141"/>
                  </a:lnTo>
                  <a:lnTo>
                    <a:pt x="424002" y="151714"/>
                  </a:lnTo>
                  <a:lnTo>
                    <a:pt x="419836" y="144094"/>
                  </a:lnTo>
                  <a:lnTo>
                    <a:pt x="392442" y="108407"/>
                  </a:lnTo>
                  <a:lnTo>
                    <a:pt x="389242" y="105829"/>
                  </a:lnTo>
                  <a:lnTo>
                    <a:pt x="380987" y="99174"/>
                  </a:lnTo>
                  <a:lnTo>
                    <a:pt x="368325" y="91643"/>
                  </a:lnTo>
                  <a:lnTo>
                    <a:pt x="354647" y="85966"/>
                  </a:lnTo>
                  <a:lnTo>
                    <a:pt x="351637" y="85242"/>
                  </a:lnTo>
                  <a:lnTo>
                    <a:pt x="348462" y="86042"/>
                  </a:lnTo>
                  <a:lnTo>
                    <a:pt x="346151" y="88099"/>
                  </a:lnTo>
                  <a:lnTo>
                    <a:pt x="337070" y="95935"/>
                  </a:lnTo>
                  <a:lnTo>
                    <a:pt x="285343" y="135509"/>
                  </a:lnTo>
                  <a:lnTo>
                    <a:pt x="227990" y="161810"/>
                  </a:lnTo>
                  <a:lnTo>
                    <a:pt x="162090" y="169468"/>
                  </a:lnTo>
                  <a:lnTo>
                    <a:pt x="133464" y="170205"/>
                  </a:lnTo>
                  <a:lnTo>
                    <a:pt x="139661" y="143586"/>
                  </a:lnTo>
                  <a:lnTo>
                    <a:pt x="139738" y="141351"/>
                  </a:lnTo>
                  <a:lnTo>
                    <a:pt x="147243" y="99110"/>
                  </a:lnTo>
                  <a:lnTo>
                    <a:pt x="166700" y="64465"/>
                  </a:lnTo>
                  <a:lnTo>
                    <a:pt x="205422" y="34734"/>
                  </a:lnTo>
                  <a:lnTo>
                    <a:pt x="257619" y="19050"/>
                  </a:lnTo>
                  <a:lnTo>
                    <a:pt x="275856" y="17792"/>
                  </a:lnTo>
                  <a:lnTo>
                    <a:pt x="298310" y="19494"/>
                  </a:lnTo>
                  <a:lnTo>
                    <a:pt x="319963" y="25069"/>
                  </a:lnTo>
                  <a:lnTo>
                    <a:pt x="340296" y="34340"/>
                  </a:lnTo>
                  <a:lnTo>
                    <a:pt x="358813" y="47155"/>
                  </a:lnTo>
                  <a:lnTo>
                    <a:pt x="360959" y="49174"/>
                  </a:lnTo>
                  <a:lnTo>
                    <a:pt x="363918" y="50088"/>
                  </a:lnTo>
                  <a:lnTo>
                    <a:pt x="401612" y="57365"/>
                  </a:lnTo>
                  <a:lnTo>
                    <a:pt x="431673" y="102412"/>
                  </a:lnTo>
                  <a:lnTo>
                    <a:pt x="433501" y="123850"/>
                  </a:lnTo>
                  <a:lnTo>
                    <a:pt x="433501" y="62242"/>
                  </a:lnTo>
                  <a:lnTo>
                    <a:pt x="391147" y="33083"/>
                  </a:lnTo>
                  <a:lnTo>
                    <a:pt x="368274" y="30619"/>
                  </a:lnTo>
                  <a:lnTo>
                    <a:pt x="348373" y="17792"/>
                  </a:lnTo>
                  <a:lnTo>
                    <a:pt x="347840" y="17437"/>
                  </a:lnTo>
                  <a:lnTo>
                    <a:pt x="311111" y="3568"/>
                  </a:lnTo>
                  <a:lnTo>
                    <a:pt x="260248" y="0"/>
                  </a:lnTo>
                  <a:lnTo>
                    <a:pt x="197383" y="17792"/>
                  </a:lnTo>
                  <a:lnTo>
                    <a:pt x="153987" y="50266"/>
                  </a:lnTo>
                  <a:lnTo>
                    <a:pt x="131140" y="88392"/>
                  </a:lnTo>
                  <a:lnTo>
                    <a:pt x="122288" y="122097"/>
                  </a:lnTo>
                  <a:lnTo>
                    <a:pt x="120840" y="141351"/>
                  </a:lnTo>
                  <a:lnTo>
                    <a:pt x="111163" y="182613"/>
                  </a:lnTo>
                  <a:lnTo>
                    <a:pt x="114312" y="187667"/>
                  </a:lnTo>
                  <a:lnTo>
                    <a:pt x="120053" y="189014"/>
                  </a:lnTo>
                  <a:lnTo>
                    <a:pt x="120738" y="189103"/>
                  </a:lnTo>
                  <a:lnTo>
                    <a:pt x="121424" y="189103"/>
                  </a:lnTo>
                  <a:lnTo>
                    <a:pt x="127419" y="189141"/>
                  </a:lnTo>
                  <a:lnTo>
                    <a:pt x="141541" y="189064"/>
                  </a:lnTo>
                  <a:lnTo>
                    <a:pt x="150139" y="236499"/>
                  </a:lnTo>
                  <a:lnTo>
                    <a:pt x="172326" y="277406"/>
                  </a:lnTo>
                  <a:lnTo>
                    <a:pt x="205574" y="309359"/>
                  </a:lnTo>
                  <a:lnTo>
                    <a:pt x="247345" y="329933"/>
                  </a:lnTo>
                  <a:lnTo>
                    <a:pt x="295135" y="336702"/>
                  </a:lnTo>
                  <a:lnTo>
                    <a:pt x="341680" y="328447"/>
                  </a:lnTo>
                  <a:lnTo>
                    <a:pt x="382079" y="307098"/>
                  </a:lnTo>
                  <a:lnTo>
                    <a:pt x="413981" y="275005"/>
                  </a:lnTo>
                  <a:lnTo>
                    <a:pt x="435051" y="234505"/>
                  </a:lnTo>
                  <a:lnTo>
                    <a:pt x="442976" y="187960"/>
                  </a:lnTo>
                  <a:lnTo>
                    <a:pt x="446963" y="172059"/>
                  </a:lnTo>
                  <a:lnTo>
                    <a:pt x="448564" y="161836"/>
                  </a:lnTo>
                  <a:lnTo>
                    <a:pt x="451421" y="143586"/>
                  </a:lnTo>
                  <a:lnTo>
                    <a:pt x="451548" y="118592"/>
                  </a:lnTo>
                  <a:lnTo>
                    <a:pt x="451561" y="108407"/>
                  </a:lnTo>
                  <a:close/>
                </a:path>
                <a:path w="1602739" h="676275">
                  <a:moveTo>
                    <a:pt x="603326" y="529856"/>
                  </a:moveTo>
                  <a:lnTo>
                    <a:pt x="584212" y="477532"/>
                  </a:lnTo>
                  <a:lnTo>
                    <a:pt x="537057" y="440982"/>
                  </a:lnTo>
                  <a:lnTo>
                    <a:pt x="501383" y="421309"/>
                  </a:lnTo>
                  <a:lnTo>
                    <a:pt x="463918" y="405320"/>
                  </a:lnTo>
                  <a:lnTo>
                    <a:pt x="383705" y="382790"/>
                  </a:lnTo>
                  <a:lnTo>
                    <a:pt x="353606" y="406628"/>
                  </a:lnTo>
                  <a:lnTo>
                    <a:pt x="331724" y="417156"/>
                  </a:lnTo>
                  <a:lnTo>
                    <a:pt x="314413" y="421043"/>
                  </a:lnTo>
                  <a:lnTo>
                    <a:pt x="288874" y="421043"/>
                  </a:lnTo>
                  <a:lnTo>
                    <a:pt x="271513" y="417220"/>
                  </a:lnTo>
                  <a:lnTo>
                    <a:pt x="249605" y="406819"/>
                  </a:lnTo>
                  <a:lnTo>
                    <a:pt x="219621" y="383298"/>
                  </a:lnTo>
                  <a:lnTo>
                    <a:pt x="178549" y="393128"/>
                  </a:lnTo>
                  <a:lnTo>
                    <a:pt x="139954" y="406222"/>
                  </a:lnTo>
                  <a:lnTo>
                    <a:pt x="102666" y="422478"/>
                  </a:lnTo>
                  <a:lnTo>
                    <a:pt x="66890" y="441807"/>
                  </a:lnTo>
                  <a:lnTo>
                    <a:pt x="32804" y="464134"/>
                  </a:lnTo>
                  <a:lnTo>
                    <a:pt x="2476" y="510971"/>
                  </a:lnTo>
                  <a:lnTo>
                    <a:pt x="0" y="529856"/>
                  </a:lnTo>
                  <a:lnTo>
                    <a:pt x="0" y="675779"/>
                  </a:lnTo>
                  <a:lnTo>
                    <a:pt x="18859" y="675779"/>
                  </a:lnTo>
                  <a:lnTo>
                    <a:pt x="18859" y="529856"/>
                  </a:lnTo>
                  <a:lnTo>
                    <a:pt x="20789" y="515277"/>
                  </a:lnTo>
                  <a:lnTo>
                    <a:pt x="44196" y="479094"/>
                  </a:lnTo>
                  <a:lnTo>
                    <a:pt x="76809" y="457796"/>
                  </a:lnTo>
                  <a:lnTo>
                    <a:pt x="111036" y="439343"/>
                  </a:lnTo>
                  <a:lnTo>
                    <a:pt x="146697" y="423811"/>
                  </a:lnTo>
                  <a:lnTo>
                    <a:pt x="214096" y="403783"/>
                  </a:lnTo>
                  <a:lnTo>
                    <a:pt x="240042" y="423087"/>
                  </a:lnTo>
                  <a:lnTo>
                    <a:pt x="263093" y="434174"/>
                  </a:lnTo>
                  <a:lnTo>
                    <a:pt x="283527" y="439229"/>
                  </a:lnTo>
                  <a:lnTo>
                    <a:pt x="301663" y="440423"/>
                  </a:lnTo>
                  <a:lnTo>
                    <a:pt x="319773" y="439204"/>
                  </a:lnTo>
                  <a:lnTo>
                    <a:pt x="340182" y="434086"/>
                  </a:lnTo>
                  <a:lnTo>
                    <a:pt x="363220" y="422833"/>
                  </a:lnTo>
                  <a:lnTo>
                    <a:pt x="389242" y="403250"/>
                  </a:lnTo>
                  <a:lnTo>
                    <a:pt x="419620" y="411226"/>
                  </a:lnTo>
                  <a:lnTo>
                    <a:pt x="456844" y="422795"/>
                  </a:lnTo>
                  <a:lnTo>
                    <a:pt x="492633" y="437997"/>
                  </a:lnTo>
                  <a:lnTo>
                    <a:pt x="526694" y="456730"/>
                  </a:lnTo>
                  <a:lnTo>
                    <a:pt x="558774" y="478828"/>
                  </a:lnTo>
                  <a:lnTo>
                    <a:pt x="582485" y="515175"/>
                  </a:lnTo>
                  <a:lnTo>
                    <a:pt x="584466" y="529856"/>
                  </a:lnTo>
                  <a:lnTo>
                    <a:pt x="584466" y="675779"/>
                  </a:lnTo>
                  <a:lnTo>
                    <a:pt x="603326" y="675779"/>
                  </a:lnTo>
                  <a:lnTo>
                    <a:pt x="603326" y="529856"/>
                  </a:lnTo>
                  <a:close/>
                </a:path>
                <a:path w="1602739" h="676275">
                  <a:moveTo>
                    <a:pt x="1234808" y="139230"/>
                  </a:moveTo>
                  <a:lnTo>
                    <a:pt x="1215948" y="139230"/>
                  </a:lnTo>
                  <a:lnTo>
                    <a:pt x="1215948" y="158051"/>
                  </a:lnTo>
                  <a:lnTo>
                    <a:pt x="1215948" y="440601"/>
                  </a:lnTo>
                  <a:lnTo>
                    <a:pt x="801166" y="440601"/>
                  </a:lnTo>
                  <a:lnTo>
                    <a:pt x="801166" y="158051"/>
                  </a:lnTo>
                  <a:lnTo>
                    <a:pt x="1215948" y="158051"/>
                  </a:lnTo>
                  <a:lnTo>
                    <a:pt x="1215948" y="139230"/>
                  </a:lnTo>
                  <a:lnTo>
                    <a:pt x="782320" y="139230"/>
                  </a:lnTo>
                  <a:lnTo>
                    <a:pt x="782320" y="459422"/>
                  </a:lnTo>
                  <a:lnTo>
                    <a:pt x="1234808" y="459422"/>
                  </a:lnTo>
                  <a:lnTo>
                    <a:pt x="1234808" y="440601"/>
                  </a:lnTo>
                  <a:lnTo>
                    <a:pt x="1234808" y="158051"/>
                  </a:lnTo>
                  <a:lnTo>
                    <a:pt x="1234808" y="139230"/>
                  </a:lnTo>
                  <a:close/>
                </a:path>
                <a:path w="1602739" h="676275">
                  <a:moveTo>
                    <a:pt x="1281938" y="468884"/>
                  </a:moveTo>
                  <a:lnTo>
                    <a:pt x="1281925" y="129755"/>
                  </a:lnTo>
                  <a:lnTo>
                    <a:pt x="1263091" y="97929"/>
                  </a:lnTo>
                  <a:lnTo>
                    <a:pt x="1263091" y="468884"/>
                  </a:lnTo>
                  <a:lnTo>
                    <a:pt x="1261605" y="476211"/>
                  </a:lnTo>
                  <a:lnTo>
                    <a:pt x="1257566" y="482193"/>
                  </a:lnTo>
                  <a:lnTo>
                    <a:pt x="1251572" y="486232"/>
                  </a:lnTo>
                  <a:lnTo>
                    <a:pt x="1244231" y="487718"/>
                  </a:lnTo>
                  <a:lnTo>
                    <a:pt x="1036840" y="487718"/>
                  </a:lnTo>
                  <a:lnTo>
                    <a:pt x="1036840" y="506539"/>
                  </a:lnTo>
                  <a:lnTo>
                    <a:pt x="1036840" y="581850"/>
                  </a:lnTo>
                  <a:lnTo>
                    <a:pt x="980287" y="581850"/>
                  </a:lnTo>
                  <a:lnTo>
                    <a:pt x="980287" y="506539"/>
                  </a:lnTo>
                  <a:lnTo>
                    <a:pt x="1036840" y="506539"/>
                  </a:lnTo>
                  <a:lnTo>
                    <a:pt x="1036840" y="487718"/>
                  </a:lnTo>
                  <a:lnTo>
                    <a:pt x="772896" y="487718"/>
                  </a:lnTo>
                  <a:lnTo>
                    <a:pt x="765556" y="486232"/>
                  </a:lnTo>
                  <a:lnTo>
                    <a:pt x="759561" y="482193"/>
                  </a:lnTo>
                  <a:lnTo>
                    <a:pt x="755523" y="476211"/>
                  </a:lnTo>
                  <a:lnTo>
                    <a:pt x="754037" y="468884"/>
                  </a:lnTo>
                  <a:lnTo>
                    <a:pt x="754049" y="129755"/>
                  </a:lnTo>
                  <a:lnTo>
                    <a:pt x="755523" y="122478"/>
                  </a:lnTo>
                  <a:lnTo>
                    <a:pt x="759561" y="116497"/>
                  </a:lnTo>
                  <a:lnTo>
                    <a:pt x="765556" y="112458"/>
                  </a:lnTo>
                  <a:lnTo>
                    <a:pt x="772896" y="110972"/>
                  </a:lnTo>
                  <a:lnTo>
                    <a:pt x="1244231" y="110972"/>
                  </a:lnTo>
                  <a:lnTo>
                    <a:pt x="1263091" y="468884"/>
                  </a:lnTo>
                  <a:lnTo>
                    <a:pt x="1263091" y="97929"/>
                  </a:lnTo>
                  <a:lnTo>
                    <a:pt x="1258887" y="95097"/>
                  </a:lnTo>
                  <a:lnTo>
                    <a:pt x="1244231" y="92100"/>
                  </a:lnTo>
                  <a:lnTo>
                    <a:pt x="772896" y="92100"/>
                  </a:lnTo>
                  <a:lnTo>
                    <a:pt x="758228" y="95097"/>
                  </a:lnTo>
                  <a:lnTo>
                    <a:pt x="746252" y="103187"/>
                  </a:lnTo>
                  <a:lnTo>
                    <a:pt x="738174" y="115150"/>
                  </a:lnTo>
                  <a:lnTo>
                    <a:pt x="735190" y="129755"/>
                  </a:lnTo>
                  <a:lnTo>
                    <a:pt x="735190" y="468884"/>
                  </a:lnTo>
                  <a:lnTo>
                    <a:pt x="738174" y="483489"/>
                  </a:lnTo>
                  <a:lnTo>
                    <a:pt x="746264" y="495439"/>
                  </a:lnTo>
                  <a:lnTo>
                    <a:pt x="758240" y="503516"/>
                  </a:lnTo>
                  <a:lnTo>
                    <a:pt x="772896" y="506501"/>
                  </a:lnTo>
                  <a:lnTo>
                    <a:pt x="961428" y="506501"/>
                  </a:lnTo>
                  <a:lnTo>
                    <a:pt x="961428" y="581812"/>
                  </a:lnTo>
                  <a:lnTo>
                    <a:pt x="867156" y="581812"/>
                  </a:lnTo>
                  <a:lnTo>
                    <a:pt x="867156" y="600646"/>
                  </a:lnTo>
                  <a:lnTo>
                    <a:pt x="1149959" y="600646"/>
                  </a:lnTo>
                  <a:lnTo>
                    <a:pt x="1149959" y="581850"/>
                  </a:lnTo>
                  <a:lnTo>
                    <a:pt x="1055700" y="581812"/>
                  </a:lnTo>
                  <a:lnTo>
                    <a:pt x="1055700" y="506539"/>
                  </a:lnTo>
                  <a:lnTo>
                    <a:pt x="1244231" y="506501"/>
                  </a:lnTo>
                  <a:lnTo>
                    <a:pt x="1258887" y="503516"/>
                  </a:lnTo>
                  <a:lnTo>
                    <a:pt x="1270863" y="495439"/>
                  </a:lnTo>
                  <a:lnTo>
                    <a:pt x="1276083" y="487718"/>
                  </a:lnTo>
                  <a:lnTo>
                    <a:pt x="1278953" y="483489"/>
                  </a:lnTo>
                  <a:lnTo>
                    <a:pt x="1281938" y="468884"/>
                  </a:lnTo>
                  <a:close/>
                </a:path>
                <a:path w="1602739" h="676275">
                  <a:moveTo>
                    <a:pt x="1484617" y="503224"/>
                  </a:moveTo>
                  <a:lnTo>
                    <a:pt x="1478280" y="496912"/>
                  </a:lnTo>
                  <a:lnTo>
                    <a:pt x="1462671" y="496912"/>
                  </a:lnTo>
                  <a:lnTo>
                    <a:pt x="1456334" y="503224"/>
                  </a:lnTo>
                  <a:lnTo>
                    <a:pt x="1456334" y="518833"/>
                  </a:lnTo>
                  <a:lnTo>
                    <a:pt x="1462671" y="525145"/>
                  </a:lnTo>
                  <a:lnTo>
                    <a:pt x="1478280" y="525145"/>
                  </a:lnTo>
                  <a:lnTo>
                    <a:pt x="1484617" y="518833"/>
                  </a:lnTo>
                  <a:lnTo>
                    <a:pt x="1484617" y="511035"/>
                  </a:lnTo>
                  <a:lnTo>
                    <a:pt x="1484617" y="503224"/>
                  </a:lnTo>
                  <a:close/>
                </a:path>
                <a:path w="1602739" h="676275">
                  <a:moveTo>
                    <a:pt x="1545894" y="223901"/>
                  </a:moveTo>
                  <a:lnTo>
                    <a:pt x="1395056" y="223901"/>
                  </a:lnTo>
                  <a:lnTo>
                    <a:pt x="1395056" y="242722"/>
                  </a:lnTo>
                  <a:lnTo>
                    <a:pt x="1545894" y="242722"/>
                  </a:lnTo>
                  <a:lnTo>
                    <a:pt x="1545894" y="223901"/>
                  </a:lnTo>
                  <a:close/>
                </a:path>
                <a:path w="1602739" h="676275">
                  <a:moveTo>
                    <a:pt x="1545894" y="167411"/>
                  </a:moveTo>
                  <a:lnTo>
                    <a:pt x="1395056" y="167411"/>
                  </a:lnTo>
                  <a:lnTo>
                    <a:pt x="1395056" y="186245"/>
                  </a:lnTo>
                  <a:lnTo>
                    <a:pt x="1545894" y="186245"/>
                  </a:lnTo>
                  <a:lnTo>
                    <a:pt x="1545894" y="167411"/>
                  </a:lnTo>
                  <a:close/>
                </a:path>
                <a:path w="1602739" h="676275">
                  <a:moveTo>
                    <a:pt x="1602447" y="129755"/>
                  </a:moveTo>
                  <a:lnTo>
                    <a:pt x="1599476" y="115100"/>
                  </a:lnTo>
                  <a:lnTo>
                    <a:pt x="1596669" y="110934"/>
                  </a:lnTo>
                  <a:lnTo>
                    <a:pt x="1591398" y="103136"/>
                  </a:lnTo>
                  <a:lnTo>
                    <a:pt x="1583588" y="97878"/>
                  </a:lnTo>
                  <a:lnTo>
                    <a:pt x="1583588" y="129755"/>
                  </a:lnTo>
                  <a:lnTo>
                    <a:pt x="1583588" y="562800"/>
                  </a:lnTo>
                  <a:lnTo>
                    <a:pt x="1582115" y="570141"/>
                  </a:lnTo>
                  <a:lnTo>
                    <a:pt x="1578089" y="576122"/>
                  </a:lnTo>
                  <a:lnTo>
                    <a:pt x="1572094" y="580161"/>
                  </a:lnTo>
                  <a:lnTo>
                    <a:pt x="1564741" y="581634"/>
                  </a:lnTo>
                  <a:lnTo>
                    <a:pt x="1376210" y="581634"/>
                  </a:lnTo>
                  <a:lnTo>
                    <a:pt x="1368869" y="580161"/>
                  </a:lnTo>
                  <a:lnTo>
                    <a:pt x="1362875" y="576122"/>
                  </a:lnTo>
                  <a:lnTo>
                    <a:pt x="1358836" y="570141"/>
                  </a:lnTo>
                  <a:lnTo>
                    <a:pt x="1357350" y="562800"/>
                  </a:lnTo>
                  <a:lnTo>
                    <a:pt x="1357350" y="129755"/>
                  </a:lnTo>
                  <a:lnTo>
                    <a:pt x="1358836" y="122428"/>
                  </a:lnTo>
                  <a:lnTo>
                    <a:pt x="1362875" y="116446"/>
                  </a:lnTo>
                  <a:lnTo>
                    <a:pt x="1368869" y="112407"/>
                  </a:lnTo>
                  <a:lnTo>
                    <a:pt x="1376210" y="110934"/>
                  </a:lnTo>
                  <a:lnTo>
                    <a:pt x="1564741" y="110934"/>
                  </a:lnTo>
                  <a:lnTo>
                    <a:pt x="1572094" y="112407"/>
                  </a:lnTo>
                  <a:lnTo>
                    <a:pt x="1578089" y="116446"/>
                  </a:lnTo>
                  <a:lnTo>
                    <a:pt x="1582115" y="122428"/>
                  </a:lnTo>
                  <a:lnTo>
                    <a:pt x="1583588" y="129755"/>
                  </a:lnTo>
                  <a:lnTo>
                    <a:pt x="1583588" y="97878"/>
                  </a:lnTo>
                  <a:lnTo>
                    <a:pt x="1579410" y="95059"/>
                  </a:lnTo>
                  <a:lnTo>
                    <a:pt x="1564741" y="92100"/>
                  </a:lnTo>
                  <a:lnTo>
                    <a:pt x="1376210" y="92100"/>
                  </a:lnTo>
                  <a:lnTo>
                    <a:pt x="1361528" y="95059"/>
                  </a:lnTo>
                  <a:lnTo>
                    <a:pt x="1349540" y="103136"/>
                  </a:lnTo>
                  <a:lnTo>
                    <a:pt x="1341462" y="115100"/>
                  </a:lnTo>
                  <a:lnTo>
                    <a:pt x="1338503" y="129755"/>
                  </a:lnTo>
                  <a:lnTo>
                    <a:pt x="1338503" y="562800"/>
                  </a:lnTo>
                  <a:lnTo>
                    <a:pt x="1341462" y="577469"/>
                  </a:lnTo>
                  <a:lnTo>
                    <a:pt x="1349540" y="589432"/>
                  </a:lnTo>
                  <a:lnTo>
                    <a:pt x="1361528" y="597509"/>
                  </a:lnTo>
                  <a:lnTo>
                    <a:pt x="1376210" y="600468"/>
                  </a:lnTo>
                  <a:lnTo>
                    <a:pt x="1564741" y="600468"/>
                  </a:lnTo>
                  <a:lnTo>
                    <a:pt x="1599476" y="577469"/>
                  </a:lnTo>
                  <a:lnTo>
                    <a:pt x="1602447" y="562800"/>
                  </a:lnTo>
                  <a:lnTo>
                    <a:pt x="1602447" y="129755"/>
                  </a:lnTo>
                  <a:close/>
                </a:path>
              </a:pathLst>
            </a:custGeom>
            <a:solidFill>
              <a:srgbClr val="000000"/>
            </a:solidFill>
          </p:spPr>
          <p:txBody>
            <a:bodyPr wrap="square" lIns="0" tIns="0" rIns="0" bIns="0" rtlCol="0"/>
            <a:lstStyle/>
            <a:p>
              <a:endParaRPr/>
            </a:p>
          </p:txBody>
        </p:sp>
        <p:sp>
          <p:nvSpPr>
            <p:cNvPr id="25" name="object 25"/>
            <p:cNvSpPr/>
            <p:nvPr/>
          </p:nvSpPr>
          <p:spPr>
            <a:xfrm>
              <a:off x="3544824" y="2691383"/>
              <a:ext cx="1744980" cy="1475740"/>
            </a:xfrm>
            <a:custGeom>
              <a:avLst/>
              <a:gdLst/>
              <a:ahLst/>
              <a:cxnLst/>
              <a:rect l="l" t="t" r="r" b="b"/>
              <a:pathLst>
                <a:path w="1744979" h="1475739">
                  <a:moveTo>
                    <a:pt x="1240154" y="0"/>
                  </a:moveTo>
                  <a:lnTo>
                    <a:pt x="1240154" y="368807"/>
                  </a:lnTo>
                  <a:lnTo>
                    <a:pt x="0" y="368807"/>
                  </a:lnTo>
                  <a:lnTo>
                    <a:pt x="0" y="1106423"/>
                  </a:lnTo>
                  <a:lnTo>
                    <a:pt x="1240154" y="1106423"/>
                  </a:lnTo>
                  <a:lnTo>
                    <a:pt x="1240154" y="1475232"/>
                  </a:lnTo>
                  <a:lnTo>
                    <a:pt x="1744979" y="737615"/>
                  </a:lnTo>
                  <a:lnTo>
                    <a:pt x="1240154" y="0"/>
                  </a:lnTo>
                  <a:close/>
                </a:path>
              </a:pathLst>
            </a:custGeom>
            <a:solidFill>
              <a:srgbClr val="FBE3D3"/>
            </a:solidFill>
          </p:spPr>
          <p:txBody>
            <a:bodyPr wrap="square" lIns="0" tIns="0" rIns="0" bIns="0" rtlCol="0"/>
            <a:lstStyle/>
            <a:p>
              <a:endParaRPr/>
            </a:p>
          </p:txBody>
        </p:sp>
      </p:grpSp>
      <p:sp>
        <p:nvSpPr>
          <p:cNvPr id="26" name="object 26"/>
          <p:cNvSpPr txBox="1"/>
          <p:nvPr/>
        </p:nvSpPr>
        <p:spPr>
          <a:xfrm>
            <a:off x="743508" y="4827777"/>
            <a:ext cx="2098040" cy="239395"/>
          </a:xfrm>
          <a:prstGeom prst="rect">
            <a:avLst/>
          </a:prstGeom>
        </p:spPr>
        <p:txBody>
          <a:bodyPr vert="horz" wrap="square" lIns="0" tIns="12700" rIns="0" bIns="0" rtlCol="0">
            <a:spAutoFit/>
          </a:bodyPr>
          <a:lstStyle/>
          <a:p>
            <a:pPr marL="12700">
              <a:lnSpc>
                <a:spcPct val="100000"/>
              </a:lnSpc>
              <a:spcBef>
                <a:spcPts val="100"/>
              </a:spcBef>
            </a:pPr>
            <a:r>
              <a:rPr sz="1400" b="0" spc="-10" dirty="0">
                <a:latin typeface="Calibri Light"/>
                <a:cs typeface="Calibri Light"/>
                <a:hlinkClick r:id="rId10"/>
              </a:rPr>
              <a:t>John.Stewart@Uni-Helsinki.fi</a:t>
            </a:r>
            <a:endParaRPr sz="1400">
              <a:latin typeface="Calibri Light"/>
              <a:cs typeface="Calibri Light"/>
            </a:endParaRPr>
          </a:p>
        </p:txBody>
      </p:sp>
      <p:sp>
        <p:nvSpPr>
          <p:cNvPr id="27" name="object 27"/>
          <p:cNvSpPr txBox="1"/>
          <p:nvPr/>
        </p:nvSpPr>
        <p:spPr>
          <a:xfrm>
            <a:off x="4032884" y="3264789"/>
            <a:ext cx="516890" cy="299720"/>
          </a:xfrm>
          <a:prstGeom prst="rect">
            <a:avLst/>
          </a:prstGeom>
        </p:spPr>
        <p:txBody>
          <a:bodyPr vert="horz" wrap="square" lIns="0" tIns="12700" rIns="0" bIns="0" rtlCol="0">
            <a:spAutoFit/>
          </a:bodyPr>
          <a:lstStyle/>
          <a:p>
            <a:pPr marL="12700">
              <a:lnSpc>
                <a:spcPct val="100000"/>
              </a:lnSpc>
              <a:spcBef>
                <a:spcPts val="100"/>
              </a:spcBef>
            </a:pPr>
            <a:r>
              <a:rPr sz="1800" b="0" spc="-10" dirty="0">
                <a:solidFill>
                  <a:srgbClr val="070809"/>
                </a:solidFill>
                <a:latin typeface="Calibri Light"/>
                <a:cs typeface="Calibri Light"/>
              </a:rPr>
              <a:t>Login</a:t>
            </a:r>
            <a:endParaRPr sz="1800">
              <a:latin typeface="Calibri Light"/>
              <a:cs typeface="Calibri Light"/>
            </a:endParaRPr>
          </a:p>
        </p:txBody>
      </p:sp>
      <p:grpSp>
        <p:nvGrpSpPr>
          <p:cNvPr id="28" name="object 28"/>
          <p:cNvGrpSpPr/>
          <p:nvPr/>
        </p:nvGrpSpPr>
        <p:grpSpPr>
          <a:xfrm>
            <a:off x="5996559" y="2334767"/>
            <a:ext cx="2644775" cy="1653539"/>
            <a:chOff x="5996559" y="2334767"/>
            <a:chExt cx="2644775" cy="1653539"/>
          </a:xfrm>
        </p:grpSpPr>
        <p:sp>
          <p:nvSpPr>
            <p:cNvPr id="29" name="object 29"/>
            <p:cNvSpPr/>
            <p:nvPr/>
          </p:nvSpPr>
          <p:spPr>
            <a:xfrm>
              <a:off x="5996559" y="2334767"/>
              <a:ext cx="614680" cy="514984"/>
            </a:xfrm>
            <a:custGeom>
              <a:avLst/>
              <a:gdLst/>
              <a:ahLst/>
              <a:cxnLst/>
              <a:rect l="l" t="t" r="r" b="b"/>
              <a:pathLst>
                <a:path w="614679" h="514985">
                  <a:moveTo>
                    <a:pt x="171450" y="171450"/>
                  </a:moveTo>
                  <a:lnTo>
                    <a:pt x="157162" y="142875"/>
                  </a:lnTo>
                  <a:lnTo>
                    <a:pt x="85725" y="0"/>
                  </a:lnTo>
                  <a:lnTo>
                    <a:pt x="0" y="171450"/>
                  </a:lnTo>
                  <a:lnTo>
                    <a:pt x="57150" y="171450"/>
                  </a:lnTo>
                  <a:lnTo>
                    <a:pt x="57150" y="343027"/>
                  </a:lnTo>
                  <a:lnTo>
                    <a:pt x="0" y="343027"/>
                  </a:lnTo>
                  <a:lnTo>
                    <a:pt x="85725" y="514477"/>
                  </a:lnTo>
                  <a:lnTo>
                    <a:pt x="157162" y="371602"/>
                  </a:lnTo>
                  <a:lnTo>
                    <a:pt x="171450" y="343027"/>
                  </a:lnTo>
                  <a:lnTo>
                    <a:pt x="114300" y="343027"/>
                  </a:lnTo>
                  <a:lnTo>
                    <a:pt x="114300" y="171450"/>
                  </a:lnTo>
                  <a:lnTo>
                    <a:pt x="171450" y="171450"/>
                  </a:lnTo>
                  <a:close/>
                </a:path>
                <a:path w="614679" h="514985">
                  <a:moveTo>
                    <a:pt x="614133" y="270433"/>
                  </a:moveTo>
                  <a:lnTo>
                    <a:pt x="591502" y="242189"/>
                  </a:lnTo>
                  <a:lnTo>
                    <a:pt x="576427" y="223354"/>
                  </a:lnTo>
                  <a:lnTo>
                    <a:pt x="385533" y="223354"/>
                  </a:lnTo>
                  <a:lnTo>
                    <a:pt x="370052" y="202158"/>
                  </a:lnTo>
                  <a:lnTo>
                    <a:pt x="349707" y="185813"/>
                  </a:lnTo>
                  <a:lnTo>
                    <a:pt x="325488" y="175298"/>
                  </a:lnTo>
                  <a:lnTo>
                    <a:pt x="298335" y="171577"/>
                  </a:lnTo>
                  <a:lnTo>
                    <a:pt x="284200" y="174434"/>
                  </a:lnTo>
                  <a:lnTo>
                    <a:pt x="284200" y="270433"/>
                  </a:lnTo>
                  <a:lnTo>
                    <a:pt x="281965" y="281393"/>
                  </a:lnTo>
                  <a:lnTo>
                    <a:pt x="275894" y="290372"/>
                  </a:lnTo>
                  <a:lnTo>
                    <a:pt x="266903" y="296443"/>
                  </a:lnTo>
                  <a:lnTo>
                    <a:pt x="255917" y="298665"/>
                  </a:lnTo>
                  <a:lnTo>
                    <a:pt x="244932" y="296443"/>
                  </a:lnTo>
                  <a:lnTo>
                    <a:pt x="235940" y="290372"/>
                  </a:lnTo>
                  <a:lnTo>
                    <a:pt x="229870" y="281393"/>
                  </a:lnTo>
                  <a:lnTo>
                    <a:pt x="227634" y="270433"/>
                  </a:lnTo>
                  <a:lnTo>
                    <a:pt x="229870" y="259461"/>
                  </a:lnTo>
                  <a:lnTo>
                    <a:pt x="235940" y="250482"/>
                  </a:lnTo>
                  <a:lnTo>
                    <a:pt x="244932" y="244411"/>
                  </a:lnTo>
                  <a:lnTo>
                    <a:pt x="255917" y="242189"/>
                  </a:lnTo>
                  <a:lnTo>
                    <a:pt x="266903" y="244411"/>
                  </a:lnTo>
                  <a:lnTo>
                    <a:pt x="275894" y="250482"/>
                  </a:lnTo>
                  <a:lnTo>
                    <a:pt x="281965" y="259461"/>
                  </a:lnTo>
                  <a:lnTo>
                    <a:pt x="284200" y="270433"/>
                  </a:lnTo>
                  <a:lnTo>
                    <a:pt x="284200" y="174434"/>
                  </a:lnTo>
                  <a:lnTo>
                    <a:pt x="259803" y="179349"/>
                  </a:lnTo>
                  <a:lnTo>
                    <a:pt x="228346" y="200533"/>
                  </a:lnTo>
                  <a:lnTo>
                    <a:pt x="207137" y="231952"/>
                  </a:lnTo>
                  <a:lnTo>
                    <a:pt x="199351" y="270433"/>
                  </a:lnTo>
                  <a:lnTo>
                    <a:pt x="207137" y="308902"/>
                  </a:lnTo>
                  <a:lnTo>
                    <a:pt x="228346" y="340321"/>
                  </a:lnTo>
                  <a:lnTo>
                    <a:pt x="259803" y="361505"/>
                  </a:lnTo>
                  <a:lnTo>
                    <a:pt x="298335" y="369277"/>
                  </a:lnTo>
                  <a:lnTo>
                    <a:pt x="325488" y="365556"/>
                  </a:lnTo>
                  <a:lnTo>
                    <a:pt x="349707" y="355041"/>
                  </a:lnTo>
                  <a:lnTo>
                    <a:pt x="370052" y="338696"/>
                  </a:lnTo>
                  <a:lnTo>
                    <a:pt x="385533" y="317500"/>
                  </a:lnTo>
                  <a:lnTo>
                    <a:pt x="416166" y="317500"/>
                  </a:lnTo>
                  <a:lnTo>
                    <a:pt x="435025" y="298665"/>
                  </a:lnTo>
                  <a:lnTo>
                    <a:pt x="453885" y="317500"/>
                  </a:lnTo>
                  <a:lnTo>
                    <a:pt x="484517" y="286905"/>
                  </a:lnTo>
                  <a:lnTo>
                    <a:pt x="515150" y="317500"/>
                  </a:lnTo>
                  <a:lnTo>
                    <a:pt x="545795" y="286905"/>
                  </a:lnTo>
                  <a:lnTo>
                    <a:pt x="576427" y="317500"/>
                  </a:lnTo>
                  <a:lnTo>
                    <a:pt x="600938" y="286905"/>
                  </a:lnTo>
                  <a:lnTo>
                    <a:pt x="614133" y="270433"/>
                  </a:lnTo>
                  <a:close/>
                </a:path>
              </a:pathLst>
            </a:custGeom>
            <a:solidFill>
              <a:srgbClr val="000000"/>
            </a:solidFill>
          </p:spPr>
          <p:txBody>
            <a:bodyPr wrap="square" lIns="0" tIns="0" rIns="0" bIns="0" rtlCol="0"/>
            <a:lstStyle/>
            <a:p>
              <a:endParaRPr/>
            </a:p>
          </p:txBody>
        </p:sp>
        <p:sp>
          <p:nvSpPr>
            <p:cNvPr id="30" name="object 30"/>
            <p:cNvSpPr/>
            <p:nvPr/>
          </p:nvSpPr>
          <p:spPr>
            <a:xfrm>
              <a:off x="6894576" y="2869691"/>
              <a:ext cx="1746885" cy="1118870"/>
            </a:xfrm>
            <a:custGeom>
              <a:avLst/>
              <a:gdLst/>
              <a:ahLst/>
              <a:cxnLst/>
              <a:rect l="l" t="t" r="r" b="b"/>
              <a:pathLst>
                <a:path w="1746884" h="1118870">
                  <a:moveTo>
                    <a:pt x="1425955" y="0"/>
                  </a:moveTo>
                  <a:lnTo>
                    <a:pt x="1425955" y="295275"/>
                  </a:lnTo>
                  <a:lnTo>
                    <a:pt x="0" y="295275"/>
                  </a:lnTo>
                  <a:lnTo>
                    <a:pt x="0" y="823341"/>
                  </a:lnTo>
                  <a:lnTo>
                    <a:pt x="1425955" y="823341"/>
                  </a:lnTo>
                  <a:lnTo>
                    <a:pt x="1425955" y="1118616"/>
                  </a:lnTo>
                  <a:lnTo>
                    <a:pt x="1746503" y="559308"/>
                  </a:lnTo>
                  <a:lnTo>
                    <a:pt x="1425955" y="0"/>
                  </a:lnTo>
                  <a:close/>
                </a:path>
              </a:pathLst>
            </a:custGeom>
            <a:solidFill>
              <a:srgbClr val="FBE3D3"/>
            </a:solidFill>
          </p:spPr>
          <p:txBody>
            <a:bodyPr wrap="square" lIns="0" tIns="0" rIns="0" bIns="0" rtlCol="0"/>
            <a:lstStyle/>
            <a:p>
              <a:endParaRPr/>
            </a:p>
          </p:txBody>
        </p:sp>
      </p:grpSp>
      <p:sp>
        <p:nvSpPr>
          <p:cNvPr id="31" name="object 31"/>
          <p:cNvSpPr txBox="1"/>
          <p:nvPr/>
        </p:nvSpPr>
        <p:spPr>
          <a:xfrm>
            <a:off x="7208646" y="3264789"/>
            <a:ext cx="967105" cy="299720"/>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070809"/>
                </a:solidFill>
                <a:latin typeface="Calibri Light"/>
                <a:cs typeface="Calibri Light"/>
              </a:rPr>
              <a:t>Store</a:t>
            </a:r>
            <a:r>
              <a:rPr sz="1800" b="0" spc="-60" dirty="0">
                <a:solidFill>
                  <a:srgbClr val="070809"/>
                </a:solidFill>
                <a:latin typeface="Calibri Light"/>
                <a:cs typeface="Calibri Light"/>
              </a:rPr>
              <a:t> </a:t>
            </a:r>
            <a:r>
              <a:rPr sz="1800" b="0" spc="-20" dirty="0">
                <a:solidFill>
                  <a:srgbClr val="070809"/>
                </a:solidFill>
                <a:latin typeface="Calibri Light"/>
                <a:cs typeface="Calibri Light"/>
              </a:rPr>
              <a:t>data</a:t>
            </a:r>
            <a:endParaRPr sz="1800">
              <a:latin typeface="Calibri Light"/>
              <a:cs typeface="Calibri Light"/>
            </a:endParaRPr>
          </a:p>
        </p:txBody>
      </p:sp>
      <p:sp>
        <p:nvSpPr>
          <p:cNvPr id="32" name="object 32"/>
          <p:cNvSpPr txBox="1"/>
          <p:nvPr/>
        </p:nvSpPr>
        <p:spPr>
          <a:xfrm>
            <a:off x="4924171" y="2405634"/>
            <a:ext cx="956944" cy="346710"/>
          </a:xfrm>
          <a:prstGeom prst="rect">
            <a:avLst/>
          </a:prstGeom>
        </p:spPr>
        <p:txBody>
          <a:bodyPr vert="horz" wrap="square" lIns="0" tIns="13335" rIns="0" bIns="0" rtlCol="0">
            <a:spAutoFit/>
          </a:bodyPr>
          <a:lstStyle/>
          <a:p>
            <a:pPr marL="12700" marR="5080" indent="371475">
              <a:lnSpc>
                <a:spcPct val="100000"/>
              </a:lnSpc>
              <a:spcBef>
                <a:spcPts val="105"/>
              </a:spcBef>
            </a:pPr>
            <a:r>
              <a:rPr sz="1050" b="0" spc="-10" dirty="0">
                <a:latin typeface="Calibri Light"/>
                <a:cs typeface="Calibri Light"/>
              </a:rPr>
              <a:t>Automatic </a:t>
            </a:r>
            <a:r>
              <a:rPr sz="1050" b="0" dirty="0">
                <a:latin typeface="Calibri Light"/>
                <a:cs typeface="Calibri Light"/>
              </a:rPr>
              <a:t>key</a:t>
            </a:r>
            <a:r>
              <a:rPr sz="1050" b="0" spc="-20" dirty="0">
                <a:latin typeface="Calibri Light"/>
                <a:cs typeface="Calibri Light"/>
              </a:rPr>
              <a:t> </a:t>
            </a:r>
            <a:r>
              <a:rPr sz="1050" b="0" spc="-10" dirty="0">
                <a:latin typeface="Calibri Light"/>
                <a:cs typeface="Calibri Light"/>
              </a:rPr>
              <a:t>management</a:t>
            </a:r>
            <a:endParaRPr sz="1050">
              <a:latin typeface="Calibri Light"/>
              <a:cs typeface="Calibri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5939"/>
            <a:ext cx="12190095" cy="72390"/>
          </a:xfrm>
          <a:custGeom>
            <a:avLst/>
            <a:gdLst/>
            <a:ahLst/>
            <a:cxnLst/>
            <a:rect l="l" t="t" r="r" b="b"/>
            <a:pathLst>
              <a:path w="12190095" h="72390">
                <a:moveTo>
                  <a:pt x="0" y="72060"/>
                </a:moveTo>
                <a:lnTo>
                  <a:pt x="0" y="0"/>
                </a:lnTo>
                <a:lnTo>
                  <a:pt x="12189493" y="0"/>
                </a:lnTo>
                <a:lnTo>
                  <a:pt x="12189493" y="72060"/>
                </a:lnTo>
                <a:lnTo>
                  <a:pt x="0" y="7206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 name="object 3"/>
          <p:cNvGrpSpPr/>
          <p:nvPr/>
        </p:nvGrpSpPr>
        <p:grpSpPr>
          <a:xfrm>
            <a:off x="468324" y="2051736"/>
            <a:ext cx="1490980" cy="2952115"/>
            <a:chOff x="468324" y="2051736"/>
            <a:chExt cx="1490980" cy="2952115"/>
          </a:xfrm>
        </p:grpSpPr>
        <p:sp>
          <p:nvSpPr>
            <p:cNvPr id="4" name="object 4"/>
            <p:cNvSpPr/>
            <p:nvPr/>
          </p:nvSpPr>
          <p:spPr>
            <a:xfrm>
              <a:off x="482611" y="2066023"/>
              <a:ext cx="1462405" cy="2937510"/>
            </a:xfrm>
            <a:custGeom>
              <a:avLst/>
              <a:gdLst/>
              <a:ahLst/>
              <a:cxnLst/>
              <a:rect l="l" t="t" r="r" b="b"/>
              <a:pathLst>
                <a:path w="1462405" h="2937510">
                  <a:moveTo>
                    <a:pt x="1360279"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79"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5"/>
            <p:cNvSpPr/>
            <p:nvPr/>
          </p:nvSpPr>
          <p:spPr>
            <a:xfrm>
              <a:off x="482611" y="2066024"/>
              <a:ext cx="1462405" cy="500380"/>
            </a:xfrm>
            <a:custGeom>
              <a:avLst/>
              <a:gdLst/>
              <a:ahLst/>
              <a:cxnLst/>
              <a:rect l="l" t="t" r="r" b="b"/>
              <a:pathLst>
                <a:path w="1462405" h="500380">
                  <a:moveTo>
                    <a:pt x="1348631" y="0"/>
                  </a:moveTo>
                  <a:lnTo>
                    <a:pt x="113580" y="0"/>
                  </a:lnTo>
                  <a:lnTo>
                    <a:pt x="69369" y="8925"/>
                  </a:lnTo>
                  <a:lnTo>
                    <a:pt x="33266" y="33266"/>
                  </a:lnTo>
                  <a:lnTo>
                    <a:pt x="8925" y="69369"/>
                  </a:lnTo>
                  <a:lnTo>
                    <a:pt x="0" y="113579"/>
                  </a:lnTo>
                  <a:lnTo>
                    <a:pt x="0" y="386751"/>
                  </a:lnTo>
                  <a:lnTo>
                    <a:pt x="8925" y="430962"/>
                  </a:lnTo>
                  <a:lnTo>
                    <a:pt x="33266" y="467065"/>
                  </a:lnTo>
                  <a:lnTo>
                    <a:pt x="69369" y="491407"/>
                  </a:lnTo>
                  <a:lnTo>
                    <a:pt x="113580" y="500333"/>
                  </a:lnTo>
                  <a:lnTo>
                    <a:pt x="1348631" y="500333"/>
                  </a:lnTo>
                  <a:lnTo>
                    <a:pt x="1392842" y="491407"/>
                  </a:lnTo>
                  <a:lnTo>
                    <a:pt x="1428944" y="467065"/>
                  </a:lnTo>
                  <a:lnTo>
                    <a:pt x="1453285" y="430962"/>
                  </a:lnTo>
                  <a:lnTo>
                    <a:pt x="1462211" y="386751"/>
                  </a:lnTo>
                  <a:lnTo>
                    <a:pt x="1462211" y="113579"/>
                  </a:lnTo>
                  <a:lnTo>
                    <a:pt x="1453285" y="69369"/>
                  </a:lnTo>
                  <a:lnTo>
                    <a:pt x="1428944" y="33266"/>
                  </a:lnTo>
                  <a:lnTo>
                    <a:pt x="1392842" y="8925"/>
                  </a:lnTo>
                  <a:lnTo>
                    <a:pt x="134863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p:cNvSpPr/>
            <p:nvPr/>
          </p:nvSpPr>
          <p:spPr>
            <a:xfrm>
              <a:off x="482611" y="2066024"/>
              <a:ext cx="1462405" cy="500380"/>
            </a:xfrm>
            <a:custGeom>
              <a:avLst/>
              <a:gdLst/>
              <a:ahLst/>
              <a:cxnLst/>
              <a:rect l="l" t="t" r="r" b="b"/>
              <a:pathLst>
                <a:path w="1462405"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SURF</a:t>
            </a:r>
            <a:r>
              <a:rPr spc="-110" dirty="0"/>
              <a:t> </a:t>
            </a:r>
            <a:r>
              <a:rPr spc="-10" dirty="0"/>
              <a:t>Research</a:t>
            </a:r>
            <a:r>
              <a:rPr spc="-110" dirty="0"/>
              <a:t> </a:t>
            </a:r>
            <a:r>
              <a:rPr spc="-10" dirty="0"/>
              <a:t>services</a:t>
            </a:r>
          </a:p>
        </p:txBody>
      </p:sp>
      <p:sp>
        <p:nvSpPr>
          <p:cNvPr id="8" name="object 8"/>
          <p:cNvSpPr txBox="1"/>
          <p:nvPr/>
        </p:nvSpPr>
        <p:spPr>
          <a:xfrm>
            <a:off x="1529220" y="1043403"/>
            <a:ext cx="2818765" cy="798830"/>
          </a:xfrm>
          <a:prstGeom prst="rect">
            <a:avLst/>
          </a:prstGeom>
        </p:spPr>
        <p:txBody>
          <a:bodyPr vert="horz" wrap="square" lIns="0" tIns="14605" rIns="0" bIns="0" rtlCol="0">
            <a:spAutoFit/>
          </a:bodyPr>
          <a:lstStyle/>
          <a:p>
            <a:pPr marL="812800" marR="0" lvl="0" indent="0" defTabSz="914400" eaLnBrk="1" fontAlgn="auto" latinLnBrk="0" hangingPunct="1">
              <a:lnSpc>
                <a:spcPct val="100000"/>
              </a:lnSpc>
              <a:spcBef>
                <a:spcPts val="115"/>
              </a:spcBef>
              <a:spcAft>
                <a:spcPts val="0"/>
              </a:spcAft>
              <a:buClrTx/>
              <a:buSzTx/>
              <a:buFontTx/>
              <a:buNone/>
              <a:tabLst/>
              <a:defRPr/>
            </a:pPr>
            <a:r>
              <a:rPr kumimoji="0" sz="1750" b="0" i="0" u="none" strike="noStrike" kern="0" cap="none" spc="35" normalizeH="0" baseline="0" noProof="0" dirty="0">
                <a:ln>
                  <a:noFill/>
                </a:ln>
                <a:solidFill>
                  <a:sysClr val="windowText" lastClr="000000"/>
                </a:solidFill>
                <a:effectLst/>
                <a:uLnTx/>
                <a:uFillTx/>
                <a:latin typeface="Calibri Light"/>
                <a:cs typeface="Calibri Light"/>
              </a:rPr>
              <a:t>Compute</a:t>
            </a:r>
            <a:endParaRPr kumimoji="0" sz="1750" b="0" i="0" u="none" strike="noStrike" kern="0" cap="none" spc="0" normalizeH="0" baseline="0" noProof="0">
              <a:ln>
                <a:noFill/>
              </a:ln>
              <a:solidFill>
                <a:sysClr val="windowText" lastClr="000000"/>
              </a:solidFill>
              <a:effectLst/>
              <a:uLnTx/>
              <a:uFillTx/>
              <a:latin typeface="Calibri Light"/>
              <a:cs typeface="Calibri Light"/>
            </a:endParaRPr>
          </a:p>
          <a:p>
            <a:pPr marL="658495" marR="5080" lvl="0" indent="-646430" defTabSz="914400" eaLnBrk="1" fontAlgn="auto" latinLnBrk="0" hangingPunct="1">
              <a:lnSpc>
                <a:spcPts val="1300"/>
              </a:lnSpc>
              <a:spcBef>
                <a:spcPts val="1415"/>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accessible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economical</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computing </a:t>
            </a:r>
            <a:r>
              <a:rPr kumimoji="0" sz="1100" b="0" i="0" u="none" strike="noStrike" kern="0" cap="none" spc="0" normalizeH="0" baseline="0" noProof="0" dirty="0">
                <a:ln>
                  <a:noFill/>
                </a:ln>
                <a:solidFill>
                  <a:sysClr val="windowText" lastClr="000000"/>
                </a:solidFill>
                <a:effectLst/>
                <a:uLnTx/>
                <a:uFillTx/>
                <a:latin typeface="Calibri Light"/>
                <a:cs typeface="Calibri Light"/>
              </a:rPr>
              <a:t>capabilities</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for</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researchers</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9" name="object 9"/>
          <p:cNvSpPr txBox="1"/>
          <p:nvPr/>
        </p:nvSpPr>
        <p:spPr>
          <a:xfrm>
            <a:off x="696986" y="2134223"/>
            <a:ext cx="1035050" cy="330200"/>
          </a:xfrm>
          <a:prstGeom prst="rect">
            <a:avLst/>
          </a:prstGeom>
        </p:spPr>
        <p:txBody>
          <a:bodyPr vert="horz" wrap="square" lIns="0" tIns="37465" rIns="0" bIns="0" rtlCol="0">
            <a:spAutoFit/>
          </a:bodyPr>
          <a:lstStyle/>
          <a:p>
            <a:pPr marL="218440" marR="5080" lvl="0" indent="-206375"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High</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performance computing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10" name="object 10"/>
          <p:cNvGrpSpPr/>
          <p:nvPr/>
        </p:nvGrpSpPr>
        <p:grpSpPr>
          <a:xfrm>
            <a:off x="2044082" y="2051736"/>
            <a:ext cx="1490980" cy="2952115"/>
            <a:chOff x="2044082" y="2051736"/>
            <a:chExt cx="1490980" cy="2952115"/>
          </a:xfrm>
        </p:grpSpPr>
        <p:sp>
          <p:nvSpPr>
            <p:cNvPr id="11" name="object 11"/>
            <p:cNvSpPr/>
            <p:nvPr/>
          </p:nvSpPr>
          <p:spPr>
            <a:xfrm>
              <a:off x="2058370" y="2066023"/>
              <a:ext cx="1462405" cy="2937510"/>
            </a:xfrm>
            <a:custGeom>
              <a:avLst/>
              <a:gdLst/>
              <a:ahLst/>
              <a:cxnLst/>
              <a:rect l="l" t="t" r="r" b="b"/>
              <a:pathLst>
                <a:path w="1462404" h="2937510">
                  <a:moveTo>
                    <a:pt x="1360280"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80"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80"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2"/>
            <p:cNvSpPr/>
            <p:nvPr/>
          </p:nvSpPr>
          <p:spPr>
            <a:xfrm>
              <a:off x="2058370" y="2066024"/>
              <a:ext cx="1462405" cy="500380"/>
            </a:xfrm>
            <a:custGeom>
              <a:avLst/>
              <a:gdLst/>
              <a:ahLst/>
              <a:cxnLst/>
              <a:rect l="l" t="t" r="r" b="b"/>
              <a:pathLst>
                <a:path w="1462404" h="500380">
                  <a:moveTo>
                    <a:pt x="1348630" y="0"/>
                  </a:moveTo>
                  <a:lnTo>
                    <a:pt x="113579" y="0"/>
                  </a:lnTo>
                  <a:lnTo>
                    <a:pt x="69369" y="8925"/>
                  </a:lnTo>
                  <a:lnTo>
                    <a:pt x="33266" y="33266"/>
                  </a:lnTo>
                  <a:lnTo>
                    <a:pt x="8925" y="69369"/>
                  </a:lnTo>
                  <a:lnTo>
                    <a:pt x="0" y="113579"/>
                  </a:lnTo>
                  <a:lnTo>
                    <a:pt x="0" y="386751"/>
                  </a:lnTo>
                  <a:lnTo>
                    <a:pt x="8925" y="430962"/>
                  </a:lnTo>
                  <a:lnTo>
                    <a:pt x="33266" y="467065"/>
                  </a:lnTo>
                  <a:lnTo>
                    <a:pt x="69369" y="491407"/>
                  </a:lnTo>
                  <a:lnTo>
                    <a:pt x="113579" y="500333"/>
                  </a:lnTo>
                  <a:lnTo>
                    <a:pt x="1348630" y="500333"/>
                  </a:lnTo>
                  <a:lnTo>
                    <a:pt x="1392841" y="491407"/>
                  </a:lnTo>
                  <a:lnTo>
                    <a:pt x="1428944" y="467065"/>
                  </a:lnTo>
                  <a:lnTo>
                    <a:pt x="1453286" y="430962"/>
                  </a:lnTo>
                  <a:lnTo>
                    <a:pt x="1462211" y="386751"/>
                  </a:lnTo>
                  <a:lnTo>
                    <a:pt x="1462211" y="113579"/>
                  </a:lnTo>
                  <a:lnTo>
                    <a:pt x="1453286" y="69369"/>
                  </a:lnTo>
                  <a:lnTo>
                    <a:pt x="1428944" y="33266"/>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p:nvPr/>
          </p:nvSpPr>
          <p:spPr>
            <a:xfrm>
              <a:off x="2058370"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 name="object 14"/>
          <p:cNvSpPr txBox="1"/>
          <p:nvPr/>
        </p:nvSpPr>
        <p:spPr>
          <a:xfrm>
            <a:off x="2294176" y="2134223"/>
            <a:ext cx="991235" cy="330200"/>
          </a:xfrm>
          <a:prstGeom prst="rect">
            <a:avLst/>
          </a:prstGeom>
        </p:spPr>
        <p:txBody>
          <a:bodyPr vert="horz" wrap="square" lIns="0" tIns="37465" rIns="0" bIns="0" rtlCol="0">
            <a:spAutoFit/>
          </a:bodyPr>
          <a:lstStyle/>
          <a:p>
            <a:pPr marL="381635" marR="5080" lvl="0" indent="-369570"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50" b="0" i="0" u="none" strike="noStrike" kern="0" cap="none" spc="80"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Processing</a:t>
            </a:r>
            <a:r>
              <a:rPr kumimoji="0" sz="1050" b="0" i="0" u="none" strike="noStrike" kern="0" cap="none" spc="80" normalizeH="0" baseline="0" noProof="0" dirty="0">
                <a:ln>
                  <a:noFill/>
                </a:ln>
                <a:solidFill>
                  <a:sysClr val="windowText" lastClr="000000"/>
                </a:solidFill>
                <a:effectLst/>
                <a:uLnTx/>
                <a:uFillTx/>
                <a:latin typeface="Calibri Light"/>
                <a:cs typeface="Calibri Light"/>
              </a:rPr>
              <a:t> </a:t>
            </a:r>
            <a:r>
              <a:rPr kumimoji="0" sz="1050" b="0" i="0" u="none" strike="noStrike" kern="0" cap="none" spc="-50" normalizeH="0" baseline="0" noProof="0" dirty="0">
                <a:ln>
                  <a:noFill/>
                </a:ln>
                <a:solidFill>
                  <a:sysClr val="windowText" lastClr="000000"/>
                </a:solidFill>
                <a:effectLst/>
                <a:uLnTx/>
                <a:uFillTx/>
                <a:latin typeface="Calibri Light"/>
                <a:cs typeface="Calibri Light"/>
              </a:rPr>
              <a:t>/</a:t>
            </a:r>
            <a:r>
              <a:rPr kumimoji="0" sz="1050" b="0" i="0" u="none" strike="noStrike" kern="0" cap="none" spc="-25" normalizeH="0" baseline="0" noProof="0" dirty="0">
                <a:ln>
                  <a:noFill/>
                </a:ln>
                <a:solidFill>
                  <a:sysClr val="windowText" lastClr="000000"/>
                </a:solidFill>
                <a:effectLst/>
                <a:uLnTx/>
                <a:uFillTx/>
                <a:latin typeface="Calibri Light"/>
                <a:cs typeface="Calibri Light"/>
              </a:rPr>
              <a:t> HTC</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15" name="object 15"/>
          <p:cNvGrpSpPr/>
          <p:nvPr/>
        </p:nvGrpSpPr>
        <p:grpSpPr>
          <a:xfrm>
            <a:off x="3619840" y="2051736"/>
            <a:ext cx="1490980" cy="2952115"/>
            <a:chOff x="3619840" y="2051736"/>
            <a:chExt cx="1490980" cy="2952115"/>
          </a:xfrm>
        </p:grpSpPr>
        <p:sp>
          <p:nvSpPr>
            <p:cNvPr id="16" name="object 16"/>
            <p:cNvSpPr/>
            <p:nvPr/>
          </p:nvSpPr>
          <p:spPr>
            <a:xfrm>
              <a:off x="3634127" y="2066023"/>
              <a:ext cx="1462405" cy="2937510"/>
            </a:xfrm>
            <a:custGeom>
              <a:avLst/>
              <a:gdLst/>
              <a:ahLst/>
              <a:cxnLst/>
              <a:rect l="l" t="t" r="r" b="b"/>
              <a:pathLst>
                <a:path w="1462404" h="2937510">
                  <a:moveTo>
                    <a:pt x="1360280"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80"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80"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3634127" y="2066024"/>
              <a:ext cx="1462405" cy="500380"/>
            </a:xfrm>
            <a:custGeom>
              <a:avLst/>
              <a:gdLst/>
              <a:ahLst/>
              <a:cxnLst/>
              <a:rect l="l" t="t" r="r" b="b"/>
              <a:pathLst>
                <a:path w="1462404" h="500380">
                  <a:moveTo>
                    <a:pt x="1348632" y="0"/>
                  </a:moveTo>
                  <a:lnTo>
                    <a:pt x="113579" y="0"/>
                  </a:lnTo>
                  <a:lnTo>
                    <a:pt x="69369" y="8925"/>
                  </a:lnTo>
                  <a:lnTo>
                    <a:pt x="33267" y="33266"/>
                  </a:lnTo>
                  <a:lnTo>
                    <a:pt x="8925" y="69369"/>
                  </a:lnTo>
                  <a:lnTo>
                    <a:pt x="0" y="113579"/>
                  </a:lnTo>
                  <a:lnTo>
                    <a:pt x="0" y="386751"/>
                  </a:lnTo>
                  <a:lnTo>
                    <a:pt x="8925" y="430962"/>
                  </a:lnTo>
                  <a:lnTo>
                    <a:pt x="33267" y="467065"/>
                  </a:lnTo>
                  <a:lnTo>
                    <a:pt x="69369" y="491407"/>
                  </a:lnTo>
                  <a:lnTo>
                    <a:pt x="113579" y="500333"/>
                  </a:lnTo>
                  <a:lnTo>
                    <a:pt x="1348632" y="500333"/>
                  </a:lnTo>
                  <a:lnTo>
                    <a:pt x="1392842" y="491407"/>
                  </a:lnTo>
                  <a:lnTo>
                    <a:pt x="1428944" y="467065"/>
                  </a:lnTo>
                  <a:lnTo>
                    <a:pt x="1453286" y="430962"/>
                  </a:lnTo>
                  <a:lnTo>
                    <a:pt x="1462211" y="386751"/>
                  </a:lnTo>
                  <a:lnTo>
                    <a:pt x="1462211" y="113579"/>
                  </a:lnTo>
                  <a:lnTo>
                    <a:pt x="1453286" y="69369"/>
                  </a:lnTo>
                  <a:lnTo>
                    <a:pt x="1428944" y="33266"/>
                  </a:lnTo>
                  <a:lnTo>
                    <a:pt x="1392842" y="8925"/>
                  </a:lnTo>
                  <a:lnTo>
                    <a:pt x="134863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3634127"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9" name="object 19"/>
          <p:cNvSpPr txBox="1"/>
          <p:nvPr/>
        </p:nvSpPr>
        <p:spPr>
          <a:xfrm>
            <a:off x="3871521" y="2207375"/>
            <a:ext cx="98806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Cloud</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Computing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20" name="object 20"/>
          <p:cNvGrpSpPr/>
          <p:nvPr/>
        </p:nvGrpSpPr>
        <p:grpSpPr>
          <a:xfrm>
            <a:off x="5373303" y="2051736"/>
            <a:ext cx="1490980" cy="2952115"/>
            <a:chOff x="5373303" y="2051736"/>
            <a:chExt cx="1490980" cy="2952115"/>
          </a:xfrm>
        </p:grpSpPr>
        <p:sp>
          <p:nvSpPr>
            <p:cNvPr id="21" name="object 21"/>
            <p:cNvSpPr/>
            <p:nvPr/>
          </p:nvSpPr>
          <p:spPr>
            <a:xfrm>
              <a:off x="5387591" y="2066023"/>
              <a:ext cx="1462405" cy="2937510"/>
            </a:xfrm>
            <a:custGeom>
              <a:avLst/>
              <a:gdLst/>
              <a:ahLst/>
              <a:cxnLst/>
              <a:rect l="l" t="t" r="r" b="b"/>
              <a:pathLst>
                <a:path w="1462404" h="2937510">
                  <a:moveTo>
                    <a:pt x="1360279"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79"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2"/>
            <p:cNvSpPr/>
            <p:nvPr/>
          </p:nvSpPr>
          <p:spPr>
            <a:xfrm>
              <a:off x="5387591" y="2066024"/>
              <a:ext cx="1462405" cy="500380"/>
            </a:xfrm>
            <a:custGeom>
              <a:avLst/>
              <a:gdLst/>
              <a:ahLst/>
              <a:cxnLst/>
              <a:rect l="l" t="t" r="r" b="b"/>
              <a:pathLst>
                <a:path w="1462404" h="500380">
                  <a:moveTo>
                    <a:pt x="1348630" y="0"/>
                  </a:moveTo>
                  <a:lnTo>
                    <a:pt x="113579" y="0"/>
                  </a:lnTo>
                  <a:lnTo>
                    <a:pt x="69369" y="8925"/>
                  </a:lnTo>
                  <a:lnTo>
                    <a:pt x="33266" y="33266"/>
                  </a:lnTo>
                  <a:lnTo>
                    <a:pt x="8925" y="69369"/>
                  </a:lnTo>
                  <a:lnTo>
                    <a:pt x="0" y="113579"/>
                  </a:lnTo>
                  <a:lnTo>
                    <a:pt x="0" y="386751"/>
                  </a:lnTo>
                  <a:lnTo>
                    <a:pt x="8925" y="430962"/>
                  </a:lnTo>
                  <a:lnTo>
                    <a:pt x="33266" y="467065"/>
                  </a:lnTo>
                  <a:lnTo>
                    <a:pt x="69369" y="491407"/>
                  </a:lnTo>
                  <a:lnTo>
                    <a:pt x="113579" y="500333"/>
                  </a:lnTo>
                  <a:lnTo>
                    <a:pt x="1348630" y="500333"/>
                  </a:lnTo>
                  <a:lnTo>
                    <a:pt x="1392841" y="491407"/>
                  </a:lnTo>
                  <a:lnTo>
                    <a:pt x="1428944" y="467065"/>
                  </a:lnTo>
                  <a:lnTo>
                    <a:pt x="1453286" y="430962"/>
                  </a:lnTo>
                  <a:lnTo>
                    <a:pt x="1462211" y="386751"/>
                  </a:lnTo>
                  <a:lnTo>
                    <a:pt x="1462211" y="113579"/>
                  </a:lnTo>
                  <a:lnTo>
                    <a:pt x="1453286" y="69369"/>
                  </a:lnTo>
                  <a:lnTo>
                    <a:pt x="1428944" y="33266"/>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p:nvPr/>
          </p:nvSpPr>
          <p:spPr>
            <a:xfrm>
              <a:off x="5387591"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4" name="object 24"/>
          <p:cNvSpPr txBox="1"/>
          <p:nvPr/>
        </p:nvSpPr>
        <p:spPr>
          <a:xfrm>
            <a:off x="6656528" y="1043403"/>
            <a:ext cx="3463925" cy="649605"/>
          </a:xfrm>
          <a:prstGeom prst="rect">
            <a:avLst/>
          </a:prstGeom>
        </p:spPr>
        <p:txBody>
          <a:bodyPr vert="horz" wrap="square" lIns="0" tIns="14605" rIns="0" bIns="0" rtlCol="0">
            <a:spAutoFit/>
          </a:bodyPr>
          <a:lstStyle/>
          <a:p>
            <a:pPr marL="234315" marR="0" lvl="0" indent="0" algn="ctr" defTabSz="914400" eaLnBrk="1" fontAlgn="auto" latinLnBrk="0" hangingPunct="1">
              <a:lnSpc>
                <a:spcPct val="100000"/>
              </a:lnSpc>
              <a:spcBef>
                <a:spcPts val="115"/>
              </a:spcBef>
              <a:spcAft>
                <a:spcPts val="0"/>
              </a:spcAft>
              <a:buClrTx/>
              <a:buSzTx/>
              <a:buFontTx/>
              <a:buNone/>
              <a:tabLst/>
              <a:defRPr/>
            </a:pPr>
            <a:r>
              <a:rPr kumimoji="0" sz="1750" b="0" i="0" u="none" strike="noStrike" kern="0" cap="none" spc="-20" normalizeH="0" baseline="0" noProof="0" dirty="0">
                <a:ln>
                  <a:noFill/>
                </a:ln>
                <a:solidFill>
                  <a:sysClr val="windowText" lastClr="000000"/>
                </a:solidFill>
                <a:effectLst/>
                <a:uLnTx/>
                <a:uFillTx/>
                <a:latin typeface="Calibri Light"/>
                <a:cs typeface="Calibri Light"/>
              </a:rPr>
              <a:t>Data</a:t>
            </a:r>
            <a:endParaRPr kumimoji="0" sz="1750" b="0" i="0" u="none" strike="noStrike" kern="0" cap="none" spc="0" normalizeH="0" baseline="0" noProof="0">
              <a:ln>
                <a:noFill/>
              </a:ln>
              <a:solidFill>
                <a:sysClr val="windowText" lastClr="000000"/>
              </a:solidFill>
              <a:effectLst/>
              <a:uLnTx/>
              <a:uFillTx/>
              <a:latin typeface="Calibri Light"/>
              <a:cs typeface="Calibri Light"/>
            </a:endParaRPr>
          </a:p>
          <a:p>
            <a:pPr marL="12700" marR="0" lvl="0" indent="0" defTabSz="914400" eaLnBrk="1" fontAlgn="auto" latinLnBrk="0" hangingPunct="1">
              <a:lnSpc>
                <a:spcPct val="100000"/>
              </a:lnSpc>
              <a:spcBef>
                <a:spcPts val="1475"/>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help</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researchers</a:t>
            </a:r>
            <a:r>
              <a:rPr kumimoji="0" sz="1100" b="0" i="0" u="none" strike="noStrike" kern="0" cap="none" spc="-1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organize,</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store,</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preserve</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and</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share</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20" normalizeH="0" baseline="0" noProof="0" dirty="0">
                <a:ln>
                  <a:noFill/>
                </a:ln>
                <a:solidFill>
                  <a:srgbClr val="040C28"/>
                </a:solidFill>
                <a:effectLst/>
                <a:uLnTx/>
                <a:uFillTx/>
                <a:latin typeface="Calibri Light"/>
                <a:cs typeface="Calibri Light"/>
              </a:rPr>
              <a:t>data</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5" name="object 25"/>
          <p:cNvSpPr txBox="1"/>
          <p:nvPr/>
        </p:nvSpPr>
        <p:spPr>
          <a:xfrm>
            <a:off x="5743252" y="2207375"/>
            <a:ext cx="75184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Sync</a:t>
            </a:r>
            <a:r>
              <a:rPr kumimoji="0" sz="1050" b="0" i="0" u="none" strike="noStrike" kern="0" cap="none" spc="35"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&amp;</a:t>
            </a:r>
            <a:r>
              <a:rPr kumimoji="0" sz="1050" b="0" i="0" u="none" strike="noStrike" kern="0" cap="none" spc="3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Share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26" name="object 26"/>
          <p:cNvGrpSpPr/>
          <p:nvPr/>
        </p:nvGrpSpPr>
        <p:grpSpPr>
          <a:xfrm>
            <a:off x="6966314" y="2051736"/>
            <a:ext cx="1490980" cy="2952115"/>
            <a:chOff x="6966314" y="2051736"/>
            <a:chExt cx="1490980" cy="2952115"/>
          </a:xfrm>
        </p:grpSpPr>
        <p:sp>
          <p:nvSpPr>
            <p:cNvPr id="27" name="object 27"/>
            <p:cNvSpPr/>
            <p:nvPr/>
          </p:nvSpPr>
          <p:spPr>
            <a:xfrm>
              <a:off x="6980601" y="2066023"/>
              <a:ext cx="1462405" cy="2937510"/>
            </a:xfrm>
            <a:custGeom>
              <a:avLst/>
              <a:gdLst/>
              <a:ahLst/>
              <a:cxnLst/>
              <a:rect l="l" t="t" r="r" b="b"/>
              <a:pathLst>
                <a:path w="1462404" h="2937510">
                  <a:moveTo>
                    <a:pt x="1360279"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79" y="2937297"/>
                  </a:lnTo>
                  <a:lnTo>
                    <a:pt x="1399955" y="2929287"/>
                  </a:lnTo>
                  <a:lnTo>
                    <a:pt x="1432356" y="2907442"/>
                  </a:lnTo>
                  <a:lnTo>
                    <a:pt x="1454201" y="2875042"/>
                  </a:lnTo>
                  <a:lnTo>
                    <a:pt x="1462211" y="2835365"/>
                  </a:lnTo>
                  <a:lnTo>
                    <a:pt x="1462211" y="101931"/>
                  </a:lnTo>
                  <a:lnTo>
                    <a:pt x="1454201" y="62255"/>
                  </a:lnTo>
                  <a:lnTo>
                    <a:pt x="1432356" y="29855"/>
                  </a:lnTo>
                  <a:lnTo>
                    <a:pt x="1399955"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6980601" y="2066024"/>
              <a:ext cx="1462405" cy="500380"/>
            </a:xfrm>
            <a:custGeom>
              <a:avLst/>
              <a:gdLst/>
              <a:ahLst/>
              <a:cxnLst/>
              <a:rect l="l" t="t" r="r" b="b"/>
              <a:pathLst>
                <a:path w="1462404" h="500380">
                  <a:moveTo>
                    <a:pt x="1348630" y="0"/>
                  </a:moveTo>
                  <a:lnTo>
                    <a:pt x="113579" y="0"/>
                  </a:lnTo>
                  <a:lnTo>
                    <a:pt x="69369" y="8925"/>
                  </a:lnTo>
                  <a:lnTo>
                    <a:pt x="33266" y="33266"/>
                  </a:lnTo>
                  <a:lnTo>
                    <a:pt x="8925" y="69369"/>
                  </a:lnTo>
                  <a:lnTo>
                    <a:pt x="0" y="113579"/>
                  </a:lnTo>
                  <a:lnTo>
                    <a:pt x="0" y="386751"/>
                  </a:lnTo>
                  <a:lnTo>
                    <a:pt x="8925" y="430962"/>
                  </a:lnTo>
                  <a:lnTo>
                    <a:pt x="33266" y="467065"/>
                  </a:lnTo>
                  <a:lnTo>
                    <a:pt x="69369" y="491407"/>
                  </a:lnTo>
                  <a:lnTo>
                    <a:pt x="113579" y="500333"/>
                  </a:lnTo>
                  <a:lnTo>
                    <a:pt x="1348630" y="500333"/>
                  </a:lnTo>
                  <a:lnTo>
                    <a:pt x="1392841" y="491407"/>
                  </a:lnTo>
                  <a:lnTo>
                    <a:pt x="1428944" y="467065"/>
                  </a:lnTo>
                  <a:lnTo>
                    <a:pt x="1453286" y="430962"/>
                  </a:lnTo>
                  <a:lnTo>
                    <a:pt x="1462211" y="386751"/>
                  </a:lnTo>
                  <a:lnTo>
                    <a:pt x="1462211" y="113579"/>
                  </a:lnTo>
                  <a:lnTo>
                    <a:pt x="1453286" y="69369"/>
                  </a:lnTo>
                  <a:lnTo>
                    <a:pt x="1428944" y="33266"/>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p:nvPr/>
          </p:nvSpPr>
          <p:spPr>
            <a:xfrm>
              <a:off x="6980601"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0" name="object 30"/>
          <p:cNvSpPr txBox="1"/>
          <p:nvPr/>
        </p:nvSpPr>
        <p:spPr>
          <a:xfrm>
            <a:off x="7249744" y="2207375"/>
            <a:ext cx="925194"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General</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Storage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31" name="object 31"/>
          <p:cNvGrpSpPr/>
          <p:nvPr/>
        </p:nvGrpSpPr>
        <p:grpSpPr>
          <a:xfrm>
            <a:off x="8559324" y="2051736"/>
            <a:ext cx="1490980" cy="2952115"/>
            <a:chOff x="8559324" y="2051736"/>
            <a:chExt cx="1490980" cy="2952115"/>
          </a:xfrm>
        </p:grpSpPr>
        <p:sp>
          <p:nvSpPr>
            <p:cNvPr id="32" name="object 32"/>
            <p:cNvSpPr/>
            <p:nvPr/>
          </p:nvSpPr>
          <p:spPr>
            <a:xfrm>
              <a:off x="8573612" y="2066023"/>
              <a:ext cx="1462405" cy="2937510"/>
            </a:xfrm>
            <a:custGeom>
              <a:avLst/>
              <a:gdLst/>
              <a:ahLst/>
              <a:cxnLst/>
              <a:rect l="l" t="t" r="r" b="b"/>
              <a:pathLst>
                <a:path w="1462404" h="2937510">
                  <a:moveTo>
                    <a:pt x="1360280" y="0"/>
                  </a:moveTo>
                  <a:lnTo>
                    <a:pt x="101932" y="0"/>
                  </a:lnTo>
                  <a:lnTo>
                    <a:pt x="62256" y="8010"/>
                  </a:lnTo>
                  <a:lnTo>
                    <a:pt x="29855" y="29855"/>
                  </a:lnTo>
                  <a:lnTo>
                    <a:pt x="8010" y="62255"/>
                  </a:lnTo>
                  <a:lnTo>
                    <a:pt x="0" y="101931"/>
                  </a:lnTo>
                  <a:lnTo>
                    <a:pt x="0" y="2835365"/>
                  </a:lnTo>
                  <a:lnTo>
                    <a:pt x="8010" y="2875042"/>
                  </a:lnTo>
                  <a:lnTo>
                    <a:pt x="29855" y="2907442"/>
                  </a:lnTo>
                  <a:lnTo>
                    <a:pt x="62256" y="2929287"/>
                  </a:lnTo>
                  <a:lnTo>
                    <a:pt x="101932" y="2937297"/>
                  </a:lnTo>
                  <a:lnTo>
                    <a:pt x="1360280"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80"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3"/>
            <p:cNvSpPr/>
            <p:nvPr/>
          </p:nvSpPr>
          <p:spPr>
            <a:xfrm>
              <a:off x="8573612" y="2066024"/>
              <a:ext cx="1462405" cy="500380"/>
            </a:xfrm>
            <a:custGeom>
              <a:avLst/>
              <a:gdLst/>
              <a:ahLst/>
              <a:cxnLst/>
              <a:rect l="l" t="t" r="r" b="b"/>
              <a:pathLst>
                <a:path w="1462404" h="500380">
                  <a:moveTo>
                    <a:pt x="1348632" y="0"/>
                  </a:moveTo>
                  <a:lnTo>
                    <a:pt x="113581" y="0"/>
                  </a:lnTo>
                  <a:lnTo>
                    <a:pt x="69370" y="8925"/>
                  </a:lnTo>
                  <a:lnTo>
                    <a:pt x="33267" y="33266"/>
                  </a:lnTo>
                  <a:lnTo>
                    <a:pt x="8925" y="69369"/>
                  </a:lnTo>
                  <a:lnTo>
                    <a:pt x="0" y="113579"/>
                  </a:lnTo>
                  <a:lnTo>
                    <a:pt x="0" y="386751"/>
                  </a:lnTo>
                  <a:lnTo>
                    <a:pt x="8925" y="430962"/>
                  </a:lnTo>
                  <a:lnTo>
                    <a:pt x="33267" y="467065"/>
                  </a:lnTo>
                  <a:lnTo>
                    <a:pt x="69370" y="491407"/>
                  </a:lnTo>
                  <a:lnTo>
                    <a:pt x="113581" y="500333"/>
                  </a:lnTo>
                  <a:lnTo>
                    <a:pt x="1348632" y="500333"/>
                  </a:lnTo>
                  <a:lnTo>
                    <a:pt x="1392842" y="491407"/>
                  </a:lnTo>
                  <a:lnTo>
                    <a:pt x="1428945" y="467065"/>
                  </a:lnTo>
                  <a:lnTo>
                    <a:pt x="1453286" y="430962"/>
                  </a:lnTo>
                  <a:lnTo>
                    <a:pt x="1462211" y="386751"/>
                  </a:lnTo>
                  <a:lnTo>
                    <a:pt x="1462211" y="113579"/>
                  </a:lnTo>
                  <a:lnTo>
                    <a:pt x="1453286" y="69369"/>
                  </a:lnTo>
                  <a:lnTo>
                    <a:pt x="1428945" y="33266"/>
                  </a:lnTo>
                  <a:lnTo>
                    <a:pt x="1392842" y="8925"/>
                  </a:lnTo>
                  <a:lnTo>
                    <a:pt x="134863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4"/>
            <p:cNvSpPr/>
            <p:nvPr/>
          </p:nvSpPr>
          <p:spPr>
            <a:xfrm>
              <a:off x="8573612"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5" name="object 35"/>
          <p:cNvSpPr txBox="1"/>
          <p:nvPr/>
        </p:nvSpPr>
        <p:spPr>
          <a:xfrm>
            <a:off x="8772112" y="2207375"/>
            <a:ext cx="106616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Long-term</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Storage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36" name="object 36"/>
          <p:cNvGrpSpPr/>
          <p:nvPr/>
        </p:nvGrpSpPr>
        <p:grpSpPr>
          <a:xfrm>
            <a:off x="10152336" y="2050665"/>
            <a:ext cx="1490980" cy="2952115"/>
            <a:chOff x="10152336" y="2050665"/>
            <a:chExt cx="1490980" cy="2952115"/>
          </a:xfrm>
        </p:grpSpPr>
        <p:sp>
          <p:nvSpPr>
            <p:cNvPr id="37" name="object 37"/>
            <p:cNvSpPr/>
            <p:nvPr/>
          </p:nvSpPr>
          <p:spPr>
            <a:xfrm>
              <a:off x="10166624" y="2064951"/>
              <a:ext cx="1462405" cy="2937510"/>
            </a:xfrm>
            <a:custGeom>
              <a:avLst/>
              <a:gdLst/>
              <a:ahLst/>
              <a:cxnLst/>
              <a:rect l="l" t="t" r="r" b="b"/>
              <a:pathLst>
                <a:path w="1462404" h="2937510">
                  <a:moveTo>
                    <a:pt x="1360279" y="0"/>
                  </a:moveTo>
                  <a:lnTo>
                    <a:pt x="101931" y="0"/>
                  </a:lnTo>
                  <a:lnTo>
                    <a:pt x="62255" y="8010"/>
                  </a:lnTo>
                  <a:lnTo>
                    <a:pt x="29855" y="29855"/>
                  </a:lnTo>
                  <a:lnTo>
                    <a:pt x="8010" y="62256"/>
                  </a:lnTo>
                  <a:lnTo>
                    <a:pt x="0" y="101932"/>
                  </a:lnTo>
                  <a:lnTo>
                    <a:pt x="0" y="2835366"/>
                  </a:lnTo>
                  <a:lnTo>
                    <a:pt x="8010" y="2875042"/>
                  </a:lnTo>
                  <a:lnTo>
                    <a:pt x="29855" y="2907442"/>
                  </a:lnTo>
                  <a:lnTo>
                    <a:pt x="62255" y="2929287"/>
                  </a:lnTo>
                  <a:lnTo>
                    <a:pt x="101931" y="2937297"/>
                  </a:lnTo>
                  <a:lnTo>
                    <a:pt x="1360279" y="2937297"/>
                  </a:lnTo>
                  <a:lnTo>
                    <a:pt x="1399955" y="2929287"/>
                  </a:lnTo>
                  <a:lnTo>
                    <a:pt x="1432356" y="2907442"/>
                  </a:lnTo>
                  <a:lnTo>
                    <a:pt x="1454201" y="2875042"/>
                  </a:lnTo>
                  <a:lnTo>
                    <a:pt x="1462211" y="2835366"/>
                  </a:lnTo>
                  <a:lnTo>
                    <a:pt x="1462211" y="101932"/>
                  </a:lnTo>
                  <a:lnTo>
                    <a:pt x="1454201" y="62256"/>
                  </a:lnTo>
                  <a:lnTo>
                    <a:pt x="1432356" y="29855"/>
                  </a:lnTo>
                  <a:lnTo>
                    <a:pt x="1399955"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8"/>
            <p:cNvSpPr/>
            <p:nvPr/>
          </p:nvSpPr>
          <p:spPr>
            <a:xfrm>
              <a:off x="10166624" y="2064952"/>
              <a:ext cx="1462405" cy="500380"/>
            </a:xfrm>
            <a:custGeom>
              <a:avLst/>
              <a:gdLst/>
              <a:ahLst/>
              <a:cxnLst/>
              <a:rect l="l" t="t" r="r" b="b"/>
              <a:pathLst>
                <a:path w="1462404" h="500380">
                  <a:moveTo>
                    <a:pt x="1348630" y="0"/>
                  </a:moveTo>
                  <a:lnTo>
                    <a:pt x="113579" y="0"/>
                  </a:lnTo>
                  <a:lnTo>
                    <a:pt x="69369" y="8925"/>
                  </a:lnTo>
                  <a:lnTo>
                    <a:pt x="33266" y="33267"/>
                  </a:lnTo>
                  <a:lnTo>
                    <a:pt x="8925" y="69370"/>
                  </a:lnTo>
                  <a:lnTo>
                    <a:pt x="0" y="113581"/>
                  </a:lnTo>
                  <a:lnTo>
                    <a:pt x="0" y="386753"/>
                  </a:lnTo>
                  <a:lnTo>
                    <a:pt x="8925" y="430963"/>
                  </a:lnTo>
                  <a:lnTo>
                    <a:pt x="33266" y="467065"/>
                  </a:lnTo>
                  <a:lnTo>
                    <a:pt x="69369" y="491407"/>
                  </a:lnTo>
                  <a:lnTo>
                    <a:pt x="113579" y="500333"/>
                  </a:lnTo>
                  <a:lnTo>
                    <a:pt x="1348630" y="500333"/>
                  </a:lnTo>
                  <a:lnTo>
                    <a:pt x="1392841" y="491407"/>
                  </a:lnTo>
                  <a:lnTo>
                    <a:pt x="1428944" y="467065"/>
                  </a:lnTo>
                  <a:lnTo>
                    <a:pt x="1453286" y="430963"/>
                  </a:lnTo>
                  <a:lnTo>
                    <a:pt x="1462211" y="386753"/>
                  </a:lnTo>
                  <a:lnTo>
                    <a:pt x="1462211" y="113581"/>
                  </a:lnTo>
                  <a:lnTo>
                    <a:pt x="1453286" y="69370"/>
                  </a:lnTo>
                  <a:lnTo>
                    <a:pt x="1428944" y="33267"/>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p:nvPr/>
          </p:nvSpPr>
          <p:spPr>
            <a:xfrm>
              <a:off x="10166624" y="2064952"/>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object 40"/>
          <p:cNvSpPr txBox="1"/>
          <p:nvPr/>
        </p:nvSpPr>
        <p:spPr>
          <a:xfrm>
            <a:off x="10485773" y="2134223"/>
            <a:ext cx="824865" cy="330200"/>
          </a:xfrm>
          <a:prstGeom prst="rect">
            <a:avLst/>
          </a:prstGeom>
        </p:spPr>
        <p:txBody>
          <a:bodyPr vert="horz" wrap="square" lIns="0" tIns="37465" rIns="0" bIns="0" rtlCol="0">
            <a:spAutoFit/>
          </a:bodyPr>
          <a:lstStyle/>
          <a:p>
            <a:pPr marL="39370" marR="5080" lvl="0" indent="-27305"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70"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Data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Management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41" name="object 41"/>
          <p:cNvGrpSpPr/>
          <p:nvPr/>
        </p:nvGrpSpPr>
        <p:grpSpPr>
          <a:xfrm>
            <a:off x="473660" y="2753207"/>
            <a:ext cx="1465580" cy="1339215"/>
            <a:chOff x="473660" y="2753207"/>
            <a:chExt cx="1465580" cy="1339215"/>
          </a:xfrm>
        </p:grpSpPr>
        <p:sp>
          <p:nvSpPr>
            <p:cNvPr id="42" name="object 42"/>
            <p:cNvSpPr/>
            <p:nvPr/>
          </p:nvSpPr>
          <p:spPr>
            <a:xfrm>
              <a:off x="473659" y="3302164"/>
              <a:ext cx="1465580" cy="789940"/>
            </a:xfrm>
            <a:custGeom>
              <a:avLst/>
              <a:gdLst/>
              <a:ahLst/>
              <a:cxnLst/>
              <a:rect l="l" t="t" r="r" b="b"/>
              <a:pathLst>
                <a:path w="1465580" h="789939">
                  <a:moveTo>
                    <a:pt x="1465148" y="489191"/>
                  </a:moveTo>
                  <a:lnTo>
                    <a:pt x="1460423" y="465785"/>
                  </a:lnTo>
                  <a:lnTo>
                    <a:pt x="1447546" y="446684"/>
                  </a:lnTo>
                  <a:lnTo>
                    <a:pt x="1428445" y="433806"/>
                  </a:lnTo>
                  <a:lnTo>
                    <a:pt x="1405039" y="429082"/>
                  </a:lnTo>
                  <a:lnTo>
                    <a:pt x="60109" y="429082"/>
                  </a:lnTo>
                  <a:lnTo>
                    <a:pt x="36703" y="433806"/>
                  </a:lnTo>
                  <a:lnTo>
                    <a:pt x="17602" y="446684"/>
                  </a:lnTo>
                  <a:lnTo>
                    <a:pt x="4724" y="465785"/>
                  </a:lnTo>
                  <a:lnTo>
                    <a:pt x="0" y="489191"/>
                  </a:lnTo>
                  <a:lnTo>
                    <a:pt x="0" y="729627"/>
                  </a:lnTo>
                  <a:lnTo>
                    <a:pt x="4724" y="753021"/>
                  </a:lnTo>
                  <a:lnTo>
                    <a:pt x="17602" y="772134"/>
                  </a:lnTo>
                  <a:lnTo>
                    <a:pt x="36703" y="785012"/>
                  </a:lnTo>
                  <a:lnTo>
                    <a:pt x="60109" y="789736"/>
                  </a:lnTo>
                  <a:lnTo>
                    <a:pt x="1405039" y="789736"/>
                  </a:lnTo>
                  <a:lnTo>
                    <a:pt x="1428445" y="785012"/>
                  </a:lnTo>
                  <a:lnTo>
                    <a:pt x="1447546" y="772134"/>
                  </a:lnTo>
                  <a:lnTo>
                    <a:pt x="1460423" y="753021"/>
                  </a:lnTo>
                  <a:lnTo>
                    <a:pt x="1465148" y="729627"/>
                  </a:lnTo>
                  <a:lnTo>
                    <a:pt x="1465148" y="489191"/>
                  </a:lnTo>
                  <a:close/>
                </a:path>
                <a:path w="1465580" h="789939">
                  <a:moveTo>
                    <a:pt x="1465160" y="60109"/>
                  </a:moveTo>
                  <a:lnTo>
                    <a:pt x="1460436" y="36703"/>
                  </a:lnTo>
                  <a:lnTo>
                    <a:pt x="1447546" y="17602"/>
                  </a:lnTo>
                  <a:lnTo>
                    <a:pt x="1428445" y="4724"/>
                  </a:lnTo>
                  <a:lnTo>
                    <a:pt x="1405039" y="0"/>
                  </a:lnTo>
                  <a:lnTo>
                    <a:pt x="60109" y="0"/>
                  </a:lnTo>
                  <a:lnTo>
                    <a:pt x="36715" y="4724"/>
                  </a:lnTo>
                  <a:lnTo>
                    <a:pt x="17602" y="17602"/>
                  </a:lnTo>
                  <a:lnTo>
                    <a:pt x="4724" y="36703"/>
                  </a:lnTo>
                  <a:lnTo>
                    <a:pt x="0" y="60109"/>
                  </a:lnTo>
                  <a:lnTo>
                    <a:pt x="0" y="300545"/>
                  </a:lnTo>
                  <a:lnTo>
                    <a:pt x="4724" y="323938"/>
                  </a:lnTo>
                  <a:lnTo>
                    <a:pt x="17602" y="343052"/>
                  </a:lnTo>
                  <a:lnTo>
                    <a:pt x="36715" y="355930"/>
                  </a:lnTo>
                  <a:lnTo>
                    <a:pt x="60109" y="360654"/>
                  </a:lnTo>
                  <a:lnTo>
                    <a:pt x="1405039" y="360654"/>
                  </a:lnTo>
                  <a:lnTo>
                    <a:pt x="1428445" y="355930"/>
                  </a:lnTo>
                  <a:lnTo>
                    <a:pt x="1447546" y="343052"/>
                  </a:lnTo>
                  <a:lnTo>
                    <a:pt x="1460436" y="323938"/>
                  </a:lnTo>
                  <a:lnTo>
                    <a:pt x="1465160" y="300545"/>
                  </a:lnTo>
                  <a:lnTo>
                    <a:pt x="1465160" y="60109"/>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3"/>
            <p:cNvSpPr/>
            <p:nvPr/>
          </p:nvSpPr>
          <p:spPr>
            <a:xfrm>
              <a:off x="482611" y="2753207"/>
              <a:ext cx="1456690" cy="480695"/>
            </a:xfrm>
            <a:custGeom>
              <a:avLst/>
              <a:gdLst/>
              <a:ahLst/>
              <a:cxnLst/>
              <a:rect l="l" t="t" r="r" b="b"/>
              <a:pathLst>
                <a:path w="1456689" h="480694">
                  <a:moveTo>
                    <a:pt x="1376118" y="0"/>
                  </a:moveTo>
                  <a:lnTo>
                    <a:pt x="80089" y="0"/>
                  </a:lnTo>
                  <a:lnTo>
                    <a:pt x="48915" y="6293"/>
                  </a:lnTo>
                  <a:lnTo>
                    <a:pt x="23457" y="23457"/>
                  </a:lnTo>
                  <a:lnTo>
                    <a:pt x="6293" y="48915"/>
                  </a:lnTo>
                  <a:lnTo>
                    <a:pt x="0" y="80090"/>
                  </a:lnTo>
                  <a:lnTo>
                    <a:pt x="0" y="400434"/>
                  </a:lnTo>
                  <a:lnTo>
                    <a:pt x="6293" y="431609"/>
                  </a:lnTo>
                  <a:lnTo>
                    <a:pt x="23457" y="457067"/>
                  </a:lnTo>
                  <a:lnTo>
                    <a:pt x="48915" y="474230"/>
                  </a:lnTo>
                  <a:lnTo>
                    <a:pt x="80089" y="480524"/>
                  </a:lnTo>
                  <a:lnTo>
                    <a:pt x="1376118" y="480524"/>
                  </a:lnTo>
                  <a:lnTo>
                    <a:pt x="1407292" y="474230"/>
                  </a:lnTo>
                  <a:lnTo>
                    <a:pt x="1432750" y="457067"/>
                  </a:lnTo>
                  <a:lnTo>
                    <a:pt x="1449914" y="431609"/>
                  </a:lnTo>
                  <a:lnTo>
                    <a:pt x="1456208" y="400434"/>
                  </a:lnTo>
                  <a:lnTo>
                    <a:pt x="1456208" y="80090"/>
                  </a:lnTo>
                  <a:lnTo>
                    <a:pt x="1449914" y="48915"/>
                  </a:lnTo>
                  <a:lnTo>
                    <a:pt x="1432750" y="23457"/>
                  </a:lnTo>
                  <a:lnTo>
                    <a:pt x="1407292" y="6293"/>
                  </a:lnTo>
                  <a:lnTo>
                    <a:pt x="1376118"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4" name="object 44"/>
          <p:cNvSpPr txBox="1"/>
          <p:nvPr/>
        </p:nvSpPr>
        <p:spPr>
          <a:xfrm>
            <a:off x="652997" y="2740775"/>
            <a:ext cx="1106170" cy="1317625"/>
          </a:xfrm>
          <a:prstGeom prst="rect">
            <a:avLst/>
          </a:prstGeom>
        </p:spPr>
        <p:txBody>
          <a:bodyPr vert="horz" wrap="square" lIns="0" tIns="37465" rIns="0" bIns="0" rtlCol="0">
            <a:spAutoFit/>
          </a:bodyPr>
          <a:lstStyle/>
          <a:p>
            <a:pPr marL="123189" marR="106680" lvl="0" indent="0" algn="ctr" defTabSz="914400" eaLnBrk="1" fontAlgn="auto" latinLnBrk="0" hangingPunct="1">
              <a:lnSpc>
                <a:spcPct val="867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The</a:t>
            </a:r>
            <a:r>
              <a:rPr kumimoji="0" sz="1050" b="0" i="0" u="none" strike="noStrike" kern="0" cap="none" spc="1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National Supercomputer Snellius</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a:p>
            <a:pPr marL="12700" marR="5080" lvl="0" indent="0" algn="ctr" defTabSz="914400" eaLnBrk="1" fontAlgn="auto" latinLnBrk="0" hangingPunct="1">
              <a:lnSpc>
                <a:spcPts val="1100"/>
              </a:lnSpc>
              <a:spcBef>
                <a:spcPts val="114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OSSC</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Confidential computing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a:p>
            <a:pPr marL="135255" marR="128270" lvl="0" indent="0" algn="ctr" defTabSz="914400" eaLnBrk="1" fontAlgn="auto" latinLnBrk="0" hangingPunct="1">
              <a:lnSpc>
                <a:spcPts val="1080"/>
              </a:lnSpc>
              <a:spcBef>
                <a:spcPts val="120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JupyterHub</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25" normalizeH="0" baseline="0" noProof="0" dirty="0">
                <a:ln>
                  <a:noFill/>
                </a:ln>
                <a:solidFill>
                  <a:sysClr val="windowText" lastClr="000000"/>
                </a:solidFill>
                <a:effectLst/>
                <a:uLnTx/>
                <a:uFillTx/>
                <a:latin typeface="Calibri Light"/>
                <a:cs typeface="Calibri Light"/>
              </a:rPr>
              <a:t>for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Education</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5" name="object 45"/>
          <p:cNvSpPr/>
          <p:nvPr/>
        </p:nvSpPr>
        <p:spPr>
          <a:xfrm>
            <a:off x="2052364" y="2736541"/>
            <a:ext cx="1459865" cy="360680"/>
          </a:xfrm>
          <a:custGeom>
            <a:avLst/>
            <a:gdLst/>
            <a:ahLst/>
            <a:cxnLst/>
            <a:rect l="l" t="t" r="r" b="b"/>
            <a:pathLst>
              <a:path w="1459864" h="360680">
                <a:moveTo>
                  <a:pt x="1399155" y="0"/>
                </a:moveTo>
                <a:lnTo>
                  <a:pt x="60111" y="0"/>
                </a:lnTo>
                <a:lnTo>
                  <a:pt x="36713" y="4723"/>
                </a:lnTo>
                <a:lnTo>
                  <a:pt x="17606" y="17606"/>
                </a:lnTo>
                <a:lnTo>
                  <a:pt x="4724" y="36713"/>
                </a:lnTo>
                <a:lnTo>
                  <a:pt x="0" y="60111"/>
                </a:lnTo>
                <a:lnTo>
                  <a:pt x="0" y="300549"/>
                </a:lnTo>
                <a:lnTo>
                  <a:pt x="4724" y="323947"/>
                </a:lnTo>
                <a:lnTo>
                  <a:pt x="17606" y="343054"/>
                </a:lnTo>
                <a:lnTo>
                  <a:pt x="36713" y="355936"/>
                </a:lnTo>
                <a:lnTo>
                  <a:pt x="60111" y="360660"/>
                </a:lnTo>
                <a:lnTo>
                  <a:pt x="1399155" y="360660"/>
                </a:lnTo>
                <a:lnTo>
                  <a:pt x="1422552" y="355936"/>
                </a:lnTo>
                <a:lnTo>
                  <a:pt x="1441660" y="343054"/>
                </a:lnTo>
                <a:lnTo>
                  <a:pt x="1454542" y="323947"/>
                </a:lnTo>
                <a:lnTo>
                  <a:pt x="1459266" y="300549"/>
                </a:lnTo>
                <a:lnTo>
                  <a:pt x="1459266" y="60111"/>
                </a:lnTo>
                <a:lnTo>
                  <a:pt x="1454542" y="36713"/>
                </a:lnTo>
                <a:lnTo>
                  <a:pt x="1441660" y="17606"/>
                </a:lnTo>
                <a:lnTo>
                  <a:pt x="1422552" y="4723"/>
                </a:lnTo>
                <a:lnTo>
                  <a:pt x="1399155"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46"/>
          <p:cNvSpPr txBox="1"/>
          <p:nvPr/>
        </p:nvSpPr>
        <p:spPr>
          <a:xfrm>
            <a:off x="2572447" y="2807831"/>
            <a:ext cx="42100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SPIDER</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7" name="object 47"/>
          <p:cNvSpPr/>
          <p:nvPr/>
        </p:nvSpPr>
        <p:spPr>
          <a:xfrm>
            <a:off x="2052364" y="3186211"/>
            <a:ext cx="1459865" cy="360680"/>
          </a:xfrm>
          <a:custGeom>
            <a:avLst/>
            <a:gdLst/>
            <a:ahLst/>
            <a:cxnLst/>
            <a:rect l="l" t="t" r="r" b="b"/>
            <a:pathLst>
              <a:path w="1459864" h="360679">
                <a:moveTo>
                  <a:pt x="1399155" y="0"/>
                </a:moveTo>
                <a:lnTo>
                  <a:pt x="60111" y="0"/>
                </a:lnTo>
                <a:lnTo>
                  <a:pt x="36713" y="4723"/>
                </a:lnTo>
                <a:lnTo>
                  <a:pt x="17606" y="17606"/>
                </a:lnTo>
                <a:lnTo>
                  <a:pt x="4724" y="36713"/>
                </a:lnTo>
                <a:lnTo>
                  <a:pt x="0" y="60111"/>
                </a:lnTo>
                <a:lnTo>
                  <a:pt x="0" y="300549"/>
                </a:lnTo>
                <a:lnTo>
                  <a:pt x="4724" y="323947"/>
                </a:lnTo>
                <a:lnTo>
                  <a:pt x="17606" y="343054"/>
                </a:lnTo>
                <a:lnTo>
                  <a:pt x="36713" y="355936"/>
                </a:lnTo>
                <a:lnTo>
                  <a:pt x="60111" y="360660"/>
                </a:lnTo>
                <a:lnTo>
                  <a:pt x="1399155" y="360660"/>
                </a:lnTo>
                <a:lnTo>
                  <a:pt x="1422552" y="355936"/>
                </a:lnTo>
                <a:lnTo>
                  <a:pt x="1441660" y="343054"/>
                </a:lnTo>
                <a:lnTo>
                  <a:pt x="1454542" y="323947"/>
                </a:lnTo>
                <a:lnTo>
                  <a:pt x="1459266" y="300549"/>
                </a:lnTo>
                <a:lnTo>
                  <a:pt x="1459266" y="60111"/>
                </a:lnTo>
                <a:lnTo>
                  <a:pt x="1454542" y="36713"/>
                </a:lnTo>
                <a:lnTo>
                  <a:pt x="1441660" y="17606"/>
                </a:lnTo>
                <a:lnTo>
                  <a:pt x="1422552" y="4723"/>
                </a:lnTo>
                <a:lnTo>
                  <a:pt x="1399155"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8"/>
          <p:cNvSpPr txBox="1"/>
          <p:nvPr/>
        </p:nvSpPr>
        <p:spPr>
          <a:xfrm>
            <a:off x="2630390" y="3255888"/>
            <a:ext cx="30416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20" normalizeH="0" baseline="0" noProof="0" dirty="0">
                <a:ln>
                  <a:noFill/>
                </a:ln>
                <a:solidFill>
                  <a:sysClr val="windowText" lastClr="000000"/>
                </a:solidFill>
                <a:effectLst/>
                <a:uLnTx/>
                <a:uFillTx/>
                <a:latin typeface="Calibri Light"/>
                <a:cs typeface="Calibri Light"/>
              </a:rPr>
              <a:t>GRID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9" name="object 49"/>
          <p:cNvSpPr/>
          <p:nvPr/>
        </p:nvSpPr>
        <p:spPr>
          <a:xfrm>
            <a:off x="6980601" y="3172938"/>
            <a:ext cx="1477010" cy="360680"/>
          </a:xfrm>
          <a:custGeom>
            <a:avLst/>
            <a:gdLst/>
            <a:ahLst/>
            <a:cxnLst/>
            <a:rect l="l" t="t" r="r" b="b"/>
            <a:pathLst>
              <a:path w="1477009" h="360679">
                <a:moveTo>
                  <a:pt x="1416406"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416406" y="360660"/>
                </a:lnTo>
                <a:lnTo>
                  <a:pt x="1439805" y="355937"/>
                </a:lnTo>
                <a:lnTo>
                  <a:pt x="1458912" y="343054"/>
                </a:lnTo>
                <a:lnTo>
                  <a:pt x="1471794" y="323947"/>
                </a:lnTo>
                <a:lnTo>
                  <a:pt x="1476518" y="300549"/>
                </a:lnTo>
                <a:lnTo>
                  <a:pt x="1476518" y="60111"/>
                </a:lnTo>
                <a:lnTo>
                  <a:pt x="1471794" y="36713"/>
                </a:lnTo>
                <a:lnTo>
                  <a:pt x="1458912" y="17606"/>
                </a:lnTo>
                <a:lnTo>
                  <a:pt x="1439805" y="4723"/>
                </a:lnTo>
                <a:lnTo>
                  <a:pt x="1416406"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txBox="1"/>
          <p:nvPr/>
        </p:nvSpPr>
        <p:spPr>
          <a:xfrm>
            <a:off x="7501373" y="3243696"/>
            <a:ext cx="43497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dCache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1" name="object 51"/>
          <p:cNvSpPr/>
          <p:nvPr/>
        </p:nvSpPr>
        <p:spPr>
          <a:xfrm>
            <a:off x="3625176" y="2736540"/>
            <a:ext cx="1459865" cy="360680"/>
          </a:xfrm>
          <a:custGeom>
            <a:avLst/>
            <a:gdLst/>
            <a:ahLst/>
            <a:cxnLst/>
            <a:rect l="l" t="t" r="r" b="b"/>
            <a:pathLst>
              <a:path w="1459864"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2"/>
          <p:cNvSpPr txBox="1"/>
          <p:nvPr/>
        </p:nvSpPr>
        <p:spPr>
          <a:xfrm>
            <a:off x="3929359" y="2734679"/>
            <a:ext cx="852169" cy="330200"/>
          </a:xfrm>
          <a:prstGeom prst="rect">
            <a:avLst/>
          </a:prstGeom>
        </p:spPr>
        <p:txBody>
          <a:bodyPr vert="horz" wrap="square" lIns="0" tIns="37465" rIns="0" bIns="0" rtlCol="0">
            <a:spAutoFit/>
          </a:bodyPr>
          <a:lstStyle/>
          <a:p>
            <a:pPr marL="264795" marR="5080" lvl="0" indent="-252729"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1050" b="0" i="0" u="none" strike="noStrike" kern="0" cap="none" spc="5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Research Cloud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3" name="object 53"/>
          <p:cNvSpPr/>
          <p:nvPr/>
        </p:nvSpPr>
        <p:spPr>
          <a:xfrm>
            <a:off x="3634127" y="3172940"/>
            <a:ext cx="1459865" cy="360680"/>
          </a:xfrm>
          <a:custGeom>
            <a:avLst/>
            <a:gdLst/>
            <a:ahLst/>
            <a:cxnLst/>
            <a:rect l="l" t="t" r="r" b="b"/>
            <a:pathLst>
              <a:path w="1459864"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txBox="1"/>
          <p:nvPr/>
        </p:nvSpPr>
        <p:spPr>
          <a:xfrm>
            <a:off x="4060548" y="3243696"/>
            <a:ext cx="60833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HPC</a:t>
            </a:r>
            <a:r>
              <a:rPr kumimoji="0" sz="1050" b="0" i="0" u="none" strike="noStrike" kern="0" cap="none" spc="3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5" name="object 55"/>
          <p:cNvSpPr/>
          <p:nvPr/>
        </p:nvSpPr>
        <p:spPr>
          <a:xfrm>
            <a:off x="3640650" y="3620278"/>
            <a:ext cx="1461135" cy="360680"/>
          </a:xfrm>
          <a:custGeom>
            <a:avLst/>
            <a:gdLst/>
            <a:ahLst/>
            <a:cxnLst/>
            <a:rect l="l" t="t" r="r" b="b"/>
            <a:pathLst>
              <a:path w="1461135" h="360679">
                <a:moveTo>
                  <a:pt x="1400933" y="0"/>
                </a:moveTo>
                <a:lnTo>
                  <a:pt x="60111" y="0"/>
                </a:lnTo>
                <a:lnTo>
                  <a:pt x="36713" y="4723"/>
                </a:lnTo>
                <a:lnTo>
                  <a:pt x="17606" y="17606"/>
                </a:lnTo>
                <a:lnTo>
                  <a:pt x="4724" y="36712"/>
                </a:lnTo>
                <a:lnTo>
                  <a:pt x="0" y="60110"/>
                </a:lnTo>
                <a:lnTo>
                  <a:pt x="0" y="300549"/>
                </a:lnTo>
                <a:lnTo>
                  <a:pt x="4724" y="323947"/>
                </a:lnTo>
                <a:lnTo>
                  <a:pt x="17606" y="343054"/>
                </a:lnTo>
                <a:lnTo>
                  <a:pt x="36713" y="355936"/>
                </a:lnTo>
                <a:lnTo>
                  <a:pt x="60111" y="360660"/>
                </a:lnTo>
                <a:lnTo>
                  <a:pt x="1400933" y="360660"/>
                </a:lnTo>
                <a:lnTo>
                  <a:pt x="1424330" y="355936"/>
                </a:lnTo>
                <a:lnTo>
                  <a:pt x="1443438" y="343054"/>
                </a:lnTo>
                <a:lnTo>
                  <a:pt x="1456320" y="323947"/>
                </a:lnTo>
                <a:lnTo>
                  <a:pt x="1461044" y="300549"/>
                </a:lnTo>
                <a:lnTo>
                  <a:pt x="1461044" y="60110"/>
                </a:lnTo>
                <a:lnTo>
                  <a:pt x="1456320" y="36712"/>
                </a:lnTo>
                <a:lnTo>
                  <a:pt x="1443438" y="17606"/>
                </a:lnTo>
                <a:lnTo>
                  <a:pt x="1424330" y="4723"/>
                </a:lnTo>
                <a:lnTo>
                  <a:pt x="140093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6"/>
          <p:cNvSpPr txBox="1"/>
          <p:nvPr/>
        </p:nvSpPr>
        <p:spPr>
          <a:xfrm>
            <a:off x="3988584" y="3691751"/>
            <a:ext cx="76517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Public</a:t>
            </a:r>
            <a:r>
              <a:rPr kumimoji="0" sz="1050" b="0" i="0" u="none" strike="noStrike" kern="0" cap="none" spc="4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Clouds</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7" name="object 57"/>
          <p:cNvSpPr/>
          <p:nvPr/>
        </p:nvSpPr>
        <p:spPr>
          <a:xfrm>
            <a:off x="5390536" y="2736540"/>
            <a:ext cx="1459865" cy="360680"/>
          </a:xfrm>
          <a:custGeom>
            <a:avLst/>
            <a:gdLst/>
            <a:ahLst/>
            <a:cxnLst/>
            <a:rect l="l" t="t" r="r" b="b"/>
            <a:pathLst>
              <a:path w="1459865"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txBox="1"/>
          <p:nvPr/>
        </p:nvSpPr>
        <p:spPr>
          <a:xfrm>
            <a:off x="5690750" y="2807831"/>
            <a:ext cx="86042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7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Drive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9" name="object 59"/>
          <p:cNvSpPr/>
          <p:nvPr/>
        </p:nvSpPr>
        <p:spPr>
          <a:xfrm>
            <a:off x="5390536" y="3172940"/>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0"/>
          <p:cNvSpPr txBox="1"/>
          <p:nvPr/>
        </p:nvSpPr>
        <p:spPr>
          <a:xfrm>
            <a:off x="5801081" y="3243696"/>
            <a:ext cx="63944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1050" b="0" i="0" u="none" strike="noStrike" kern="0" cap="none" spc="5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Drive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1" name="object 61"/>
          <p:cNvSpPr/>
          <p:nvPr/>
        </p:nvSpPr>
        <p:spPr>
          <a:xfrm>
            <a:off x="5387590" y="3620277"/>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6"/>
                </a:lnTo>
                <a:lnTo>
                  <a:pt x="60111" y="360660"/>
                </a:lnTo>
                <a:lnTo>
                  <a:pt x="1399153" y="360660"/>
                </a:lnTo>
                <a:lnTo>
                  <a:pt x="1422552" y="355936"/>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txBox="1"/>
          <p:nvPr/>
        </p:nvSpPr>
        <p:spPr>
          <a:xfrm>
            <a:off x="5652085" y="3691751"/>
            <a:ext cx="92900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FileSender</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3" name="object 63"/>
          <p:cNvSpPr/>
          <p:nvPr/>
        </p:nvSpPr>
        <p:spPr>
          <a:xfrm>
            <a:off x="6980601" y="2736540"/>
            <a:ext cx="1459865" cy="360680"/>
          </a:xfrm>
          <a:custGeom>
            <a:avLst/>
            <a:gdLst/>
            <a:ahLst/>
            <a:cxnLst/>
            <a:rect l="l" t="t" r="r" b="b"/>
            <a:pathLst>
              <a:path w="1459865"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4"/>
          <p:cNvSpPr txBox="1"/>
          <p:nvPr/>
        </p:nvSpPr>
        <p:spPr>
          <a:xfrm>
            <a:off x="7349078" y="2807831"/>
            <a:ext cx="72390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Object</a:t>
            </a:r>
            <a:r>
              <a:rPr kumimoji="0" sz="1050" b="0" i="0" u="none" strike="noStrike" kern="0" cap="none" spc="6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Store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5" name="object 65"/>
          <p:cNvSpPr/>
          <p:nvPr/>
        </p:nvSpPr>
        <p:spPr>
          <a:xfrm>
            <a:off x="8570667" y="2736540"/>
            <a:ext cx="1459865" cy="360680"/>
          </a:xfrm>
          <a:custGeom>
            <a:avLst/>
            <a:gdLst/>
            <a:ahLst/>
            <a:cxnLst/>
            <a:rect l="l" t="t" r="r" b="b"/>
            <a:pathLst>
              <a:path w="1459865"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6"/>
          <p:cNvSpPr txBox="1"/>
          <p:nvPr/>
        </p:nvSpPr>
        <p:spPr>
          <a:xfrm>
            <a:off x="8932794" y="2807831"/>
            <a:ext cx="73660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Archive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7" name="object 67"/>
          <p:cNvSpPr/>
          <p:nvPr/>
        </p:nvSpPr>
        <p:spPr>
          <a:xfrm>
            <a:off x="10169568" y="2730976"/>
            <a:ext cx="1459865" cy="360680"/>
          </a:xfrm>
          <a:custGeom>
            <a:avLst/>
            <a:gdLst/>
            <a:ahLst/>
            <a:cxnLst/>
            <a:rect l="l" t="t" r="r" b="b"/>
            <a:pathLst>
              <a:path w="1459865" h="360680">
                <a:moveTo>
                  <a:pt x="1399153" y="0"/>
                </a:moveTo>
                <a:lnTo>
                  <a:pt x="60111" y="0"/>
                </a:lnTo>
                <a:lnTo>
                  <a:pt x="36713" y="4724"/>
                </a:lnTo>
                <a:lnTo>
                  <a:pt x="17606" y="17606"/>
                </a:lnTo>
                <a:lnTo>
                  <a:pt x="4723" y="36714"/>
                </a:lnTo>
                <a:lnTo>
                  <a:pt x="0" y="60112"/>
                </a:lnTo>
                <a:lnTo>
                  <a:pt x="0" y="300549"/>
                </a:lnTo>
                <a:lnTo>
                  <a:pt x="4723" y="323947"/>
                </a:lnTo>
                <a:lnTo>
                  <a:pt x="17606" y="343055"/>
                </a:lnTo>
                <a:lnTo>
                  <a:pt x="36713" y="355938"/>
                </a:lnTo>
                <a:lnTo>
                  <a:pt x="60111" y="360662"/>
                </a:lnTo>
                <a:lnTo>
                  <a:pt x="1399153" y="360662"/>
                </a:lnTo>
                <a:lnTo>
                  <a:pt x="1422552" y="355938"/>
                </a:lnTo>
                <a:lnTo>
                  <a:pt x="1441660" y="343055"/>
                </a:lnTo>
                <a:lnTo>
                  <a:pt x="1454542" y="323947"/>
                </a:lnTo>
                <a:lnTo>
                  <a:pt x="1459266" y="300549"/>
                </a:lnTo>
                <a:lnTo>
                  <a:pt x="1459266" y="60112"/>
                </a:lnTo>
                <a:lnTo>
                  <a:pt x="1454542" y="36714"/>
                </a:lnTo>
                <a:lnTo>
                  <a:pt x="1441660" y="17606"/>
                </a:lnTo>
                <a:lnTo>
                  <a:pt x="1422552" y="4724"/>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txBox="1"/>
          <p:nvPr/>
        </p:nvSpPr>
        <p:spPr>
          <a:xfrm>
            <a:off x="10522169" y="2801735"/>
            <a:ext cx="75438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Yoda</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Hosting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9" name="object 69"/>
          <p:cNvSpPr/>
          <p:nvPr/>
        </p:nvSpPr>
        <p:spPr>
          <a:xfrm>
            <a:off x="10166624" y="3159930"/>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6"/>
                </a:lnTo>
                <a:lnTo>
                  <a:pt x="60111" y="360660"/>
                </a:lnTo>
                <a:lnTo>
                  <a:pt x="1399153" y="360660"/>
                </a:lnTo>
                <a:lnTo>
                  <a:pt x="1422552" y="355936"/>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70"/>
          <p:cNvSpPr txBox="1"/>
          <p:nvPr/>
        </p:nvSpPr>
        <p:spPr>
          <a:xfrm>
            <a:off x="10472394" y="3231503"/>
            <a:ext cx="84836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RDM</a:t>
            </a:r>
            <a:r>
              <a:rPr kumimoji="0" sz="1050" b="0" i="0" u="none" strike="noStrike" kern="0" cap="none" spc="95"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Scale-</a:t>
            </a:r>
            <a:r>
              <a:rPr kumimoji="0" sz="1050" b="0" i="0" u="none" strike="noStrike" kern="0" cap="none" spc="-25" normalizeH="0" baseline="0" noProof="0" dirty="0">
                <a:ln>
                  <a:noFill/>
                </a:ln>
                <a:solidFill>
                  <a:sysClr val="windowText" lastClr="000000"/>
                </a:solidFill>
                <a:effectLst/>
                <a:uLnTx/>
                <a:uFillTx/>
                <a:latin typeface="Calibri Light"/>
                <a:cs typeface="Calibri Light"/>
              </a:rPr>
              <a:t>out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1" name="object 71"/>
          <p:cNvSpPr/>
          <p:nvPr/>
        </p:nvSpPr>
        <p:spPr>
          <a:xfrm>
            <a:off x="494760" y="4609312"/>
            <a:ext cx="4607560" cy="217170"/>
          </a:xfrm>
          <a:custGeom>
            <a:avLst/>
            <a:gdLst/>
            <a:ahLst/>
            <a:cxnLst/>
            <a:rect l="l" t="t" r="r" b="b"/>
            <a:pathLst>
              <a:path w="4607560" h="217170">
                <a:moveTo>
                  <a:pt x="4557696" y="0"/>
                </a:moveTo>
                <a:lnTo>
                  <a:pt x="49238" y="0"/>
                </a:lnTo>
                <a:lnTo>
                  <a:pt x="30072" y="3869"/>
                </a:lnTo>
                <a:lnTo>
                  <a:pt x="14421" y="14422"/>
                </a:lnTo>
                <a:lnTo>
                  <a:pt x="3869" y="30073"/>
                </a:lnTo>
                <a:lnTo>
                  <a:pt x="0" y="49239"/>
                </a:lnTo>
                <a:lnTo>
                  <a:pt x="0" y="167670"/>
                </a:lnTo>
                <a:lnTo>
                  <a:pt x="3869" y="186836"/>
                </a:lnTo>
                <a:lnTo>
                  <a:pt x="14421" y="202487"/>
                </a:lnTo>
                <a:lnTo>
                  <a:pt x="30072" y="213040"/>
                </a:lnTo>
                <a:lnTo>
                  <a:pt x="49238" y="216909"/>
                </a:lnTo>
                <a:lnTo>
                  <a:pt x="4557696" y="216909"/>
                </a:lnTo>
                <a:lnTo>
                  <a:pt x="4576861" y="213040"/>
                </a:lnTo>
                <a:lnTo>
                  <a:pt x="4592512" y="202487"/>
                </a:lnTo>
                <a:lnTo>
                  <a:pt x="4603064" y="186836"/>
                </a:lnTo>
                <a:lnTo>
                  <a:pt x="4606934" y="167670"/>
                </a:lnTo>
                <a:lnTo>
                  <a:pt x="4606934" y="49239"/>
                </a:lnTo>
                <a:lnTo>
                  <a:pt x="4603064" y="30073"/>
                </a:lnTo>
                <a:lnTo>
                  <a:pt x="4592512" y="14422"/>
                </a:lnTo>
                <a:lnTo>
                  <a:pt x="4576861" y="3869"/>
                </a:lnTo>
                <a:lnTo>
                  <a:pt x="4557696" y="0"/>
                </a:lnTo>
                <a:close/>
              </a:path>
            </a:pathLst>
          </a:custGeom>
          <a:solidFill>
            <a:srgbClr val="9FE5B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2"/>
          <p:cNvSpPr txBox="1"/>
          <p:nvPr/>
        </p:nvSpPr>
        <p:spPr>
          <a:xfrm>
            <a:off x="1154370" y="4606151"/>
            <a:ext cx="328612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Consultancy</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on</a:t>
            </a:r>
            <a:r>
              <a:rPr kumimoji="0" sz="1050" b="0" i="0" u="none" strike="noStrike" kern="0" cap="none" spc="10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HPC,</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HTC,</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AI</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ML,</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a:t>
            </a:r>
            <a:r>
              <a:rPr kumimoji="0" sz="1050" b="0" i="0" u="none" strike="noStrike" kern="0" cap="none" spc="10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&amp;</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Visualization</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3" name="object 73"/>
          <p:cNvSpPr/>
          <p:nvPr/>
        </p:nvSpPr>
        <p:spPr>
          <a:xfrm>
            <a:off x="5390538" y="4616719"/>
            <a:ext cx="6232525" cy="217170"/>
          </a:xfrm>
          <a:custGeom>
            <a:avLst/>
            <a:gdLst/>
            <a:ahLst/>
            <a:cxnLst/>
            <a:rect l="l" t="t" r="r" b="b"/>
            <a:pathLst>
              <a:path w="6232525" h="217170">
                <a:moveTo>
                  <a:pt x="6183167" y="0"/>
                </a:moveTo>
                <a:lnTo>
                  <a:pt x="49237" y="0"/>
                </a:lnTo>
                <a:lnTo>
                  <a:pt x="30072" y="3869"/>
                </a:lnTo>
                <a:lnTo>
                  <a:pt x="14421" y="14421"/>
                </a:lnTo>
                <a:lnTo>
                  <a:pt x="3869" y="30072"/>
                </a:lnTo>
                <a:lnTo>
                  <a:pt x="0" y="49239"/>
                </a:lnTo>
                <a:lnTo>
                  <a:pt x="0" y="167671"/>
                </a:lnTo>
                <a:lnTo>
                  <a:pt x="3869" y="186837"/>
                </a:lnTo>
                <a:lnTo>
                  <a:pt x="14421" y="202488"/>
                </a:lnTo>
                <a:lnTo>
                  <a:pt x="30072" y="213040"/>
                </a:lnTo>
                <a:lnTo>
                  <a:pt x="49237" y="216909"/>
                </a:lnTo>
                <a:lnTo>
                  <a:pt x="6183167" y="216909"/>
                </a:lnTo>
                <a:lnTo>
                  <a:pt x="6202333" y="213040"/>
                </a:lnTo>
                <a:lnTo>
                  <a:pt x="6217984" y="202488"/>
                </a:lnTo>
                <a:lnTo>
                  <a:pt x="6228536" y="186837"/>
                </a:lnTo>
                <a:lnTo>
                  <a:pt x="6232405" y="167671"/>
                </a:lnTo>
                <a:lnTo>
                  <a:pt x="6232405" y="49239"/>
                </a:lnTo>
                <a:lnTo>
                  <a:pt x="6228536" y="30072"/>
                </a:lnTo>
                <a:lnTo>
                  <a:pt x="6217984" y="14421"/>
                </a:lnTo>
                <a:lnTo>
                  <a:pt x="6202333" y="3869"/>
                </a:lnTo>
                <a:lnTo>
                  <a:pt x="6183167" y="0"/>
                </a:lnTo>
                <a:close/>
              </a:path>
            </a:pathLst>
          </a:custGeom>
          <a:solidFill>
            <a:srgbClr val="9FE5B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4"/>
          <p:cNvSpPr txBox="1"/>
          <p:nvPr/>
        </p:nvSpPr>
        <p:spPr>
          <a:xfrm>
            <a:off x="6496172" y="4612247"/>
            <a:ext cx="4018279"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20" normalizeH="0" baseline="0" noProof="0" dirty="0">
                <a:ln>
                  <a:noFill/>
                </a:ln>
                <a:solidFill>
                  <a:sysClr val="windowText" lastClr="000000"/>
                </a:solidFill>
                <a:effectLst/>
                <a:uLnTx/>
                <a:uFillTx/>
                <a:latin typeface="Calibri Light"/>
                <a:cs typeface="Calibri Light"/>
              </a:rPr>
              <a:t>Consultancy</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on</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Storage,</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Preservation</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&amp;</a:t>
            </a:r>
            <a:r>
              <a:rPr kumimoji="0" sz="1050" b="0" i="0" u="none" strike="noStrike" kern="0" cap="none" spc="120"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Data</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Management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5" name="object 75"/>
          <p:cNvSpPr/>
          <p:nvPr/>
        </p:nvSpPr>
        <p:spPr>
          <a:xfrm>
            <a:off x="7203058" y="6522839"/>
            <a:ext cx="1256665" cy="149225"/>
          </a:xfrm>
          <a:custGeom>
            <a:avLst/>
            <a:gdLst/>
            <a:ahLst/>
            <a:cxnLst/>
            <a:rect l="l" t="t" r="r" b="b"/>
            <a:pathLst>
              <a:path w="1256665" h="149225">
                <a:moveTo>
                  <a:pt x="1231604" y="0"/>
                </a:moveTo>
                <a:lnTo>
                  <a:pt x="24831" y="0"/>
                </a:lnTo>
                <a:lnTo>
                  <a:pt x="15165" y="1951"/>
                </a:lnTo>
                <a:lnTo>
                  <a:pt x="7272" y="7273"/>
                </a:lnTo>
                <a:lnTo>
                  <a:pt x="1951" y="15166"/>
                </a:lnTo>
                <a:lnTo>
                  <a:pt x="0" y="24831"/>
                </a:lnTo>
                <a:lnTo>
                  <a:pt x="0" y="124157"/>
                </a:lnTo>
                <a:lnTo>
                  <a:pt x="1951" y="133822"/>
                </a:lnTo>
                <a:lnTo>
                  <a:pt x="7272" y="141715"/>
                </a:lnTo>
                <a:lnTo>
                  <a:pt x="15165" y="147037"/>
                </a:lnTo>
                <a:lnTo>
                  <a:pt x="24831" y="148989"/>
                </a:lnTo>
                <a:lnTo>
                  <a:pt x="1231604" y="148989"/>
                </a:lnTo>
                <a:lnTo>
                  <a:pt x="1241270" y="147037"/>
                </a:lnTo>
                <a:lnTo>
                  <a:pt x="1249163" y="141715"/>
                </a:lnTo>
                <a:lnTo>
                  <a:pt x="1254484" y="133822"/>
                </a:lnTo>
                <a:lnTo>
                  <a:pt x="1256436" y="124157"/>
                </a:lnTo>
                <a:lnTo>
                  <a:pt x="1256436" y="24831"/>
                </a:lnTo>
                <a:lnTo>
                  <a:pt x="1254484" y="15166"/>
                </a:lnTo>
                <a:lnTo>
                  <a:pt x="1249163" y="7273"/>
                </a:lnTo>
                <a:lnTo>
                  <a:pt x="1241270" y="1951"/>
                </a:lnTo>
                <a:lnTo>
                  <a:pt x="1231604"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6"/>
          <p:cNvSpPr txBox="1"/>
          <p:nvPr/>
        </p:nvSpPr>
        <p:spPr>
          <a:xfrm>
            <a:off x="7443130" y="6486768"/>
            <a:ext cx="77724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In</a:t>
            </a:r>
            <a:r>
              <a:rPr kumimoji="0" sz="1050" b="0" i="0" u="none" strike="noStrike" kern="0" cap="none" spc="1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production</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7" name="object 77"/>
          <p:cNvSpPr/>
          <p:nvPr/>
        </p:nvSpPr>
        <p:spPr>
          <a:xfrm>
            <a:off x="8608266" y="6522839"/>
            <a:ext cx="1442085" cy="149225"/>
          </a:xfrm>
          <a:custGeom>
            <a:avLst/>
            <a:gdLst/>
            <a:ahLst/>
            <a:cxnLst/>
            <a:rect l="l" t="t" r="r" b="b"/>
            <a:pathLst>
              <a:path w="1442084" h="149225">
                <a:moveTo>
                  <a:pt x="1417181" y="0"/>
                </a:moveTo>
                <a:lnTo>
                  <a:pt x="24831" y="0"/>
                </a:lnTo>
                <a:lnTo>
                  <a:pt x="15165" y="1951"/>
                </a:lnTo>
                <a:lnTo>
                  <a:pt x="7272" y="7273"/>
                </a:lnTo>
                <a:lnTo>
                  <a:pt x="1951" y="15166"/>
                </a:lnTo>
                <a:lnTo>
                  <a:pt x="0" y="24831"/>
                </a:lnTo>
                <a:lnTo>
                  <a:pt x="0" y="124157"/>
                </a:lnTo>
                <a:lnTo>
                  <a:pt x="1951" y="133822"/>
                </a:lnTo>
                <a:lnTo>
                  <a:pt x="7272" y="141715"/>
                </a:lnTo>
                <a:lnTo>
                  <a:pt x="15165" y="147037"/>
                </a:lnTo>
                <a:lnTo>
                  <a:pt x="24831" y="148989"/>
                </a:lnTo>
                <a:lnTo>
                  <a:pt x="1417181" y="148989"/>
                </a:lnTo>
                <a:lnTo>
                  <a:pt x="1426846" y="147037"/>
                </a:lnTo>
                <a:lnTo>
                  <a:pt x="1434739" y="141715"/>
                </a:lnTo>
                <a:lnTo>
                  <a:pt x="1440061" y="133822"/>
                </a:lnTo>
                <a:lnTo>
                  <a:pt x="1442012" y="124157"/>
                </a:lnTo>
                <a:lnTo>
                  <a:pt x="1442012" y="24831"/>
                </a:lnTo>
                <a:lnTo>
                  <a:pt x="1440061" y="15166"/>
                </a:lnTo>
                <a:lnTo>
                  <a:pt x="1434739" y="7273"/>
                </a:lnTo>
                <a:lnTo>
                  <a:pt x="1426846" y="1951"/>
                </a:lnTo>
                <a:lnTo>
                  <a:pt x="1417181" y="0"/>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8"/>
          <p:cNvSpPr txBox="1"/>
          <p:nvPr/>
        </p:nvSpPr>
        <p:spPr>
          <a:xfrm>
            <a:off x="8879216" y="6486768"/>
            <a:ext cx="90043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In</a:t>
            </a:r>
            <a:r>
              <a:rPr kumimoji="0" sz="1050" b="0" i="0" u="none" strike="noStrike" kern="0" cap="none" spc="1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development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9" name="object 79"/>
          <p:cNvSpPr/>
          <p:nvPr/>
        </p:nvSpPr>
        <p:spPr>
          <a:xfrm>
            <a:off x="10203502" y="6521768"/>
            <a:ext cx="1442085" cy="150495"/>
          </a:xfrm>
          <a:custGeom>
            <a:avLst/>
            <a:gdLst/>
            <a:ahLst/>
            <a:cxnLst/>
            <a:rect l="l" t="t" r="r" b="b"/>
            <a:pathLst>
              <a:path w="1442084" h="150495">
                <a:moveTo>
                  <a:pt x="1417002" y="0"/>
                </a:moveTo>
                <a:lnTo>
                  <a:pt x="25008" y="0"/>
                </a:lnTo>
                <a:lnTo>
                  <a:pt x="15274" y="1965"/>
                </a:lnTo>
                <a:lnTo>
                  <a:pt x="7324" y="7325"/>
                </a:lnTo>
                <a:lnTo>
                  <a:pt x="1965" y="15274"/>
                </a:lnTo>
                <a:lnTo>
                  <a:pt x="0" y="25009"/>
                </a:lnTo>
                <a:lnTo>
                  <a:pt x="0" y="125050"/>
                </a:lnTo>
                <a:lnTo>
                  <a:pt x="1965" y="134785"/>
                </a:lnTo>
                <a:lnTo>
                  <a:pt x="7324" y="142734"/>
                </a:lnTo>
                <a:lnTo>
                  <a:pt x="15274" y="148094"/>
                </a:lnTo>
                <a:lnTo>
                  <a:pt x="25008" y="150059"/>
                </a:lnTo>
                <a:lnTo>
                  <a:pt x="1417002" y="150059"/>
                </a:lnTo>
                <a:lnTo>
                  <a:pt x="1426737" y="148094"/>
                </a:lnTo>
                <a:lnTo>
                  <a:pt x="1434687" y="142734"/>
                </a:lnTo>
                <a:lnTo>
                  <a:pt x="1440047" y="134785"/>
                </a:lnTo>
                <a:lnTo>
                  <a:pt x="1442012" y="125050"/>
                </a:lnTo>
                <a:lnTo>
                  <a:pt x="1442012" y="25009"/>
                </a:lnTo>
                <a:lnTo>
                  <a:pt x="1440047" y="15274"/>
                </a:lnTo>
                <a:lnTo>
                  <a:pt x="1434687" y="7325"/>
                </a:lnTo>
                <a:lnTo>
                  <a:pt x="1426737" y="1965"/>
                </a:lnTo>
                <a:lnTo>
                  <a:pt x="1417002"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80"/>
          <p:cNvSpPr txBox="1"/>
          <p:nvPr/>
        </p:nvSpPr>
        <p:spPr>
          <a:xfrm>
            <a:off x="10572877" y="6486768"/>
            <a:ext cx="70294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Consultancy</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1" name="object 81"/>
          <p:cNvSpPr/>
          <p:nvPr/>
        </p:nvSpPr>
        <p:spPr>
          <a:xfrm>
            <a:off x="10163676" y="3590564"/>
            <a:ext cx="1459865" cy="360680"/>
          </a:xfrm>
          <a:custGeom>
            <a:avLst/>
            <a:gdLst/>
            <a:ahLst/>
            <a:cxnLst/>
            <a:rect l="l" t="t" r="r" b="b"/>
            <a:pathLst>
              <a:path w="1459865" h="360679">
                <a:moveTo>
                  <a:pt x="1399155" y="0"/>
                </a:moveTo>
                <a:lnTo>
                  <a:pt x="60111" y="0"/>
                </a:lnTo>
                <a:lnTo>
                  <a:pt x="36713" y="4723"/>
                </a:lnTo>
                <a:lnTo>
                  <a:pt x="17606" y="17606"/>
                </a:lnTo>
                <a:lnTo>
                  <a:pt x="4724" y="36713"/>
                </a:lnTo>
                <a:lnTo>
                  <a:pt x="0" y="60111"/>
                </a:lnTo>
                <a:lnTo>
                  <a:pt x="0" y="300549"/>
                </a:lnTo>
                <a:lnTo>
                  <a:pt x="4724" y="323947"/>
                </a:lnTo>
                <a:lnTo>
                  <a:pt x="17606" y="343054"/>
                </a:lnTo>
                <a:lnTo>
                  <a:pt x="36713" y="355936"/>
                </a:lnTo>
                <a:lnTo>
                  <a:pt x="60111" y="360660"/>
                </a:lnTo>
                <a:lnTo>
                  <a:pt x="1399155" y="360660"/>
                </a:lnTo>
                <a:lnTo>
                  <a:pt x="1422552" y="355936"/>
                </a:lnTo>
                <a:lnTo>
                  <a:pt x="1441660" y="343054"/>
                </a:lnTo>
                <a:lnTo>
                  <a:pt x="1454542" y="323947"/>
                </a:lnTo>
                <a:lnTo>
                  <a:pt x="1459266" y="300549"/>
                </a:lnTo>
                <a:lnTo>
                  <a:pt x="1459266" y="60111"/>
                </a:lnTo>
                <a:lnTo>
                  <a:pt x="1454542" y="36713"/>
                </a:lnTo>
                <a:lnTo>
                  <a:pt x="1441660" y="17606"/>
                </a:lnTo>
                <a:lnTo>
                  <a:pt x="1422552" y="4723"/>
                </a:lnTo>
                <a:lnTo>
                  <a:pt x="1399155"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82"/>
          <p:cNvSpPr txBox="1"/>
          <p:nvPr/>
        </p:nvSpPr>
        <p:spPr>
          <a:xfrm>
            <a:off x="10488497" y="3661271"/>
            <a:ext cx="80899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iRODS</a:t>
            </a:r>
            <a:r>
              <a:rPr kumimoji="0" sz="1050" b="0" i="0" u="none" strike="noStrike" kern="0" cap="none" spc="6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hosting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3" name="object 83"/>
          <p:cNvSpPr/>
          <p:nvPr/>
        </p:nvSpPr>
        <p:spPr>
          <a:xfrm>
            <a:off x="10160618" y="4027413"/>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4"/>
          <p:cNvSpPr txBox="1"/>
          <p:nvPr/>
        </p:nvSpPr>
        <p:spPr>
          <a:xfrm>
            <a:off x="10788650" y="4097135"/>
            <a:ext cx="20320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25" normalizeH="0" baseline="0" noProof="0" dirty="0">
                <a:ln>
                  <a:noFill/>
                </a:ln>
                <a:solidFill>
                  <a:sysClr val="windowText" lastClr="000000"/>
                </a:solidFill>
                <a:effectLst/>
                <a:uLnTx/>
                <a:uFillTx/>
                <a:latin typeface="Calibri Light"/>
                <a:cs typeface="Calibri Light"/>
              </a:rPr>
              <a:t>ICE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5" name="object 85"/>
          <p:cNvSpPr/>
          <p:nvPr/>
        </p:nvSpPr>
        <p:spPr>
          <a:xfrm>
            <a:off x="3623398" y="4066217"/>
            <a:ext cx="1470025" cy="360680"/>
          </a:xfrm>
          <a:custGeom>
            <a:avLst/>
            <a:gdLst/>
            <a:ahLst/>
            <a:cxnLst/>
            <a:rect l="l" t="t" r="r" b="b"/>
            <a:pathLst>
              <a:path w="1470025" h="360679">
                <a:moveTo>
                  <a:pt x="1409884" y="0"/>
                </a:moveTo>
                <a:lnTo>
                  <a:pt x="60111" y="0"/>
                </a:lnTo>
                <a:lnTo>
                  <a:pt x="36713" y="4724"/>
                </a:lnTo>
                <a:lnTo>
                  <a:pt x="17606" y="17606"/>
                </a:lnTo>
                <a:lnTo>
                  <a:pt x="4723" y="36714"/>
                </a:lnTo>
                <a:lnTo>
                  <a:pt x="0" y="60112"/>
                </a:lnTo>
                <a:lnTo>
                  <a:pt x="0" y="300549"/>
                </a:lnTo>
                <a:lnTo>
                  <a:pt x="4723" y="323947"/>
                </a:lnTo>
                <a:lnTo>
                  <a:pt x="17606" y="343054"/>
                </a:lnTo>
                <a:lnTo>
                  <a:pt x="36713" y="355937"/>
                </a:lnTo>
                <a:lnTo>
                  <a:pt x="60111" y="360660"/>
                </a:lnTo>
                <a:lnTo>
                  <a:pt x="1409884" y="360660"/>
                </a:lnTo>
                <a:lnTo>
                  <a:pt x="1433282" y="355937"/>
                </a:lnTo>
                <a:lnTo>
                  <a:pt x="1452389" y="343054"/>
                </a:lnTo>
                <a:lnTo>
                  <a:pt x="1465271" y="323947"/>
                </a:lnTo>
                <a:lnTo>
                  <a:pt x="1469995" y="300549"/>
                </a:lnTo>
                <a:lnTo>
                  <a:pt x="1469995" y="60112"/>
                </a:lnTo>
                <a:lnTo>
                  <a:pt x="1465271" y="36714"/>
                </a:lnTo>
                <a:lnTo>
                  <a:pt x="1452389" y="17606"/>
                </a:lnTo>
                <a:lnTo>
                  <a:pt x="1433282" y="4724"/>
                </a:lnTo>
                <a:lnTo>
                  <a:pt x="1409884" y="0"/>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6"/>
          <p:cNvSpPr txBox="1"/>
          <p:nvPr/>
        </p:nvSpPr>
        <p:spPr>
          <a:xfrm>
            <a:off x="3802770" y="4063607"/>
            <a:ext cx="1110615" cy="330200"/>
          </a:xfrm>
          <a:prstGeom prst="rect">
            <a:avLst/>
          </a:prstGeom>
        </p:spPr>
        <p:txBody>
          <a:bodyPr vert="horz" wrap="square" lIns="0" tIns="37465" rIns="0" bIns="0" rtlCol="0">
            <a:spAutoFit/>
          </a:bodyPr>
          <a:lstStyle/>
          <a:p>
            <a:pPr marL="125730" marR="5080" lvl="0" indent="-113664"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SANE</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a:t>
            </a:r>
            <a:r>
              <a:rPr kumimoji="0" sz="1050" b="0" i="0" u="none" strike="noStrike" kern="0" cap="none" spc="4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Confidential </a:t>
            </a:r>
            <a:r>
              <a:rPr kumimoji="0" sz="10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7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7" name="object 87"/>
          <p:cNvSpPr/>
          <p:nvPr/>
        </p:nvSpPr>
        <p:spPr>
          <a:xfrm>
            <a:off x="914378" y="5158762"/>
            <a:ext cx="3735704" cy="773430"/>
          </a:xfrm>
          <a:custGeom>
            <a:avLst/>
            <a:gdLst/>
            <a:ahLst/>
            <a:cxnLst/>
            <a:rect l="l" t="t" r="r" b="b"/>
            <a:pathLst>
              <a:path w="3735704" h="773429">
                <a:moveTo>
                  <a:pt x="0" y="235242"/>
                </a:moveTo>
                <a:lnTo>
                  <a:pt x="8456" y="193354"/>
                </a:lnTo>
                <a:lnTo>
                  <a:pt x="31519" y="159148"/>
                </a:lnTo>
                <a:lnTo>
                  <a:pt x="65725" y="136086"/>
                </a:lnTo>
                <a:lnTo>
                  <a:pt x="107612" y="127629"/>
                </a:lnTo>
                <a:lnTo>
                  <a:pt x="622539" y="127629"/>
                </a:lnTo>
                <a:lnTo>
                  <a:pt x="1102230" y="0"/>
                </a:lnTo>
                <a:lnTo>
                  <a:pt x="1556349" y="127629"/>
                </a:lnTo>
                <a:lnTo>
                  <a:pt x="3627625" y="127629"/>
                </a:lnTo>
                <a:lnTo>
                  <a:pt x="3669512" y="136086"/>
                </a:lnTo>
                <a:lnTo>
                  <a:pt x="3703718" y="159148"/>
                </a:lnTo>
                <a:lnTo>
                  <a:pt x="3726781" y="193354"/>
                </a:lnTo>
                <a:lnTo>
                  <a:pt x="3735238" y="235242"/>
                </a:lnTo>
                <a:lnTo>
                  <a:pt x="3735238" y="396662"/>
                </a:lnTo>
                <a:lnTo>
                  <a:pt x="3735238" y="665691"/>
                </a:lnTo>
                <a:lnTo>
                  <a:pt x="3726781" y="707579"/>
                </a:lnTo>
                <a:lnTo>
                  <a:pt x="3703718" y="741785"/>
                </a:lnTo>
                <a:lnTo>
                  <a:pt x="3669512" y="764847"/>
                </a:lnTo>
                <a:lnTo>
                  <a:pt x="3627625" y="773304"/>
                </a:lnTo>
                <a:lnTo>
                  <a:pt x="1556349" y="773304"/>
                </a:lnTo>
                <a:lnTo>
                  <a:pt x="622539" y="773304"/>
                </a:lnTo>
                <a:lnTo>
                  <a:pt x="107612" y="773304"/>
                </a:lnTo>
                <a:lnTo>
                  <a:pt x="65725" y="764847"/>
                </a:lnTo>
                <a:lnTo>
                  <a:pt x="31519" y="741785"/>
                </a:lnTo>
                <a:lnTo>
                  <a:pt x="8456" y="707579"/>
                </a:lnTo>
                <a:lnTo>
                  <a:pt x="0" y="665691"/>
                </a:lnTo>
                <a:lnTo>
                  <a:pt x="0" y="396662"/>
                </a:lnTo>
                <a:lnTo>
                  <a:pt x="0" y="23524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8"/>
          <p:cNvSpPr txBox="1"/>
          <p:nvPr/>
        </p:nvSpPr>
        <p:spPr>
          <a:xfrm>
            <a:off x="1163541" y="5364988"/>
            <a:ext cx="3236595" cy="458470"/>
          </a:xfrm>
          <a:prstGeom prst="rect">
            <a:avLst/>
          </a:prstGeom>
        </p:spPr>
        <p:txBody>
          <a:bodyPr vert="horz" wrap="square" lIns="0" tIns="27939" rIns="0" bIns="0" rtlCol="0">
            <a:spAutoFit/>
          </a:bodyPr>
          <a:lstStyle/>
          <a:p>
            <a:pPr marL="12065" marR="5080" lvl="0" indent="0" algn="ctr" defTabSz="914400" eaLnBrk="1" fontAlgn="auto" latinLnBrk="0" hangingPunct="1">
              <a:lnSpc>
                <a:spcPts val="1100"/>
              </a:lnSpc>
              <a:spcBef>
                <a:spcPts val="219"/>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We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help</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both</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high</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demand,</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large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scale</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users</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through</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Snellius</a:t>
            </a:r>
            <a:r>
              <a:rPr kumimoji="0" sz="1000" b="0" i="0" u="none" strike="noStrike" kern="0" cap="none" spc="-1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Spider</a:t>
            </a:r>
            <a:r>
              <a:rPr kumimoji="0" sz="950" b="0" i="0" u="none" strike="noStrike" kern="0" cap="none" spc="6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GRID,</a:t>
            </a:r>
            <a:r>
              <a:rPr kumimoji="0" sz="950" b="0" i="0" u="none" strike="noStrike" kern="0" cap="none" spc="6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as</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well</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as</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accessible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plug-and-</a:t>
            </a:r>
            <a:r>
              <a:rPr kumimoji="0" sz="1000" b="0" i="0" u="none" strike="noStrike" kern="0" cap="none" spc="-20" normalizeH="0" baseline="0" noProof="0" dirty="0">
                <a:ln>
                  <a:noFill/>
                </a:ln>
                <a:solidFill>
                  <a:sysClr val="windowText" lastClr="000000"/>
                </a:solidFill>
                <a:effectLst/>
                <a:uLnTx/>
                <a:uFillTx/>
                <a:latin typeface="Calibri Light"/>
                <a:cs typeface="Calibri Light"/>
              </a:rPr>
              <a:t>play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services</a:t>
            </a:r>
            <a:r>
              <a:rPr kumimoji="0" sz="1000" b="0" i="0" u="none" strike="noStrike" kern="0" cap="none" spc="5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through</a:t>
            </a:r>
            <a:r>
              <a:rPr kumimoji="0" sz="1000" b="0" i="0" u="none" strike="noStrike" kern="0" cap="none" spc="65"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Research</a:t>
            </a:r>
            <a:r>
              <a:rPr kumimoji="0" sz="950" b="0" i="0" u="none" strike="noStrike" kern="0" cap="none" spc="90"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Cloud</a:t>
            </a:r>
            <a:r>
              <a:rPr kumimoji="0" sz="950" b="0" i="0" u="none" strike="noStrike" kern="0" cap="none" spc="9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65"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Public</a:t>
            </a:r>
            <a:r>
              <a:rPr kumimoji="0" sz="950" b="0" i="0" u="none" strike="noStrike" kern="0" cap="none" spc="100"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Cloud</a:t>
            </a:r>
            <a:r>
              <a:rPr kumimoji="0" sz="950" b="0" i="0" u="none" strike="noStrike" kern="0" cap="none" spc="9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providers.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9" name="object 89"/>
          <p:cNvSpPr/>
          <p:nvPr/>
        </p:nvSpPr>
        <p:spPr>
          <a:xfrm>
            <a:off x="6372586" y="5158470"/>
            <a:ext cx="4471670" cy="775335"/>
          </a:xfrm>
          <a:custGeom>
            <a:avLst/>
            <a:gdLst/>
            <a:ahLst/>
            <a:cxnLst/>
            <a:rect l="l" t="t" r="r" b="b"/>
            <a:pathLst>
              <a:path w="4471670" h="775335">
                <a:moveTo>
                  <a:pt x="0" y="235779"/>
                </a:moveTo>
                <a:lnTo>
                  <a:pt x="8475" y="193795"/>
                </a:lnTo>
                <a:lnTo>
                  <a:pt x="31590" y="159512"/>
                </a:lnTo>
                <a:lnTo>
                  <a:pt x="65874" y="136397"/>
                </a:lnTo>
                <a:lnTo>
                  <a:pt x="107857" y="127921"/>
                </a:lnTo>
                <a:lnTo>
                  <a:pt x="745226" y="127921"/>
                </a:lnTo>
                <a:lnTo>
                  <a:pt x="1319452" y="0"/>
                </a:lnTo>
                <a:lnTo>
                  <a:pt x="1863066" y="127921"/>
                </a:lnTo>
                <a:lnTo>
                  <a:pt x="4363502" y="127921"/>
                </a:lnTo>
                <a:lnTo>
                  <a:pt x="4405484" y="136397"/>
                </a:lnTo>
                <a:lnTo>
                  <a:pt x="4439768" y="159512"/>
                </a:lnTo>
                <a:lnTo>
                  <a:pt x="4462883" y="193795"/>
                </a:lnTo>
                <a:lnTo>
                  <a:pt x="4471359" y="235779"/>
                </a:lnTo>
                <a:lnTo>
                  <a:pt x="4471359" y="397563"/>
                </a:lnTo>
                <a:lnTo>
                  <a:pt x="4471359" y="667205"/>
                </a:lnTo>
                <a:lnTo>
                  <a:pt x="4462883" y="709188"/>
                </a:lnTo>
                <a:lnTo>
                  <a:pt x="4439768" y="743472"/>
                </a:lnTo>
                <a:lnTo>
                  <a:pt x="4405484" y="766587"/>
                </a:lnTo>
                <a:lnTo>
                  <a:pt x="4363502" y="775063"/>
                </a:lnTo>
                <a:lnTo>
                  <a:pt x="1863066" y="775063"/>
                </a:lnTo>
                <a:lnTo>
                  <a:pt x="745226" y="775063"/>
                </a:lnTo>
                <a:lnTo>
                  <a:pt x="107857" y="775063"/>
                </a:lnTo>
                <a:lnTo>
                  <a:pt x="65874" y="766587"/>
                </a:lnTo>
                <a:lnTo>
                  <a:pt x="31590" y="743472"/>
                </a:lnTo>
                <a:lnTo>
                  <a:pt x="8475" y="709188"/>
                </a:lnTo>
                <a:lnTo>
                  <a:pt x="0" y="667205"/>
                </a:lnTo>
                <a:lnTo>
                  <a:pt x="0" y="397563"/>
                </a:lnTo>
                <a:lnTo>
                  <a:pt x="0" y="235779"/>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90"/>
          <p:cNvSpPr txBox="1"/>
          <p:nvPr/>
        </p:nvSpPr>
        <p:spPr>
          <a:xfrm>
            <a:off x="6551659" y="5355844"/>
            <a:ext cx="4112260" cy="482600"/>
          </a:xfrm>
          <a:prstGeom prst="rect">
            <a:avLst/>
          </a:prstGeom>
        </p:spPr>
        <p:txBody>
          <a:bodyPr vert="horz" wrap="square" lIns="0" tIns="12700" rIns="0" bIns="0" rtlCol="0">
            <a:spAutoFit/>
          </a:bodyPr>
          <a:lstStyle/>
          <a:p>
            <a:pPr marL="12700" marR="5080" lvl="0" indent="635" algn="ctr"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We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trustworthy,</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secure</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&amp;</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economical</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storage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for</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researchers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through</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950" b="0" i="0" u="none" strike="noStrike" kern="0" cap="none" spc="15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&amp;</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950" b="0" i="0" u="none" strike="noStrike" kern="0" cap="none" spc="15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Drive</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Object</a:t>
            </a:r>
            <a:r>
              <a:rPr kumimoji="0" sz="950" b="0" i="0" u="none" strike="noStrike" kern="0" cap="none" spc="16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Store</a:t>
            </a:r>
            <a:r>
              <a:rPr kumimoji="0" sz="950" b="0" i="0" u="none" strike="noStrike" kern="0" cap="none" spc="16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Data</a:t>
            </a:r>
            <a:r>
              <a:rPr kumimoji="0" sz="950" b="0" i="0" u="none" strike="noStrike" kern="0" cap="none" spc="155"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Archive</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promote </a:t>
            </a:r>
            <a:r>
              <a:rPr kumimoji="0" sz="10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00" b="0" i="0" u="none" strike="noStrike" kern="0" cap="none" spc="-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management</a:t>
            </a:r>
            <a:r>
              <a:rPr kumimoji="0" sz="1000" b="0" i="0" u="none" strike="noStrike" kern="0" cap="none" spc="-1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according</a:t>
            </a:r>
            <a:r>
              <a:rPr kumimoji="0" sz="1000" b="0" i="0" u="none" strike="noStrike" kern="0" cap="none" spc="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to</a:t>
            </a:r>
            <a:r>
              <a:rPr kumimoji="0" sz="1000" b="0" i="0" u="none" strike="noStrike" kern="0" cap="none" spc="-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the </a:t>
            </a:r>
            <a:r>
              <a:rPr kumimoji="0" sz="950" b="0" i="0" u="none" strike="noStrike" kern="0" cap="none" spc="0" normalizeH="0" baseline="0" noProof="0" dirty="0">
                <a:ln>
                  <a:noFill/>
                </a:ln>
                <a:solidFill>
                  <a:sysClr val="windowText" lastClr="000000"/>
                </a:solidFill>
                <a:effectLst/>
                <a:uLnTx/>
                <a:uFillTx/>
                <a:latin typeface="Calibri Light"/>
                <a:cs typeface="Calibri Light"/>
              </a:rPr>
              <a:t>FAIR</a:t>
            </a:r>
            <a:r>
              <a:rPr kumimoji="0" sz="950" b="0" i="0" u="none" strike="noStrike" kern="0" cap="none" spc="25"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principles</a:t>
            </a:r>
            <a:r>
              <a:rPr kumimoji="0" sz="1000" b="0" i="0" u="none" strike="noStrike" kern="0" cap="none" spc="-10" normalizeH="0" baseline="0" noProof="0" dirty="0">
                <a:ln>
                  <a:noFill/>
                </a:ln>
                <a:solidFill>
                  <a:sysClr val="windowText" lastClr="000000"/>
                </a:solidFill>
                <a:effectLst/>
                <a:uLnTx/>
                <a:uFillTx/>
                <a:latin typeface="Calibri Light"/>
                <a:cs typeface="Calibri Light"/>
              </a:rPr>
              <a:t>.</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520663" y="2266680"/>
            <a:ext cx="9150674" cy="4105746"/>
            <a:chOff x="1081619" y="5621982"/>
            <a:chExt cx="10841990" cy="3302758"/>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srgbClr val="000000"/>
                </a:solidFill>
                <a:effectLst/>
                <a:uLnTx/>
                <a:uFillTx/>
                <a:latin typeface="Arial"/>
                <a:ea typeface="+mn-ea"/>
                <a:cs typeface="+mn-cs"/>
              </a:endParaRPr>
            </a:p>
          </p:txBody>
        </p:sp>
        <p:sp>
          <p:nvSpPr>
            <p:cNvPr id="6" name="object 6"/>
            <p:cNvSpPr/>
            <p:nvPr/>
          </p:nvSpPr>
          <p:spPr>
            <a:xfrm>
              <a:off x="1081619" y="5621982"/>
              <a:ext cx="10841990" cy="3302758"/>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srgbClr val="000000"/>
                </a:solidFill>
                <a:effectLst/>
                <a:uLnTx/>
                <a:uFillTx/>
                <a:latin typeface="Arial"/>
                <a:ea typeface="+mn-ea"/>
                <a:cs typeface="+mn-cs"/>
              </a:endParaRPr>
            </a:p>
          </p:txBody>
        </p:sp>
      </p:grpSp>
      <p:sp>
        <p:nvSpPr>
          <p:cNvPr id="8" name="object 8"/>
          <p:cNvSpPr txBox="1"/>
          <p:nvPr/>
        </p:nvSpPr>
        <p:spPr>
          <a:xfrm>
            <a:off x="1912067" y="2455370"/>
            <a:ext cx="8793794" cy="3648102"/>
          </a:xfrm>
          <a:prstGeom prst="rect">
            <a:avLst/>
          </a:prstGeom>
        </p:spPr>
        <p:txBody>
          <a:bodyPr vert="horz" wrap="square" lIns="0" tIns="11609" rIns="0" bIns="0"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Onderzoekers besteden veel tijd aan het regelen van toegang tot de systemen en diensten </a:t>
            </a:r>
          </a:p>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die ze nodig hebben om hun onderzoek verantwoord te doen. </a:t>
            </a:r>
          </a:p>
          <a:p>
            <a:pPr marL="457200" marR="0" lvl="0" indent="-457200" algn="l" defTabSz="914400" rtl="0" eaLnBrk="1" fontAlgn="auto" latinLnBrk="0" hangingPunct="1">
              <a:lnSpc>
                <a:spcPct val="100000"/>
              </a:lnSpc>
              <a:spcBef>
                <a:spcPts val="0"/>
              </a:spcBef>
              <a:spcAft>
                <a:spcPts val="0"/>
              </a:spcAft>
              <a:buClrTx/>
              <a:buSzTx/>
              <a:buFont typeface="+mj-lt"/>
              <a:buAutoNum type="alphaUcPeriod"/>
              <a:tabLst/>
              <a:defRPr/>
            </a:pPr>
            <a:endParaRPr kumimoji="0" lang="nl-NL" sz="1969" b="0" i="0" u="none" strike="noStrike" kern="1200" cap="none" spc="0" normalizeH="0" baseline="0" noProof="0" dirty="0">
              <a:ln>
                <a:noFill/>
              </a:ln>
              <a:solidFill>
                <a:srgbClr val="000000"/>
              </a:solidFill>
              <a:effectLst/>
              <a:uLnTx/>
              <a:uFillTx/>
              <a:latin typeface="Courier New"/>
              <a:ea typeface="+mn-ea"/>
              <a:cs typeface="Courier New"/>
            </a:endParaRP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Onderzoekers kunnen vaak niet beschikken over een </a:t>
            </a:r>
          </a:p>
          <a:p>
            <a:pPr marR="0" lvl="0" algn="l" defTabSz="914400" rtl="0" eaLnBrk="1" fontAlgn="auto" latinLnBrk="0" hangingPunct="1">
              <a:lnSpc>
                <a:spcPct val="100000"/>
              </a:lnSpc>
              <a:spcBef>
                <a:spcPts val="0"/>
              </a:spcBef>
              <a:spcAft>
                <a:spcPts val="0"/>
              </a:spcAft>
              <a:buClrTx/>
              <a:buSzTx/>
              <a:tabLst/>
              <a:defRPr/>
            </a:pPr>
            <a:r>
              <a:rPr lang="nl-NL" sz="1969" b="1" dirty="0">
                <a:solidFill>
                  <a:srgbClr val="FF0000"/>
                </a:solidFill>
                <a:latin typeface="Courier New"/>
                <a:cs typeface="Courier New"/>
              </a:rPr>
              <a:t>directe toegang </a:t>
            </a:r>
            <a:r>
              <a:rPr lang="nl-NL" sz="1969" dirty="0">
                <a:solidFill>
                  <a:srgbClr val="000000"/>
                </a:solidFill>
                <a:latin typeface="Courier New"/>
                <a:cs typeface="Courier New"/>
              </a:rPr>
              <a:t>tot</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de systemen en diensten</a:t>
            </a:r>
          </a:p>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(zoals virtuele samenwerking omgevingen)</a:t>
            </a:r>
          </a:p>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voor het </a:t>
            </a:r>
            <a:r>
              <a:rPr lang="nl-NL" sz="1969" dirty="0">
                <a:solidFill>
                  <a:srgbClr val="000000"/>
                </a:solidFill>
                <a:latin typeface="Courier New"/>
                <a:cs typeface="Courier New"/>
              </a:rPr>
              <a:t>gebruik</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van </a:t>
            </a:r>
            <a:r>
              <a:rPr kumimoji="0" lang="nl-NL" sz="1969" b="0" i="0" u="none" strike="noStrike" kern="1200" cap="none" spc="0" normalizeH="0" baseline="0" noProof="0" dirty="0" err="1">
                <a:ln>
                  <a:noFill/>
                </a:ln>
                <a:solidFill>
                  <a:srgbClr val="000000"/>
                </a:solidFill>
                <a:effectLst/>
                <a:uLnTx/>
                <a:uFillTx/>
                <a:latin typeface="Courier New"/>
                <a:ea typeface="+mn-ea"/>
                <a:cs typeface="Courier New"/>
              </a:rPr>
              <a:t>SotA</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Data </a:t>
            </a:r>
            <a:r>
              <a:rPr kumimoji="0" lang="nl-NL" sz="1969" b="0" i="0" u="none" strike="noStrike" kern="1200" cap="none" spc="0" normalizeH="0" baseline="0" noProof="0" dirty="0" err="1">
                <a:ln>
                  <a:noFill/>
                </a:ln>
                <a:solidFill>
                  <a:srgbClr val="000000"/>
                </a:solidFill>
                <a:effectLst/>
                <a:uLnTx/>
                <a:uFillTx/>
                <a:latin typeface="Courier New"/>
                <a:ea typeface="+mn-ea"/>
                <a:cs typeface="Courier New"/>
              </a:rPr>
              <a:t>Science</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Tools. </a:t>
            </a:r>
          </a:p>
          <a:p>
            <a:pPr marR="0" lvl="0" algn="l" defTabSz="914400" rtl="0" eaLnBrk="1" fontAlgn="auto" latinLnBrk="0" hangingPunct="1">
              <a:lnSpc>
                <a:spcPct val="100000"/>
              </a:lnSpc>
              <a:spcBef>
                <a:spcPts val="0"/>
              </a:spcBef>
              <a:spcAft>
                <a:spcPts val="0"/>
              </a:spcAft>
              <a:buClrTx/>
              <a:buSzTx/>
              <a:tabLst/>
              <a:defRPr/>
            </a:pPr>
            <a:endParaRPr lang="nl-NL" sz="1969" dirty="0">
              <a:solidFill>
                <a:srgbClr val="000000"/>
              </a:solidFill>
              <a:latin typeface="Courier New"/>
              <a:cs typeface="Courier New"/>
            </a:endParaRP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Onderzoekers kunnen vaak niet beantwoorden </a:t>
            </a: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aan relevante regelgeving en standaarden </a:t>
            </a: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om veilig te kunnen omgaan met researchdata. </a:t>
            </a:r>
            <a:endParaRPr kumimoji="0" lang="en-GB" sz="1969" b="0" i="0" u="none" strike="noStrike" kern="1200" cap="none" spc="0" normalizeH="0" baseline="0" noProof="0" dirty="0">
              <a:ln>
                <a:noFill/>
              </a:ln>
              <a:solidFill>
                <a:srgbClr val="000000"/>
              </a:solidFill>
              <a:effectLst/>
              <a:uLnTx/>
              <a:uFillTx/>
              <a:latin typeface="Courier New"/>
              <a:ea typeface="+mn-ea"/>
              <a:cs typeface="Courier New"/>
            </a:endParaRPr>
          </a:p>
        </p:txBody>
      </p:sp>
      <p:grpSp>
        <p:nvGrpSpPr>
          <p:cNvPr id="2" name="object 4">
            <a:extLst>
              <a:ext uri="{FF2B5EF4-FFF2-40B4-BE49-F238E27FC236}">
                <a16:creationId xmlns:a16="http://schemas.microsoft.com/office/drawing/2014/main" id="{5DB5C18B-0817-FB4E-3075-AF896231C710}"/>
              </a:ext>
            </a:extLst>
          </p:cNvPr>
          <p:cNvGrpSpPr/>
          <p:nvPr/>
        </p:nvGrpSpPr>
        <p:grpSpPr>
          <a:xfrm>
            <a:off x="991673" y="441441"/>
            <a:ext cx="10595020" cy="1411375"/>
            <a:chOff x="1081619" y="5621982"/>
            <a:chExt cx="10841990" cy="3277235"/>
          </a:xfrm>
        </p:grpSpPr>
        <p:sp>
          <p:nvSpPr>
            <p:cNvPr id="3" name="object 5">
              <a:extLst>
                <a:ext uri="{FF2B5EF4-FFF2-40B4-BE49-F238E27FC236}">
                  <a16:creationId xmlns:a16="http://schemas.microsoft.com/office/drawing/2014/main" id="{5163462A-C0E4-B34F-3E24-07C2495147E0}"/>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object 6">
              <a:extLst>
                <a:ext uri="{FF2B5EF4-FFF2-40B4-BE49-F238E27FC236}">
                  <a16:creationId xmlns:a16="http://schemas.microsoft.com/office/drawing/2014/main" id="{92767180-9B93-B06F-A0A6-18502C5F4E3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9" name="object 8">
            <a:extLst>
              <a:ext uri="{FF2B5EF4-FFF2-40B4-BE49-F238E27FC236}">
                <a16:creationId xmlns:a16="http://schemas.microsoft.com/office/drawing/2014/main" id="{6E0C5697-99C4-4C32-6B78-D3A25E752FF2}"/>
              </a:ext>
            </a:extLst>
          </p:cNvPr>
          <p:cNvSpPr txBox="1"/>
          <p:nvPr/>
        </p:nvSpPr>
        <p:spPr>
          <a:xfrm>
            <a:off x="1824508" y="485574"/>
            <a:ext cx="9088190" cy="1323107"/>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91"/>
              </a:spcBef>
              <a:spcAft>
                <a:spcPts val="0"/>
              </a:spcAft>
              <a:buClrTx/>
              <a:buSzTx/>
              <a:buFontTx/>
              <a:buNone/>
              <a:tabLst/>
              <a:defRPr/>
            </a:pPr>
            <a:r>
              <a:rPr lang="nl-NL" sz="4219" b="1" dirty="0">
                <a:solidFill>
                  <a:srgbClr val="000000"/>
                </a:solidFill>
                <a:latin typeface="Courier New"/>
                <a:cs typeface="Courier New"/>
              </a:rPr>
              <a:t>Benutten van Onderzoeksdata</a:t>
            </a:r>
          </a:p>
          <a:p>
            <a:pPr marL="8929" marR="0" lvl="0" indent="0" algn="l" defTabSz="914400" rtl="0" eaLnBrk="1" fontAlgn="auto" latinLnBrk="0" hangingPunct="1">
              <a:lnSpc>
                <a:spcPct val="100000"/>
              </a:lnSpc>
              <a:spcBef>
                <a:spcPts val="91"/>
              </a:spcBef>
              <a:spcAft>
                <a:spcPts val="0"/>
              </a:spcAft>
              <a:buClrTx/>
              <a:buSzTx/>
              <a:buFontTx/>
              <a:buNone/>
              <a:tabLst/>
              <a:defRPr/>
            </a:pPr>
            <a:r>
              <a:rPr lang="nl-NL" sz="4219" b="1" dirty="0">
                <a:solidFill>
                  <a:srgbClr val="000000"/>
                </a:solidFill>
                <a:latin typeface="Courier New"/>
                <a:cs typeface="Courier New"/>
              </a:rPr>
              <a:t>vereist </a:t>
            </a:r>
            <a:r>
              <a:rPr lang="nl-NL" sz="4219" b="1" dirty="0">
                <a:solidFill>
                  <a:schemeClr val="accent6">
                    <a:lumMod val="75000"/>
                  </a:schemeClr>
                </a:solidFill>
                <a:latin typeface="Courier New"/>
                <a:cs typeface="Courier New"/>
              </a:rPr>
              <a:t>samenwerking</a:t>
            </a:r>
            <a:endParaRPr kumimoji="0" lang="nl-NL" sz="4219" b="1" i="0" u="none" strike="noStrike" kern="1200" cap="none" spc="0" normalizeH="0" baseline="0" noProof="0" dirty="0">
              <a:ln>
                <a:noFill/>
              </a:ln>
              <a:solidFill>
                <a:schemeClr val="accent6">
                  <a:lumMod val="75000"/>
                </a:schemeClr>
              </a:solidFill>
              <a:effectLst/>
              <a:uLnTx/>
              <a:uFillTx/>
              <a:latin typeface="Courier New"/>
              <a:ea typeface="+mn-ea"/>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D6760F35-7202-7564-E811-DD32062C9953}"/>
              </a:ext>
            </a:extLst>
          </p:cNvPr>
          <p:cNvGrpSpPr/>
          <p:nvPr/>
        </p:nvGrpSpPr>
        <p:grpSpPr>
          <a:xfrm>
            <a:off x="914400" y="914400"/>
            <a:ext cx="9495111" cy="5135736"/>
            <a:chOff x="1325289" y="1341263"/>
            <a:chExt cx="6868159" cy="3122295"/>
          </a:xfrm>
        </p:grpSpPr>
        <p:grpSp>
          <p:nvGrpSpPr>
            <p:cNvPr id="2" name="object 3">
              <a:extLst>
                <a:ext uri="{FF2B5EF4-FFF2-40B4-BE49-F238E27FC236}">
                  <a16:creationId xmlns:a16="http://schemas.microsoft.com/office/drawing/2014/main" id="{95C0AB77-87E9-E62E-355E-CD693E349B72}"/>
                </a:ext>
              </a:extLst>
            </p:cNvPr>
            <p:cNvGrpSpPr/>
            <p:nvPr/>
          </p:nvGrpSpPr>
          <p:grpSpPr>
            <a:xfrm>
              <a:off x="1325289" y="1341263"/>
              <a:ext cx="6868159" cy="3122295"/>
              <a:chOff x="1325289" y="1341263"/>
              <a:chExt cx="6868159" cy="3122295"/>
            </a:xfrm>
          </p:grpSpPr>
          <p:sp>
            <p:nvSpPr>
              <p:cNvPr id="3" name="object 4">
                <a:extLst>
                  <a:ext uri="{FF2B5EF4-FFF2-40B4-BE49-F238E27FC236}">
                    <a16:creationId xmlns:a16="http://schemas.microsoft.com/office/drawing/2014/main" id="{C6887E7D-730B-F4B9-4B29-5C8D26E421A1}"/>
                  </a:ext>
                </a:extLst>
              </p:cNvPr>
              <p:cNvSpPr/>
              <p:nvPr/>
            </p:nvSpPr>
            <p:spPr>
              <a:xfrm>
                <a:off x="5503127" y="1347613"/>
                <a:ext cx="2684145" cy="3109595"/>
              </a:xfrm>
              <a:custGeom>
                <a:avLst/>
                <a:gdLst/>
                <a:ahLst/>
                <a:cxnLst/>
                <a:rect l="l" t="t" r="r" b="b"/>
                <a:pathLst>
                  <a:path w="2684145" h="3109595">
                    <a:moveTo>
                      <a:pt x="2683736" y="0"/>
                    </a:moveTo>
                    <a:lnTo>
                      <a:pt x="0" y="0"/>
                    </a:lnTo>
                    <a:lnTo>
                      <a:pt x="0" y="3109535"/>
                    </a:lnTo>
                    <a:lnTo>
                      <a:pt x="2683736" y="3109535"/>
                    </a:lnTo>
                    <a:lnTo>
                      <a:pt x="2683736" y="0"/>
                    </a:lnTo>
                    <a:close/>
                  </a:path>
                </a:pathLst>
              </a:custGeom>
              <a:solidFill>
                <a:srgbClr val="7F7F7F"/>
              </a:solidFill>
            </p:spPr>
            <p:txBody>
              <a:bodyPr wrap="square" lIns="0" tIns="0" rIns="0" bIns="0" rtlCol="0"/>
              <a:lstStyle/>
              <a:p>
                <a:endParaRPr b="1">
                  <a:latin typeface="Century Gothic" panose="020B0502020202020204" pitchFamily="34" charset="0"/>
                </a:endParaRPr>
              </a:p>
            </p:txBody>
          </p:sp>
          <p:sp>
            <p:nvSpPr>
              <p:cNvPr id="4" name="object 5">
                <a:extLst>
                  <a:ext uri="{FF2B5EF4-FFF2-40B4-BE49-F238E27FC236}">
                    <a16:creationId xmlns:a16="http://schemas.microsoft.com/office/drawing/2014/main" id="{F7CBFC43-618D-2CAD-6D77-AF3E34124C73}"/>
                  </a:ext>
                </a:extLst>
              </p:cNvPr>
              <p:cNvSpPr/>
              <p:nvPr/>
            </p:nvSpPr>
            <p:spPr>
              <a:xfrm>
                <a:off x="5503127" y="1347613"/>
                <a:ext cx="2684145" cy="3109595"/>
              </a:xfrm>
              <a:custGeom>
                <a:avLst/>
                <a:gdLst/>
                <a:ahLst/>
                <a:cxnLst/>
                <a:rect l="l" t="t" r="r" b="b"/>
                <a:pathLst>
                  <a:path w="2684145" h="3109595">
                    <a:moveTo>
                      <a:pt x="0" y="0"/>
                    </a:moveTo>
                    <a:lnTo>
                      <a:pt x="2683736" y="0"/>
                    </a:lnTo>
                    <a:lnTo>
                      <a:pt x="2683736" y="3109535"/>
                    </a:lnTo>
                    <a:lnTo>
                      <a:pt x="0" y="3109535"/>
                    </a:lnTo>
                    <a:lnTo>
                      <a:pt x="0" y="0"/>
                    </a:lnTo>
                    <a:close/>
                  </a:path>
                </a:pathLst>
              </a:custGeom>
              <a:ln w="12700">
                <a:solidFill>
                  <a:srgbClr val="2F528F"/>
                </a:solidFill>
              </a:ln>
            </p:spPr>
            <p:txBody>
              <a:bodyPr wrap="square" lIns="0" tIns="0" rIns="0" bIns="0" rtlCol="0"/>
              <a:lstStyle/>
              <a:p>
                <a:endParaRPr b="1">
                  <a:latin typeface="Century Gothic" panose="020B0502020202020204" pitchFamily="34" charset="0"/>
                </a:endParaRPr>
              </a:p>
            </p:txBody>
          </p:sp>
          <p:sp>
            <p:nvSpPr>
              <p:cNvPr id="5" name="object 6">
                <a:extLst>
                  <a:ext uri="{FF2B5EF4-FFF2-40B4-BE49-F238E27FC236}">
                    <a16:creationId xmlns:a16="http://schemas.microsoft.com/office/drawing/2014/main" id="{3A52F728-6874-29C0-4FA1-3113297E9174}"/>
                  </a:ext>
                </a:extLst>
              </p:cNvPr>
              <p:cNvSpPr/>
              <p:nvPr/>
            </p:nvSpPr>
            <p:spPr>
              <a:xfrm>
                <a:off x="2560116" y="1347622"/>
                <a:ext cx="2938780" cy="3109595"/>
              </a:xfrm>
              <a:custGeom>
                <a:avLst/>
                <a:gdLst/>
                <a:ahLst/>
                <a:cxnLst/>
                <a:rect l="l" t="t" r="r" b="b"/>
                <a:pathLst>
                  <a:path w="2938779" h="3109595">
                    <a:moveTo>
                      <a:pt x="2938780" y="2254440"/>
                    </a:moveTo>
                    <a:lnTo>
                      <a:pt x="0" y="2254440"/>
                    </a:lnTo>
                    <a:lnTo>
                      <a:pt x="0" y="3109531"/>
                    </a:lnTo>
                    <a:lnTo>
                      <a:pt x="2938780" y="3109531"/>
                    </a:lnTo>
                    <a:lnTo>
                      <a:pt x="2938780" y="2254440"/>
                    </a:lnTo>
                    <a:close/>
                  </a:path>
                  <a:path w="2938779" h="3109595">
                    <a:moveTo>
                      <a:pt x="2938780" y="0"/>
                    </a:moveTo>
                    <a:lnTo>
                      <a:pt x="0" y="0"/>
                    </a:lnTo>
                    <a:lnTo>
                      <a:pt x="0" y="1143241"/>
                    </a:lnTo>
                    <a:lnTo>
                      <a:pt x="2938780" y="1143241"/>
                    </a:lnTo>
                    <a:lnTo>
                      <a:pt x="2938780" y="0"/>
                    </a:lnTo>
                    <a:close/>
                  </a:path>
                </a:pathLst>
              </a:custGeom>
              <a:solidFill>
                <a:srgbClr val="7F7F7F"/>
              </a:solidFill>
            </p:spPr>
            <p:txBody>
              <a:bodyPr wrap="square" lIns="0" tIns="0" rIns="0" bIns="0" rtlCol="0"/>
              <a:lstStyle/>
              <a:p>
                <a:endParaRPr b="1">
                  <a:latin typeface="Century Gothic" panose="020B0502020202020204" pitchFamily="34" charset="0"/>
                </a:endParaRPr>
              </a:p>
            </p:txBody>
          </p:sp>
          <p:sp>
            <p:nvSpPr>
              <p:cNvPr id="6" name="object 7">
                <a:extLst>
                  <a:ext uri="{FF2B5EF4-FFF2-40B4-BE49-F238E27FC236}">
                    <a16:creationId xmlns:a16="http://schemas.microsoft.com/office/drawing/2014/main" id="{A30DBFA2-D2E4-48DB-936E-927521B0DF42}"/>
                  </a:ext>
                </a:extLst>
              </p:cNvPr>
              <p:cNvSpPr/>
              <p:nvPr/>
            </p:nvSpPr>
            <p:spPr>
              <a:xfrm>
                <a:off x="2560121" y="1347613"/>
                <a:ext cx="2938780" cy="3109595"/>
              </a:xfrm>
              <a:custGeom>
                <a:avLst/>
                <a:gdLst/>
                <a:ahLst/>
                <a:cxnLst/>
                <a:rect l="l" t="t" r="r" b="b"/>
                <a:pathLst>
                  <a:path w="2938779" h="3109595">
                    <a:moveTo>
                      <a:pt x="0" y="0"/>
                    </a:moveTo>
                    <a:lnTo>
                      <a:pt x="2938778" y="0"/>
                    </a:lnTo>
                    <a:lnTo>
                      <a:pt x="2938778" y="3109534"/>
                    </a:lnTo>
                    <a:lnTo>
                      <a:pt x="0" y="3109534"/>
                    </a:lnTo>
                    <a:lnTo>
                      <a:pt x="0" y="0"/>
                    </a:lnTo>
                    <a:close/>
                  </a:path>
                </a:pathLst>
              </a:custGeom>
              <a:ln w="12700">
                <a:solidFill>
                  <a:srgbClr val="2F528F"/>
                </a:solidFill>
              </a:ln>
            </p:spPr>
            <p:txBody>
              <a:bodyPr wrap="square" lIns="0" tIns="0" rIns="0" bIns="0" rtlCol="0"/>
              <a:lstStyle/>
              <a:p>
                <a:endParaRPr b="1">
                  <a:latin typeface="Century Gothic" panose="020B0502020202020204" pitchFamily="34" charset="0"/>
                </a:endParaRPr>
              </a:p>
            </p:txBody>
          </p:sp>
          <p:sp>
            <p:nvSpPr>
              <p:cNvPr id="7" name="object 8">
                <a:extLst>
                  <a:ext uri="{FF2B5EF4-FFF2-40B4-BE49-F238E27FC236}">
                    <a16:creationId xmlns:a16="http://schemas.microsoft.com/office/drawing/2014/main" id="{FD5C3516-D846-785A-3B6D-60DF7A0CEF1B}"/>
                  </a:ext>
                </a:extLst>
              </p:cNvPr>
              <p:cNvSpPr/>
              <p:nvPr/>
            </p:nvSpPr>
            <p:spPr>
              <a:xfrm>
                <a:off x="1331639" y="1347613"/>
                <a:ext cx="1227455" cy="3109595"/>
              </a:xfrm>
              <a:custGeom>
                <a:avLst/>
                <a:gdLst/>
                <a:ahLst/>
                <a:cxnLst/>
                <a:rect l="l" t="t" r="r" b="b"/>
                <a:pathLst>
                  <a:path w="1227455" h="3109595">
                    <a:moveTo>
                      <a:pt x="1227239" y="0"/>
                    </a:moveTo>
                    <a:lnTo>
                      <a:pt x="0" y="0"/>
                    </a:lnTo>
                    <a:lnTo>
                      <a:pt x="0" y="3109535"/>
                    </a:lnTo>
                    <a:lnTo>
                      <a:pt x="1227239" y="3109535"/>
                    </a:lnTo>
                    <a:lnTo>
                      <a:pt x="1227239" y="0"/>
                    </a:lnTo>
                    <a:close/>
                  </a:path>
                </a:pathLst>
              </a:custGeom>
              <a:solidFill>
                <a:srgbClr val="7F7F7F"/>
              </a:solidFill>
            </p:spPr>
            <p:txBody>
              <a:bodyPr wrap="square" lIns="0" tIns="0" rIns="0" bIns="0" rtlCol="0"/>
              <a:lstStyle/>
              <a:p>
                <a:endParaRPr b="1">
                  <a:latin typeface="Century Gothic" panose="020B0502020202020204" pitchFamily="34" charset="0"/>
                </a:endParaRPr>
              </a:p>
            </p:txBody>
          </p:sp>
          <p:sp>
            <p:nvSpPr>
              <p:cNvPr id="8" name="object 9">
                <a:extLst>
                  <a:ext uri="{FF2B5EF4-FFF2-40B4-BE49-F238E27FC236}">
                    <a16:creationId xmlns:a16="http://schemas.microsoft.com/office/drawing/2014/main" id="{50B1473E-8C44-172F-0E21-C68A1754D0A9}"/>
                  </a:ext>
                </a:extLst>
              </p:cNvPr>
              <p:cNvSpPr/>
              <p:nvPr/>
            </p:nvSpPr>
            <p:spPr>
              <a:xfrm>
                <a:off x="1331639" y="1347613"/>
                <a:ext cx="1227455" cy="3109595"/>
              </a:xfrm>
              <a:custGeom>
                <a:avLst/>
                <a:gdLst/>
                <a:ahLst/>
                <a:cxnLst/>
                <a:rect l="l" t="t" r="r" b="b"/>
                <a:pathLst>
                  <a:path w="1227455" h="3109595">
                    <a:moveTo>
                      <a:pt x="0" y="0"/>
                    </a:moveTo>
                    <a:lnTo>
                      <a:pt x="1227238" y="0"/>
                    </a:lnTo>
                    <a:lnTo>
                      <a:pt x="1227238" y="3109535"/>
                    </a:lnTo>
                    <a:lnTo>
                      <a:pt x="0" y="3109535"/>
                    </a:lnTo>
                    <a:lnTo>
                      <a:pt x="0" y="0"/>
                    </a:lnTo>
                    <a:close/>
                  </a:path>
                </a:pathLst>
              </a:custGeom>
              <a:ln w="12700">
                <a:solidFill>
                  <a:srgbClr val="2F528F"/>
                </a:solidFill>
              </a:ln>
            </p:spPr>
            <p:txBody>
              <a:bodyPr wrap="square" lIns="0" tIns="0" rIns="0" bIns="0" rtlCol="0"/>
              <a:lstStyle/>
              <a:p>
                <a:endParaRPr b="1">
                  <a:latin typeface="Century Gothic" panose="020B0502020202020204" pitchFamily="34" charset="0"/>
                </a:endParaRPr>
              </a:p>
            </p:txBody>
          </p:sp>
        </p:grpSp>
        <p:grpSp>
          <p:nvGrpSpPr>
            <p:cNvPr id="10" name="object 11">
              <a:extLst>
                <a:ext uri="{FF2B5EF4-FFF2-40B4-BE49-F238E27FC236}">
                  <a16:creationId xmlns:a16="http://schemas.microsoft.com/office/drawing/2014/main" id="{14F077AF-7588-F595-0888-2BCD9B106D6F}"/>
                </a:ext>
              </a:extLst>
            </p:cNvPr>
            <p:cNvGrpSpPr/>
            <p:nvPr/>
          </p:nvGrpSpPr>
          <p:grpSpPr>
            <a:xfrm>
              <a:off x="1422486" y="1515764"/>
              <a:ext cx="5201920" cy="2092960"/>
              <a:chOff x="1422486" y="1515764"/>
              <a:chExt cx="5201920" cy="2092960"/>
            </a:xfrm>
          </p:grpSpPr>
          <p:sp>
            <p:nvSpPr>
              <p:cNvPr id="11" name="object 12">
                <a:extLst>
                  <a:ext uri="{FF2B5EF4-FFF2-40B4-BE49-F238E27FC236}">
                    <a16:creationId xmlns:a16="http://schemas.microsoft.com/office/drawing/2014/main" id="{BB579407-0AC4-6F60-2AE6-68E79A630629}"/>
                  </a:ext>
                </a:extLst>
              </p:cNvPr>
              <p:cNvSpPr/>
              <p:nvPr/>
            </p:nvSpPr>
            <p:spPr>
              <a:xfrm>
                <a:off x="4143947" y="1522114"/>
                <a:ext cx="1161415" cy="972185"/>
              </a:xfrm>
              <a:custGeom>
                <a:avLst/>
                <a:gdLst/>
                <a:ahLst/>
                <a:cxnLst/>
                <a:rect l="l" t="t" r="r" b="b"/>
                <a:pathLst>
                  <a:path w="1161414" h="972185">
                    <a:moveTo>
                      <a:pt x="1160873" y="0"/>
                    </a:moveTo>
                    <a:lnTo>
                      <a:pt x="0" y="0"/>
                    </a:lnTo>
                    <a:lnTo>
                      <a:pt x="0" y="971965"/>
                    </a:lnTo>
                    <a:lnTo>
                      <a:pt x="1160873" y="971965"/>
                    </a:lnTo>
                    <a:lnTo>
                      <a:pt x="1160873" y="0"/>
                    </a:lnTo>
                    <a:close/>
                  </a:path>
                </a:pathLst>
              </a:custGeom>
              <a:solidFill>
                <a:srgbClr val="FAF7C7"/>
              </a:solidFill>
            </p:spPr>
            <p:txBody>
              <a:bodyPr wrap="square" lIns="0" tIns="0" rIns="0" bIns="0" rtlCol="0"/>
              <a:lstStyle/>
              <a:p>
                <a:endParaRPr b="1">
                  <a:latin typeface="Century Gothic" panose="020B0502020202020204" pitchFamily="34" charset="0"/>
                </a:endParaRPr>
              </a:p>
            </p:txBody>
          </p:sp>
          <p:sp>
            <p:nvSpPr>
              <p:cNvPr id="12" name="object 13">
                <a:extLst>
                  <a:ext uri="{FF2B5EF4-FFF2-40B4-BE49-F238E27FC236}">
                    <a16:creationId xmlns:a16="http://schemas.microsoft.com/office/drawing/2014/main" id="{B63027B9-27D8-8A41-4684-E8811F3207E5}"/>
                  </a:ext>
                </a:extLst>
              </p:cNvPr>
              <p:cNvSpPr/>
              <p:nvPr/>
            </p:nvSpPr>
            <p:spPr>
              <a:xfrm>
                <a:off x="4143947" y="1522114"/>
                <a:ext cx="1161415" cy="972185"/>
              </a:xfrm>
              <a:custGeom>
                <a:avLst/>
                <a:gdLst/>
                <a:ahLst/>
                <a:cxnLst/>
                <a:rect l="l" t="t" r="r" b="b"/>
                <a:pathLst>
                  <a:path w="1161414" h="972185">
                    <a:moveTo>
                      <a:pt x="0" y="0"/>
                    </a:moveTo>
                    <a:lnTo>
                      <a:pt x="1160874" y="0"/>
                    </a:lnTo>
                    <a:lnTo>
                      <a:pt x="1160874" y="971966"/>
                    </a:lnTo>
                    <a:lnTo>
                      <a:pt x="0" y="971966"/>
                    </a:lnTo>
                    <a:lnTo>
                      <a:pt x="0" y="0"/>
                    </a:lnTo>
                    <a:close/>
                  </a:path>
                </a:pathLst>
              </a:custGeom>
              <a:ln w="12700">
                <a:solidFill>
                  <a:srgbClr val="FAF7C7"/>
                </a:solidFill>
              </a:ln>
            </p:spPr>
            <p:txBody>
              <a:bodyPr wrap="square" lIns="0" tIns="0" rIns="0" bIns="0" rtlCol="0"/>
              <a:lstStyle/>
              <a:p>
                <a:endParaRPr b="1">
                  <a:latin typeface="Century Gothic" panose="020B0502020202020204" pitchFamily="34" charset="0"/>
                </a:endParaRPr>
              </a:p>
            </p:txBody>
          </p:sp>
          <p:sp>
            <p:nvSpPr>
              <p:cNvPr id="13" name="object 14">
                <a:extLst>
                  <a:ext uri="{FF2B5EF4-FFF2-40B4-BE49-F238E27FC236}">
                    <a16:creationId xmlns:a16="http://schemas.microsoft.com/office/drawing/2014/main" id="{8875ED7E-086A-8956-F448-6520525CB3B0}"/>
                  </a:ext>
                </a:extLst>
              </p:cNvPr>
              <p:cNvSpPr/>
              <p:nvPr/>
            </p:nvSpPr>
            <p:spPr>
              <a:xfrm>
                <a:off x="1428836" y="2490856"/>
                <a:ext cx="5189220" cy="1111250"/>
              </a:xfrm>
              <a:custGeom>
                <a:avLst/>
                <a:gdLst/>
                <a:ahLst/>
                <a:cxnLst/>
                <a:rect l="l" t="t" r="r" b="b"/>
                <a:pathLst>
                  <a:path w="5189220" h="1111250">
                    <a:moveTo>
                      <a:pt x="5188993" y="0"/>
                    </a:moveTo>
                    <a:lnTo>
                      <a:pt x="0" y="0"/>
                    </a:lnTo>
                    <a:lnTo>
                      <a:pt x="0" y="1111206"/>
                    </a:lnTo>
                    <a:lnTo>
                      <a:pt x="5188993" y="1111206"/>
                    </a:lnTo>
                    <a:lnTo>
                      <a:pt x="5188993" y="0"/>
                    </a:lnTo>
                    <a:close/>
                  </a:path>
                </a:pathLst>
              </a:custGeom>
              <a:solidFill>
                <a:srgbClr val="FAF7C7"/>
              </a:solidFill>
            </p:spPr>
            <p:txBody>
              <a:bodyPr wrap="square" lIns="0" tIns="0" rIns="0" bIns="0" rtlCol="0"/>
              <a:lstStyle/>
              <a:p>
                <a:endParaRPr b="1">
                  <a:latin typeface="Century Gothic" panose="020B0502020202020204" pitchFamily="34" charset="0"/>
                </a:endParaRPr>
              </a:p>
            </p:txBody>
          </p:sp>
          <p:sp>
            <p:nvSpPr>
              <p:cNvPr id="14" name="object 15">
                <a:extLst>
                  <a:ext uri="{FF2B5EF4-FFF2-40B4-BE49-F238E27FC236}">
                    <a16:creationId xmlns:a16="http://schemas.microsoft.com/office/drawing/2014/main" id="{DE315FAB-0866-CB5B-7D7A-98988B0B9566}"/>
                  </a:ext>
                </a:extLst>
              </p:cNvPr>
              <p:cNvSpPr/>
              <p:nvPr/>
            </p:nvSpPr>
            <p:spPr>
              <a:xfrm>
                <a:off x="1428836" y="2490856"/>
                <a:ext cx="5189220" cy="1111250"/>
              </a:xfrm>
              <a:custGeom>
                <a:avLst/>
                <a:gdLst/>
                <a:ahLst/>
                <a:cxnLst/>
                <a:rect l="l" t="t" r="r" b="b"/>
                <a:pathLst>
                  <a:path w="5189220" h="1111250">
                    <a:moveTo>
                      <a:pt x="0" y="0"/>
                    </a:moveTo>
                    <a:lnTo>
                      <a:pt x="5188994" y="0"/>
                    </a:lnTo>
                    <a:lnTo>
                      <a:pt x="5188994" y="1111207"/>
                    </a:lnTo>
                    <a:lnTo>
                      <a:pt x="0" y="1111207"/>
                    </a:lnTo>
                    <a:lnTo>
                      <a:pt x="0" y="0"/>
                    </a:lnTo>
                    <a:close/>
                  </a:path>
                </a:pathLst>
              </a:custGeom>
              <a:ln w="12700">
                <a:solidFill>
                  <a:srgbClr val="FAF7C7"/>
                </a:solidFill>
              </a:ln>
            </p:spPr>
            <p:txBody>
              <a:bodyPr wrap="square" lIns="0" tIns="0" rIns="0" bIns="0" rtlCol="0"/>
              <a:lstStyle/>
              <a:p>
                <a:endParaRPr b="1">
                  <a:latin typeface="Century Gothic" panose="020B0502020202020204" pitchFamily="34" charset="0"/>
                </a:endParaRPr>
              </a:p>
            </p:txBody>
          </p:sp>
        </p:grpSp>
        <p:sp>
          <p:nvSpPr>
            <p:cNvPr id="15" name="object 16">
              <a:extLst>
                <a:ext uri="{FF2B5EF4-FFF2-40B4-BE49-F238E27FC236}">
                  <a16:creationId xmlns:a16="http://schemas.microsoft.com/office/drawing/2014/main" id="{29531CFD-0286-A071-3E6C-5BE21FC7F0DE}"/>
                </a:ext>
              </a:extLst>
            </p:cNvPr>
            <p:cNvSpPr txBox="1"/>
            <p:nvPr/>
          </p:nvSpPr>
          <p:spPr>
            <a:xfrm>
              <a:off x="1555625" y="3761474"/>
              <a:ext cx="810260" cy="155539"/>
            </a:xfrm>
            <a:prstGeom prst="rect">
              <a:avLst/>
            </a:prstGeom>
            <a:solidFill>
              <a:srgbClr val="BFBFBF"/>
            </a:solidFill>
            <a:ln w="19050">
              <a:solidFill>
                <a:srgbClr val="A6A6A6"/>
              </a:solidFill>
            </a:ln>
          </p:spPr>
          <p:txBody>
            <a:bodyPr vert="horz" wrap="square" lIns="0" tIns="100965" rIns="0" bIns="0" rtlCol="0">
              <a:spAutoFit/>
            </a:bodyPr>
            <a:lstStyle/>
            <a:p>
              <a:pPr marL="249554">
                <a:lnSpc>
                  <a:spcPct val="100000"/>
                </a:lnSpc>
                <a:spcBef>
                  <a:spcPts val="795"/>
                </a:spcBef>
              </a:pPr>
              <a:r>
                <a:rPr sz="1000" b="1" spc="-10" dirty="0">
                  <a:latin typeface="Century Gothic" panose="020B0502020202020204" pitchFamily="34" charset="0"/>
                  <a:cs typeface="Calibri"/>
                </a:rPr>
                <a:t>Billing</a:t>
              </a:r>
              <a:endParaRPr sz="1000" b="1">
                <a:latin typeface="Century Gothic" panose="020B0502020202020204" pitchFamily="34" charset="0"/>
                <a:cs typeface="Calibri"/>
              </a:endParaRPr>
            </a:p>
          </p:txBody>
        </p:sp>
        <p:grpSp>
          <p:nvGrpSpPr>
            <p:cNvPr id="16" name="object 17">
              <a:extLst>
                <a:ext uri="{FF2B5EF4-FFF2-40B4-BE49-F238E27FC236}">
                  <a16:creationId xmlns:a16="http://schemas.microsoft.com/office/drawing/2014/main" id="{12E81622-FCF5-050D-0C42-23F11774A4B2}"/>
                </a:ext>
              </a:extLst>
            </p:cNvPr>
            <p:cNvGrpSpPr/>
            <p:nvPr/>
          </p:nvGrpSpPr>
          <p:grpSpPr>
            <a:xfrm>
              <a:off x="1531360" y="2680568"/>
              <a:ext cx="829310" cy="419100"/>
              <a:chOff x="1531360" y="2680568"/>
              <a:chExt cx="829310" cy="419100"/>
            </a:xfrm>
          </p:grpSpPr>
          <p:sp>
            <p:nvSpPr>
              <p:cNvPr id="17" name="object 18">
                <a:extLst>
                  <a:ext uri="{FF2B5EF4-FFF2-40B4-BE49-F238E27FC236}">
                    <a16:creationId xmlns:a16="http://schemas.microsoft.com/office/drawing/2014/main" id="{6B3C8BC8-BA9A-397F-E31D-402083D6E792}"/>
                  </a:ext>
                </a:extLst>
              </p:cNvPr>
              <p:cNvSpPr/>
              <p:nvPr/>
            </p:nvSpPr>
            <p:spPr>
              <a:xfrm>
                <a:off x="1540885" y="2690093"/>
                <a:ext cx="810260" cy="400050"/>
              </a:xfrm>
              <a:custGeom>
                <a:avLst/>
                <a:gdLst/>
                <a:ahLst/>
                <a:cxnLst/>
                <a:rect l="l" t="t" r="r" b="b"/>
                <a:pathLst>
                  <a:path w="810260" h="400050">
                    <a:moveTo>
                      <a:pt x="809999" y="0"/>
                    </a:moveTo>
                    <a:lnTo>
                      <a:pt x="0" y="0"/>
                    </a:lnTo>
                    <a:lnTo>
                      <a:pt x="0" y="399663"/>
                    </a:lnTo>
                    <a:lnTo>
                      <a:pt x="809999" y="399663"/>
                    </a:lnTo>
                    <a:lnTo>
                      <a:pt x="809999"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18" name="object 19">
                <a:extLst>
                  <a:ext uri="{FF2B5EF4-FFF2-40B4-BE49-F238E27FC236}">
                    <a16:creationId xmlns:a16="http://schemas.microsoft.com/office/drawing/2014/main" id="{49AB3561-7EAE-D6C4-A0D7-DCA48E2EA2D3}"/>
                  </a:ext>
                </a:extLst>
              </p:cNvPr>
              <p:cNvSpPr/>
              <p:nvPr/>
            </p:nvSpPr>
            <p:spPr>
              <a:xfrm>
                <a:off x="1540885" y="2690093"/>
                <a:ext cx="810260" cy="400050"/>
              </a:xfrm>
              <a:custGeom>
                <a:avLst/>
                <a:gdLst/>
                <a:ahLst/>
                <a:cxnLst/>
                <a:rect l="l" t="t" r="r" b="b"/>
                <a:pathLst>
                  <a:path w="810260" h="400050">
                    <a:moveTo>
                      <a:pt x="0" y="0"/>
                    </a:moveTo>
                    <a:lnTo>
                      <a:pt x="810000" y="0"/>
                    </a:lnTo>
                    <a:lnTo>
                      <a:pt x="810000" y="399664"/>
                    </a:lnTo>
                    <a:lnTo>
                      <a:pt x="0" y="399664"/>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grpSp>
        <p:sp>
          <p:nvSpPr>
            <p:cNvPr id="19" name="object 20">
              <a:extLst>
                <a:ext uri="{FF2B5EF4-FFF2-40B4-BE49-F238E27FC236}">
                  <a16:creationId xmlns:a16="http://schemas.microsoft.com/office/drawing/2014/main" id="{227B465B-A33C-8A13-84BF-D66011BBFE4F}"/>
                </a:ext>
              </a:extLst>
            </p:cNvPr>
            <p:cNvSpPr txBox="1"/>
            <p:nvPr/>
          </p:nvSpPr>
          <p:spPr>
            <a:xfrm>
              <a:off x="1550410" y="2713227"/>
              <a:ext cx="791210" cy="194911"/>
            </a:xfrm>
            <a:prstGeom prst="rect">
              <a:avLst/>
            </a:prstGeom>
          </p:spPr>
          <p:txBody>
            <a:bodyPr vert="horz" wrap="square" lIns="0" tIns="12700" rIns="0" bIns="0" rtlCol="0">
              <a:spAutoFit/>
            </a:bodyPr>
            <a:lstStyle/>
            <a:p>
              <a:pPr marL="88900" marR="80645" indent="41910">
                <a:lnSpc>
                  <a:spcPct val="100000"/>
                </a:lnSpc>
                <a:spcBef>
                  <a:spcPts val="100"/>
                </a:spcBef>
              </a:pPr>
              <a:r>
                <a:rPr sz="1000" b="1" spc="-10" dirty="0">
                  <a:latin typeface="Century Gothic" panose="020B0502020202020204" pitchFamily="34" charset="0"/>
                  <a:cs typeface="Calibri"/>
                </a:rPr>
                <a:t>Federated </a:t>
              </a:r>
              <a:r>
                <a:rPr sz="1000" b="1" dirty="0">
                  <a:latin typeface="Century Gothic" panose="020B0502020202020204" pitchFamily="34" charset="0"/>
                  <a:cs typeface="Calibri"/>
                </a:rPr>
                <a:t>Access</a:t>
              </a:r>
              <a:r>
                <a:rPr sz="1000" b="1" spc="-30" dirty="0">
                  <a:latin typeface="Century Gothic" panose="020B0502020202020204" pitchFamily="34" charset="0"/>
                  <a:cs typeface="Calibri"/>
                </a:rPr>
                <a:t> </a:t>
              </a:r>
              <a:r>
                <a:rPr sz="1000" b="1" spc="-20" dirty="0">
                  <a:latin typeface="Century Gothic" panose="020B0502020202020204" pitchFamily="34" charset="0"/>
                  <a:cs typeface="Calibri"/>
                </a:rPr>
                <a:t>Mgt.</a:t>
              </a:r>
              <a:endParaRPr sz="1000" b="1">
                <a:latin typeface="Century Gothic" panose="020B0502020202020204" pitchFamily="34" charset="0"/>
                <a:cs typeface="Calibri"/>
              </a:endParaRPr>
            </a:p>
          </p:txBody>
        </p:sp>
        <p:sp>
          <p:nvSpPr>
            <p:cNvPr id="20" name="object 21">
              <a:extLst>
                <a:ext uri="{FF2B5EF4-FFF2-40B4-BE49-F238E27FC236}">
                  <a16:creationId xmlns:a16="http://schemas.microsoft.com/office/drawing/2014/main" id="{142B48CE-75C1-1090-0BC1-68EC2A7B3AFA}"/>
                </a:ext>
              </a:extLst>
            </p:cNvPr>
            <p:cNvSpPr txBox="1"/>
            <p:nvPr/>
          </p:nvSpPr>
          <p:spPr>
            <a:xfrm>
              <a:off x="1540885" y="3089769"/>
              <a:ext cx="810260" cy="106032"/>
            </a:xfrm>
            <a:prstGeom prst="rect">
              <a:avLst/>
            </a:prstGeom>
            <a:solidFill>
              <a:srgbClr val="FFF2CC"/>
            </a:solidFill>
            <a:ln w="19050">
              <a:solidFill>
                <a:srgbClr val="EE7108"/>
              </a:solidFill>
            </a:ln>
          </p:spPr>
          <p:txBody>
            <a:bodyPr vert="horz" wrap="square" lIns="0" tIns="20320" rIns="0" bIns="0" rtlCol="0">
              <a:spAutoFit/>
            </a:bodyPr>
            <a:lstStyle/>
            <a:p>
              <a:pPr marL="97155">
                <a:lnSpc>
                  <a:spcPct val="100000"/>
                </a:lnSpc>
                <a:spcBef>
                  <a:spcPts val="160"/>
                </a:spcBef>
              </a:pPr>
              <a:r>
                <a:rPr sz="1000" b="1" spc="-10" dirty="0">
                  <a:latin typeface="Century Gothic" panose="020B0502020202020204" pitchFamily="34" charset="0"/>
                  <a:cs typeface="Calibri"/>
                </a:rPr>
                <a:t>S(URF)RAM</a:t>
              </a:r>
              <a:endParaRPr sz="1000" b="1" dirty="0">
                <a:latin typeface="Century Gothic" panose="020B0502020202020204" pitchFamily="34" charset="0"/>
                <a:cs typeface="Calibri"/>
              </a:endParaRPr>
            </a:p>
          </p:txBody>
        </p:sp>
        <p:grpSp>
          <p:nvGrpSpPr>
            <p:cNvPr id="21" name="object 22">
              <a:extLst>
                <a:ext uri="{FF2B5EF4-FFF2-40B4-BE49-F238E27FC236}">
                  <a16:creationId xmlns:a16="http://schemas.microsoft.com/office/drawing/2014/main" id="{754F4109-ACCE-4D4D-6676-AEF00BA2AAC2}"/>
                </a:ext>
              </a:extLst>
            </p:cNvPr>
            <p:cNvGrpSpPr/>
            <p:nvPr/>
          </p:nvGrpSpPr>
          <p:grpSpPr>
            <a:xfrm>
              <a:off x="6809185" y="3601187"/>
              <a:ext cx="1045844" cy="780415"/>
              <a:chOff x="6809185" y="3601187"/>
              <a:chExt cx="1045844" cy="780415"/>
            </a:xfrm>
          </p:grpSpPr>
          <p:sp>
            <p:nvSpPr>
              <p:cNvPr id="22" name="object 23">
                <a:extLst>
                  <a:ext uri="{FF2B5EF4-FFF2-40B4-BE49-F238E27FC236}">
                    <a16:creationId xmlns:a16="http://schemas.microsoft.com/office/drawing/2014/main" id="{FD18F6AE-F9CB-503D-AA0D-2D10E9EE9F3E}"/>
                  </a:ext>
                </a:extLst>
              </p:cNvPr>
              <p:cNvSpPr/>
              <p:nvPr/>
            </p:nvSpPr>
            <p:spPr>
              <a:xfrm>
                <a:off x="6818710" y="3610712"/>
                <a:ext cx="1026794" cy="761365"/>
              </a:xfrm>
              <a:custGeom>
                <a:avLst/>
                <a:gdLst/>
                <a:ahLst/>
                <a:cxnLst/>
                <a:rect l="l" t="t" r="r" b="b"/>
                <a:pathLst>
                  <a:path w="1026795" h="761364">
                    <a:moveTo>
                      <a:pt x="671146" y="656919"/>
                    </a:moveTo>
                    <a:lnTo>
                      <a:pt x="373538" y="656919"/>
                    </a:lnTo>
                    <a:lnTo>
                      <a:pt x="390646" y="687580"/>
                    </a:lnTo>
                    <a:lnTo>
                      <a:pt x="390171" y="687580"/>
                    </a:lnTo>
                    <a:lnTo>
                      <a:pt x="416102" y="718119"/>
                    </a:lnTo>
                    <a:lnTo>
                      <a:pt x="447913" y="741324"/>
                    </a:lnTo>
                    <a:lnTo>
                      <a:pt x="484002" y="756071"/>
                    </a:lnTo>
                    <a:lnTo>
                      <a:pt x="522763" y="761236"/>
                    </a:lnTo>
                    <a:lnTo>
                      <a:pt x="573889" y="752685"/>
                    </a:lnTo>
                    <a:lnTo>
                      <a:pt x="618822" y="728769"/>
                    </a:lnTo>
                    <a:lnTo>
                      <a:pt x="654220" y="692101"/>
                    </a:lnTo>
                    <a:lnTo>
                      <a:pt x="671146" y="656919"/>
                    </a:lnTo>
                    <a:close/>
                  </a:path>
                  <a:path w="1026795" h="761364">
                    <a:moveTo>
                      <a:pt x="682335" y="614980"/>
                    </a:moveTo>
                    <a:lnTo>
                      <a:pt x="164433" y="614980"/>
                    </a:lnTo>
                    <a:lnTo>
                      <a:pt x="157935" y="617166"/>
                    </a:lnTo>
                    <a:lnTo>
                      <a:pt x="151304" y="618989"/>
                    </a:lnTo>
                    <a:lnTo>
                      <a:pt x="144583" y="620481"/>
                    </a:lnTo>
                    <a:lnTo>
                      <a:pt x="137819" y="621676"/>
                    </a:lnTo>
                    <a:lnTo>
                      <a:pt x="166764" y="660652"/>
                    </a:lnTo>
                    <a:lnTo>
                      <a:pt x="204353" y="690047"/>
                    </a:lnTo>
                    <a:lnTo>
                      <a:pt x="248357" y="708604"/>
                    </a:lnTo>
                    <a:lnTo>
                      <a:pt x="296550" y="715069"/>
                    </a:lnTo>
                    <a:lnTo>
                      <a:pt x="341118" y="713202"/>
                    </a:lnTo>
                    <a:lnTo>
                      <a:pt x="362964" y="707800"/>
                    </a:lnTo>
                    <a:lnTo>
                      <a:pt x="375008" y="699160"/>
                    </a:lnTo>
                    <a:lnTo>
                      <a:pt x="390171" y="687580"/>
                    </a:lnTo>
                    <a:lnTo>
                      <a:pt x="390646" y="687580"/>
                    </a:lnTo>
                    <a:lnTo>
                      <a:pt x="385434" y="680460"/>
                    </a:lnTo>
                    <a:lnTo>
                      <a:pt x="381023" y="672910"/>
                    </a:lnTo>
                    <a:lnTo>
                      <a:pt x="377147" y="665030"/>
                    </a:lnTo>
                    <a:lnTo>
                      <a:pt x="373538" y="656919"/>
                    </a:lnTo>
                    <a:lnTo>
                      <a:pt x="671146" y="656919"/>
                    </a:lnTo>
                    <a:lnTo>
                      <a:pt x="676742" y="645289"/>
                    </a:lnTo>
                    <a:lnTo>
                      <a:pt x="682335" y="614980"/>
                    </a:lnTo>
                    <a:close/>
                  </a:path>
                  <a:path w="1026795" h="761364">
                    <a:moveTo>
                      <a:pt x="859074" y="611808"/>
                    </a:moveTo>
                    <a:lnTo>
                      <a:pt x="682920" y="611808"/>
                    </a:lnTo>
                    <a:lnTo>
                      <a:pt x="682088" y="620162"/>
                    </a:lnTo>
                    <a:lnTo>
                      <a:pt x="680900" y="628416"/>
                    </a:lnTo>
                    <a:lnTo>
                      <a:pt x="679178" y="636737"/>
                    </a:lnTo>
                    <a:lnTo>
                      <a:pt x="676742" y="645289"/>
                    </a:lnTo>
                    <a:lnTo>
                      <a:pt x="693650" y="654595"/>
                    </a:lnTo>
                    <a:lnTo>
                      <a:pt x="711494" y="661324"/>
                    </a:lnTo>
                    <a:lnTo>
                      <a:pt x="730139" y="665410"/>
                    </a:lnTo>
                    <a:lnTo>
                      <a:pt x="749453" y="666787"/>
                    </a:lnTo>
                    <a:lnTo>
                      <a:pt x="792886" y="659865"/>
                    </a:lnTo>
                    <a:lnTo>
                      <a:pt x="830480" y="640510"/>
                    </a:lnTo>
                    <a:lnTo>
                      <a:pt x="859074" y="611808"/>
                    </a:lnTo>
                    <a:close/>
                  </a:path>
                  <a:path w="1026795" h="761364">
                    <a:moveTo>
                      <a:pt x="50850" y="445464"/>
                    </a:moveTo>
                    <a:lnTo>
                      <a:pt x="38850" y="461296"/>
                    </a:lnTo>
                    <a:lnTo>
                      <a:pt x="30058" y="478548"/>
                    </a:lnTo>
                    <a:lnTo>
                      <a:pt x="24652" y="497056"/>
                    </a:lnTo>
                    <a:lnTo>
                      <a:pt x="22810" y="516654"/>
                    </a:lnTo>
                    <a:lnTo>
                      <a:pt x="30087" y="557249"/>
                    </a:lnTo>
                    <a:lnTo>
                      <a:pt x="51800" y="590310"/>
                    </a:lnTo>
                    <a:lnTo>
                      <a:pt x="87770" y="612800"/>
                    </a:lnTo>
                    <a:lnTo>
                      <a:pt x="137819" y="621676"/>
                    </a:lnTo>
                    <a:lnTo>
                      <a:pt x="164433" y="614980"/>
                    </a:lnTo>
                    <a:lnTo>
                      <a:pt x="682335" y="614980"/>
                    </a:lnTo>
                    <a:lnTo>
                      <a:pt x="682920" y="611808"/>
                    </a:lnTo>
                    <a:lnTo>
                      <a:pt x="859074" y="611808"/>
                    </a:lnTo>
                    <a:lnTo>
                      <a:pt x="860044" y="610836"/>
                    </a:lnTo>
                    <a:lnTo>
                      <a:pt x="879388" y="572957"/>
                    </a:lnTo>
                    <a:lnTo>
                      <a:pt x="886322" y="528989"/>
                    </a:lnTo>
                    <a:lnTo>
                      <a:pt x="886723" y="528869"/>
                    </a:lnTo>
                    <a:lnTo>
                      <a:pt x="843410" y="459985"/>
                    </a:lnTo>
                    <a:lnTo>
                      <a:pt x="92552" y="459985"/>
                    </a:lnTo>
                    <a:lnTo>
                      <a:pt x="76869" y="457138"/>
                    </a:lnTo>
                    <a:lnTo>
                      <a:pt x="63147" y="451978"/>
                    </a:lnTo>
                    <a:lnTo>
                      <a:pt x="50850" y="445464"/>
                    </a:lnTo>
                    <a:close/>
                  </a:path>
                  <a:path w="1026795" h="761364">
                    <a:moveTo>
                      <a:pt x="1021267" y="403525"/>
                    </a:moveTo>
                    <a:lnTo>
                      <a:pt x="807909" y="403525"/>
                    </a:lnTo>
                    <a:lnTo>
                      <a:pt x="846433" y="430266"/>
                    </a:lnTo>
                    <a:lnTo>
                      <a:pt x="871590" y="465464"/>
                    </a:lnTo>
                    <a:lnTo>
                      <a:pt x="884630" y="501059"/>
                    </a:lnTo>
                    <a:lnTo>
                      <a:pt x="886788" y="528850"/>
                    </a:lnTo>
                    <a:lnTo>
                      <a:pt x="931197" y="515594"/>
                    </a:lnTo>
                    <a:lnTo>
                      <a:pt x="969753" y="490763"/>
                    </a:lnTo>
                    <a:lnTo>
                      <a:pt x="999890" y="456595"/>
                    </a:lnTo>
                    <a:lnTo>
                      <a:pt x="1019512" y="415186"/>
                    </a:lnTo>
                    <a:lnTo>
                      <a:pt x="1021267" y="403525"/>
                    </a:lnTo>
                    <a:close/>
                  </a:path>
                  <a:path w="1026795" h="761364">
                    <a:moveTo>
                      <a:pt x="91720" y="252336"/>
                    </a:moveTo>
                    <a:lnTo>
                      <a:pt x="55535" y="263580"/>
                    </a:lnTo>
                    <a:lnTo>
                      <a:pt x="26435" y="286521"/>
                    </a:lnTo>
                    <a:lnTo>
                      <a:pt x="7046" y="318448"/>
                    </a:lnTo>
                    <a:lnTo>
                      <a:pt x="0" y="356653"/>
                    </a:lnTo>
                    <a:lnTo>
                      <a:pt x="3333" y="384357"/>
                    </a:lnTo>
                    <a:lnTo>
                      <a:pt x="13128" y="409120"/>
                    </a:lnTo>
                    <a:lnTo>
                      <a:pt x="29070" y="429853"/>
                    </a:lnTo>
                    <a:lnTo>
                      <a:pt x="50850" y="445464"/>
                    </a:lnTo>
                    <a:lnTo>
                      <a:pt x="110730" y="459561"/>
                    </a:lnTo>
                    <a:lnTo>
                      <a:pt x="92552" y="459985"/>
                    </a:lnTo>
                    <a:lnTo>
                      <a:pt x="843410" y="459985"/>
                    </a:lnTo>
                    <a:lnTo>
                      <a:pt x="807909" y="403525"/>
                    </a:lnTo>
                    <a:lnTo>
                      <a:pt x="1021267" y="403525"/>
                    </a:lnTo>
                    <a:lnTo>
                      <a:pt x="1026519" y="368635"/>
                    </a:lnTo>
                    <a:lnTo>
                      <a:pt x="1024009" y="342165"/>
                    </a:lnTo>
                    <a:lnTo>
                      <a:pt x="1016863" y="316829"/>
                    </a:lnTo>
                    <a:lnTo>
                      <a:pt x="955708" y="316829"/>
                    </a:lnTo>
                    <a:lnTo>
                      <a:pt x="983236" y="279120"/>
                    </a:lnTo>
                    <a:lnTo>
                      <a:pt x="99324" y="279120"/>
                    </a:lnTo>
                    <a:lnTo>
                      <a:pt x="97267" y="272754"/>
                    </a:lnTo>
                    <a:lnTo>
                      <a:pt x="94988" y="265992"/>
                    </a:lnTo>
                    <a:lnTo>
                      <a:pt x="92975" y="259098"/>
                    </a:lnTo>
                    <a:lnTo>
                      <a:pt x="91720" y="252336"/>
                    </a:lnTo>
                    <a:close/>
                  </a:path>
                  <a:path w="1026795" h="761364">
                    <a:moveTo>
                      <a:pt x="989925" y="269957"/>
                    </a:moveTo>
                    <a:lnTo>
                      <a:pt x="983309" y="283029"/>
                    </a:lnTo>
                    <a:lnTo>
                      <a:pt x="975490" y="295243"/>
                    </a:lnTo>
                    <a:lnTo>
                      <a:pt x="966334" y="306532"/>
                    </a:lnTo>
                    <a:lnTo>
                      <a:pt x="955708" y="316829"/>
                    </a:lnTo>
                    <a:lnTo>
                      <a:pt x="1016863" y="316829"/>
                    </a:lnTo>
                    <a:lnTo>
                      <a:pt x="1016776" y="316521"/>
                    </a:lnTo>
                    <a:lnTo>
                      <a:pt x="1005267" y="292264"/>
                    </a:lnTo>
                    <a:lnTo>
                      <a:pt x="989925" y="269957"/>
                    </a:lnTo>
                    <a:close/>
                  </a:path>
                  <a:path w="1026795" h="761364">
                    <a:moveTo>
                      <a:pt x="250451" y="69427"/>
                    </a:moveTo>
                    <a:lnTo>
                      <a:pt x="206515" y="76441"/>
                    </a:lnTo>
                    <a:lnTo>
                      <a:pt x="165576" y="95937"/>
                    </a:lnTo>
                    <a:lnTo>
                      <a:pt x="130631" y="125594"/>
                    </a:lnTo>
                    <a:lnTo>
                      <a:pt x="104675" y="163094"/>
                    </a:lnTo>
                    <a:lnTo>
                      <a:pt x="90706" y="206114"/>
                    </a:lnTo>
                    <a:lnTo>
                      <a:pt x="91720" y="252336"/>
                    </a:lnTo>
                    <a:lnTo>
                      <a:pt x="99324" y="279120"/>
                    </a:lnTo>
                    <a:lnTo>
                      <a:pt x="983236" y="279120"/>
                    </a:lnTo>
                    <a:lnTo>
                      <a:pt x="1000284" y="232292"/>
                    </a:lnTo>
                    <a:lnTo>
                      <a:pt x="1000856" y="219208"/>
                    </a:lnTo>
                    <a:lnTo>
                      <a:pt x="993928" y="177677"/>
                    </a:lnTo>
                    <a:lnTo>
                      <a:pt x="974658" y="141498"/>
                    </a:lnTo>
                    <a:lnTo>
                      <a:pt x="951417" y="119119"/>
                    </a:lnTo>
                    <a:lnTo>
                      <a:pt x="911987" y="119119"/>
                    </a:lnTo>
                    <a:lnTo>
                      <a:pt x="911589" y="116652"/>
                    </a:lnTo>
                    <a:lnTo>
                      <a:pt x="364509" y="116652"/>
                    </a:lnTo>
                    <a:lnTo>
                      <a:pt x="331242" y="91630"/>
                    </a:lnTo>
                    <a:lnTo>
                      <a:pt x="312537" y="82263"/>
                    </a:lnTo>
                    <a:lnTo>
                      <a:pt x="292450" y="75110"/>
                    </a:lnTo>
                    <a:lnTo>
                      <a:pt x="271562" y="70666"/>
                    </a:lnTo>
                    <a:lnTo>
                      <a:pt x="250451" y="69427"/>
                    </a:lnTo>
                    <a:close/>
                  </a:path>
                  <a:path w="1026795" h="761364">
                    <a:moveTo>
                      <a:pt x="908184" y="95506"/>
                    </a:moveTo>
                    <a:lnTo>
                      <a:pt x="909271" y="102256"/>
                    </a:lnTo>
                    <a:lnTo>
                      <a:pt x="913886" y="115947"/>
                    </a:lnTo>
                    <a:lnTo>
                      <a:pt x="911987" y="119119"/>
                    </a:lnTo>
                    <a:lnTo>
                      <a:pt x="951417" y="119119"/>
                    </a:lnTo>
                    <a:lnTo>
                      <a:pt x="945320" y="113249"/>
                    </a:lnTo>
                    <a:lnTo>
                      <a:pt x="908184" y="95506"/>
                    </a:lnTo>
                    <a:close/>
                  </a:path>
                  <a:path w="1026795" h="761364">
                    <a:moveTo>
                      <a:pt x="443873" y="22906"/>
                    </a:moveTo>
                    <a:lnTo>
                      <a:pt x="409434" y="27648"/>
                    </a:lnTo>
                    <a:lnTo>
                      <a:pt x="378290" y="41277"/>
                    </a:lnTo>
                    <a:lnTo>
                      <a:pt x="351781" y="62901"/>
                    </a:lnTo>
                    <a:lnTo>
                      <a:pt x="331242" y="91630"/>
                    </a:lnTo>
                    <a:lnTo>
                      <a:pt x="339781" y="97076"/>
                    </a:lnTo>
                    <a:lnTo>
                      <a:pt x="348588" y="103215"/>
                    </a:lnTo>
                    <a:lnTo>
                      <a:pt x="357038" y="109818"/>
                    </a:lnTo>
                    <a:lnTo>
                      <a:pt x="364509" y="116652"/>
                    </a:lnTo>
                    <a:lnTo>
                      <a:pt x="911589" y="116652"/>
                    </a:lnTo>
                    <a:lnTo>
                      <a:pt x="909271" y="102256"/>
                    </a:lnTo>
                    <a:lnTo>
                      <a:pt x="909134" y="101850"/>
                    </a:lnTo>
                    <a:lnTo>
                      <a:pt x="908184" y="95506"/>
                    </a:lnTo>
                    <a:lnTo>
                      <a:pt x="904206" y="84582"/>
                    </a:lnTo>
                    <a:lnTo>
                      <a:pt x="524189" y="84582"/>
                    </a:lnTo>
                    <a:lnTo>
                      <a:pt x="525994" y="78199"/>
                    </a:lnTo>
                    <a:lnTo>
                      <a:pt x="527932" y="71850"/>
                    </a:lnTo>
                    <a:lnTo>
                      <a:pt x="530138" y="65699"/>
                    </a:lnTo>
                    <a:lnTo>
                      <a:pt x="532744" y="59912"/>
                    </a:lnTo>
                    <a:lnTo>
                      <a:pt x="513271" y="44663"/>
                    </a:lnTo>
                    <a:lnTo>
                      <a:pt x="491232" y="33347"/>
                    </a:lnTo>
                    <a:lnTo>
                      <a:pt x="467731" y="26062"/>
                    </a:lnTo>
                    <a:lnTo>
                      <a:pt x="443873" y="22906"/>
                    </a:lnTo>
                    <a:close/>
                  </a:path>
                  <a:path w="1026795" h="761364">
                    <a:moveTo>
                      <a:pt x="624941" y="0"/>
                    </a:moveTo>
                    <a:lnTo>
                      <a:pt x="570644" y="15814"/>
                    </a:lnTo>
                    <a:lnTo>
                      <a:pt x="532744" y="59912"/>
                    </a:lnTo>
                    <a:lnTo>
                      <a:pt x="524189" y="84582"/>
                    </a:lnTo>
                    <a:lnTo>
                      <a:pt x="904206" y="84582"/>
                    </a:lnTo>
                    <a:lnTo>
                      <a:pt x="899200" y="70836"/>
                    </a:lnTo>
                    <a:lnTo>
                      <a:pt x="690999" y="70836"/>
                    </a:lnTo>
                    <a:lnTo>
                      <a:pt x="694511" y="62901"/>
                    </a:lnTo>
                    <a:lnTo>
                      <a:pt x="697949" y="55198"/>
                    </a:lnTo>
                    <a:lnTo>
                      <a:pt x="701893" y="47693"/>
                    </a:lnTo>
                    <a:lnTo>
                      <a:pt x="706682" y="40881"/>
                    </a:lnTo>
                    <a:lnTo>
                      <a:pt x="690502" y="24086"/>
                    </a:lnTo>
                    <a:lnTo>
                      <a:pt x="670980" y="11189"/>
                    </a:lnTo>
                    <a:lnTo>
                      <a:pt x="648874" y="2918"/>
                    </a:lnTo>
                    <a:lnTo>
                      <a:pt x="624941" y="0"/>
                    </a:lnTo>
                    <a:close/>
                  </a:path>
                  <a:path w="1026795" h="761364">
                    <a:moveTo>
                      <a:pt x="795552" y="0"/>
                    </a:moveTo>
                    <a:lnTo>
                      <a:pt x="746483" y="10925"/>
                    </a:lnTo>
                    <a:lnTo>
                      <a:pt x="706682" y="40881"/>
                    </a:lnTo>
                    <a:lnTo>
                      <a:pt x="690999" y="70836"/>
                    </a:lnTo>
                    <a:lnTo>
                      <a:pt x="899200" y="70836"/>
                    </a:lnTo>
                    <a:lnTo>
                      <a:pt x="894194" y="57092"/>
                    </a:lnTo>
                    <a:lnTo>
                      <a:pt x="868977" y="26872"/>
                    </a:lnTo>
                    <a:lnTo>
                      <a:pt x="835205" y="7092"/>
                    </a:lnTo>
                    <a:lnTo>
                      <a:pt x="795552" y="0"/>
                    </a:lnTo>
                    <a:close/>
                  </a:path>
                </a:pathLst>
              </a:custGeom>
              <a:solidFill>
                <a:srgbClr val="0070C0"/>
              </a:solidFill>
            </p:spPr>
            <p:txBody>
              <a:bodyPr wrap="square" lIns="0" tIns="0" rIns="0" bIns="0" rtlCol="0"/>
              <a:lstStyle/>
              <a:p>
                <a:endParaRPr b="1">
                  <a:latin typeface="Century Gothic" panose="020B0502020202020204" pitchFamily="34" charset="0"/>
                </a:endParaRPr>
              </a:p>
            </p:txBody>
          </p:sp>
          <p:sp>
            <p:nvSpPr>
              <p:cNvPr id="23" name="object 24">
                <a:extLst>
                  <a:ext uri="{FF2B5EF4-FFF2-40B4-BE49-F238E27FC236}">
                    <a16:creationId xmlns:a16="http://schemas.microsoft.com/office/drawing/2014/main" id="{3A473CDF-0D20-E2EF-C147-BEBEEEA082EB}"/>
                  </a:ext>
                </a:extLst>
              </p:cNvPr>
              <p:cNvSpPr/>
              <p:nvPr/>
            </p:nvSpPr>
            <p:spPr>
              <a:xfrm>
                <a:off x="6818710" y="3610712"/>
                <a:ext cx="1026794" cy="761365"/>
              </a:xfrm>
              <a:custGeom>
                <a:avLst/>
                <a:gdLst/>
                <a:ahLst/>
                <a:cxnLst/>
                <a:rect l="l" t="t" r="r" b="b"/>
                <a:pathLst>
                  <a:path w="1026795" h="761364">
                    <a:moveTo>
                      <a:pt x="91721" y="252336"/>
                    </a:moveTo>
                    <a:lnTo>
                      <a:pt x="90707" y="206114"/>
                    </a:lnTo>
                    <a:lnTo>
                      <a:pt x="104676" y="163094"/>
                    </a:lnTo>
                    <a:lnTo>
                      <a:pt x="130631" y="125595"/>
                    </a:lnTo>
                    <a:lnTo>
                      <a:pt x="165577" y="95937"/>
                    </a:lnTo>
                    <a:lnTo>
                      <a:pt x="206516" y="76441"/>
                    </a:lnTo>
                    <a:lnTo>
                      <a:pt x="250451" y="69427"/>
                    </a:lnTo>
                    <a:lnTo>
                      <a:pt x="271562" y="70666"/>
                    </a:lnTo>
                    <a:lnTo>
                      <a:pt x="292451" y="75110"/>
                    </a:lnTo>
                    <a:lnTo>
                      <a:pt x="312537" y="82263"/>
                    </a:lnTo>
                    <a:lnTo>
                      <a:pt x="331242" y="91630"/>
                    </a:lnTo>
                    <a:lnTo>
                      <a:pt x="351782" y="62902"/>
                    </a:lnTo>
                    <a:lnTo>
                      <a:pt x="378291" y="41277"/>
                    </a:lnTo>
                    <a:lnTo>
                      <a:pt x="409434" y="27648"/>
                    </a:lnTo>
                    <a:lnTo>
                      <a:pt x="443874" y="22907"/>
                    </a:lnTo>
                    <a:lnTo>
                      <a:pt x="467731" y="26062"/>
                    </a:lnTo>
                    <a:lnTo>
                      <a:pt x="491232" y="33348"/>
                    </a:lnTo>
                    <a:lnTo>
                      <a:pt x="513271" y="44664"/>
                    </a:lnTo>
                    <a:lnTo>
                      <a:pt x="532744" y="59912"/>
                    </a:lnTo>
                    <a:lnTo>
                      <a:pt x="548888" y="34642"/>
                    </a:lnTo>
                    <a:lnTo>
                      <a:pt x="570645" y="15815"/>
                    </a:lnTo>
                    <a:lnTo>
                      <a:pt x="596501" y="4058"/>
                    </a:lnTo>
                    <a:lnTo>
                      <a:pt x="624941" y="0"/>
                    </a:lnTo>
                    <a:lnTo>
                      <a:pt x="648874" y="2918"/>
                    </a:lnTo>
                    <a:lnTo>
                      <a:pt x="670980" y="11189"/>
                    </a:lnTo>
                    <a:lnTo>
                      <a:pt x="690502" y="24086"/>
                    </a:lnTo>
                    <a:lnTo>
                      <a:pt x="706683" y="40881"/>
                    </a:lnTo>
                    <a:lnTo>
                      <a:pt x="724979" y="23788"/>
                    </a:lnTo>
                    <a:lnTo>
                      <a:pt x="746484" y="10925"/>
                    </a:lnTo>
                    <a:lnTo>
                      <a:pt x="770305" y="2819"/>
                    </a:lnTo>
                    <a:lnTo>
                      <a:pt x="795553" y="0"/>
                    </a:lnTo>
                    <a:lnTo>
                      <a:pt x="835205" y="7092"/>
                    </a:lnTo>
                    <a:lnTo>
                      <a:pt x="868977" y="26872"/>
                    </a:lnTo>
                    <a:lnTo>
                      <a:pt x="894195" y="57092"/>
                    </a:lnTo>
                    <a:lnTo>
                      <a:pt x="908185" y="95507"/>
                    </a:lnTo>
                    <a:lnTo>
                      <a:pt x="945320" y="113249"/>
                    </a:lnTo>
                    <a:lnTo>
                      <a:pt x="974659" y="141498"/>
                    </a:lnTo>
                    <a:lnTo>
                      <a:pt x="993928" y="177677"/>
                    </a:lnTo>
                    <a:lnTo>
                      <a:pt x="1000857" y="219208"/>
                    </a:lnTo>
                    <a:lnTo>
                      <a:pt x="1000285" y="232291"/>
                    </a:lnTo>
                    <a:lnTo>
                      <a:pt x="998421" y="245111"/>
                    </a:lnTo>
                    <a:lnTo>
                      <a:pt x="995042" y="257666"/>
                    </a:lnTo>
                    <a:lnTo>
                      <a:pt x="989926" y="269957"/>
                    </a:lnTo>
                    <a:lnTo>
                      <a:pt x="1005267" y="292264"/>
                    </a:lnTo>
                    <a:lnTo>
                      <a:pt x="1016777" y="316521"/>
                    </a:lnTo>
                    <a:lnTo>
                      <a:pt x="1024010" y="342165"/>
                    </a:lnTo>
                    <a:lnTo>
                      <a:pt x="1026520" y="368636"/>
                    </a:lnTo>
                    <a:lnTo>
                      <a:pt x="1019513" y="415187"/>
                    </a:lnTo>
                    <a:lnTo>
                      <a:pt x="999891" y="456595"/>
                    </a:lnTo>
                    <a:lnTo>
                      <a:pt x="969753" y="490763"/>
                    </a:lnTo>
                    <a:lnTo>
                      <a:pt x="931198" y="515594"/>
                    </a:lnTo>
                    <a:lnTo>
                      <a:pt x="886324" y="528989"/>
                    </a:lnTo>
                    <a:lnTo>
                      <a:pt x="879389" y="572957"/>
                    </a:lnTo>
                    <a:lnTo>
                      <a:pt x="860045" y="610836"/>
                    </a:lnTo>
                    <a:lnTo>
                      <a:pt x="830481" y="640510"/>
                    </a:lnTo>
                    <a:lnTo>
                      <a:pt x="792887" y="659865"/>
                    </a:lnTo>
                    <a:lnTo>
                      <a:pt x="749454" y="666787"/>
                    </a:lnTo>
                    <a:lnTo>
                      <a:pt x="730140" y="665410"/>
                    </a:lnTo>
                    <a:lnTo>
                      <a:pt x="711494" y="661324"/>
                    </a:lnTo>
                    <a:lnTo>
                      <a:pt x="693650" y="654595"/>
                    </a:lnTo>
                    <a:lnTo>
                      <a:pt x="676742" y="645289"/>
                    </a:lnTo>
                    <a:lnTo>
                      <a:pt x="654220" y="692101"/>
                    </a:lnTo>
                    <a:lnTo>
                      <a:pt x="618822" y="728769"/>
                    </a:lnTo>
                    <a:lnTo>
                      <a:pt x="573890" y="752685"/>
                    </a:lnTo>
                    <a:lnTo>
                      <a:pt x="522764" y="761237"/>
                    </a:lnTo>
                    <a:lnTo>
                      <a:pt x="484002" y="756071"/>
                    </a:lnTo>
                    <a:lnTo>
                      <a:pt x="447914" y="741325"/>
                    </a:lnTo>
                    <a:lnTo>
                      <a:pt x="416102" y="718120"/>
                    </a:lnTo>
                    <a:lnTo>
                      <a:pt x="390172" y="687580"/>
                    </a:lnTo>
                    <a:lnTo>
                      <a:pt x="375009" y="699160"/>
                    </a:lnTo>
                    <a:lnTo>
                      <a:pt x="362965" y="707800"/>
                    </a:lnTo>
                    <a:lnTo>
                      <a:pt x="341118" y="713202"/>
                    </a:lnTo>
                    <a:lnTo>
                      <a:pt x="296550" y="715069"/>
                    </a:lnTo>
                    <a:lnTo>
                      <a:pt x="248357" y="708604"/>
                    </a:lnTo>
                    <a:lnTo>
                      <a:pt x="204353" y="690047"/>
                    </a:lnTo>
                    <a:lnTo>
                      <a:pt x="166764" y="660652"/>
                    </a:lnTo>
                    <a:lnTo>
                      <a:pt x="137819" y="621676"/>
                    </a:lnTo>
                    <a:lnTo>
                      <a:pt x="87771" y="612800"/>
                    </a:lnTo>
                    <a:lnTo>
                      <a:pt x="51801" y="590311"/>
                    </a:lnTo>
                    <a:lnTo>
                      <a:pt x="30088" y="557249"/>
                    </a:lnTo>
                    <a:lnTo>
                      <a:pt x="22811" y="516654"/>
                    </a:lnTo>
                    <a:lnTo>
                      <a:pt x="24653" y="497056"/>
                    </a:lnTo>
                    <a:lnTo>
                      <a:pt x="30058" y="478548"/>
                    </a:lnTo>
                    <a:lnTo>
                      <a:pt x="38850" y="461296"/>
                    </a:lnTo>
                    <a:lnTo>
                      <a:pt x="50850" y="445464"/>
                    </a:lnTo>
                    <a:lnTo>
                      <a:pt x="29071" y="429853"/>
                    </a:lnTo>
                    <a:lnTo>
                      <a:pt x="13128" y="409120"/>
                    </a:lnTo>
                    <a:lnTo>
                      <a:pt x="3334" y="384357"/>
                    </a:lnTo>
                    <a:lnTo>
                      <a:pt x="0" y="356653"/>
                    </a:lnTo>
                    <a:lnTo>
                      <a:pt x="7046" y="318448"/>
                    </a:lnTo>
                    <a:lnTo>
                      <a:pt x="26435" y="286521"/>
                    </a:lnTo>
                    <a:lnTo>
                      <a:pt x="55536" y="263580"/>
                    </a:lnTo>
                    <a:lnTo>
                      <a:pt x="91721" y="252336"/>
                    </a:lnTo>
                    <a:close/>
                  </a:path>
                  <a:path w="1026795" h="761364">
                    <a:moveTo>
                      <a:pt x="91721" y="252336"/>
                    </a:moveTo>
                    <a:lnTo>
                      <a:pt x="92976" y="259098"/>
                    </a:lnTo>
                    <a:lnTo>
                      <a:pt x="94988" y="265992"/>
                    </a:lnTo>
                    <a:lnTo>
                      <a:pt x="97268" y="272754"/>
                    </a:lnTo>
                    <a:lnTo>
                      <a:pt x="99325" y="279120"/>
                    </a:lnTo>
                  </a:path>
                  <a:path w="1026795" h="761364">
                    <a:moveTo>
                      <a:pt x="331242" y="91630"/>
                    </a:moveTo>
                    <a:lnTo>
                      <a:pt x="339782" y="97076"/>
                    </a:lnTo>
                    <a:lnTo>
                      <a:pt x="348589" y="103216"/>
                    </a:lnTo>
                    <a:lnTo>
                      <a:pt x="357039" y="109818"/>
                    </a:lnTo>
                    <a:lnTo>
                      <a:pt x="364509" y="116652"/>
                    </a:lnTo>
                  </a:path>
                  <a:path w="1026795" h="761364">
                    <a:moveTo>
                      <a:pt x="532744" y="59912"/>
                    </a:moveTo>
                    <a:lnTo>
                      <a:pt x="530138" y="65699"/>
                    </a:lnTo>
                    <a:lnTo>
                      <a:pt x="527933" y="71850"/>
                    </a:lnTo>
                    <a:lnTo>
                      <a:pt x="525994" y="78199"/>
                    </a:lnTo>
                    <a:lnTo>
                      <a:pt x="524190" y="84581"/>
                    </a:lnTo>
                  </a:path>
                  <a:path w="1026795" h="761364">
                    <a:moveTo>
                      <a:pt x="706683" y="40881"/>
                    </a:moveTo>
                    <a:lnTo>
                      <a:pt x="701893" y="47692"/>
                    </a:lnTo>
                    <a:lnTo>
                      <a:pt x="697950" y="55198"/>
                    </a:lnTo>
                    <a:lnTo>
                      <a:pt x="694452" y="63034"/>
                    </a:lnTo>
                    <a:lnTo>
                      <a:pt x="691000" y="70837"/>
                    </a:lnTo>
                  </a:path>
                  <a:path w="1026795" h="761364">
                    <a:moveTo>
                      <a:pt x="908185" y="95507"/>
                    </a:moveTo>
                    <a:lnTo>
                      <a:pt x="909135" y="101850"/>
                    </a:lnTo>
                    <a:lnTo>
                      <a:pt x="913887" y="115947"/>
                    </a:lnTo>
                    <a:lnTo>
                      <a:pt x="911987" y="119119"/>
                    </a:lnTo>
                  </a:path>
                  <a:path w="1026795" h="761364">
                    <a:moveTo>
                      <a:pt x="989926" y="269957"/>
                    </a:moveTo>
                    <a:lnTo>
                      <a:pt x="983310" y="283029"/>
                    </a:lnTo>
                    <a:lnTo>
                      <a:pt x="975491" y="295243"/>
                    </a:lnTo>
                    <a:lnTo>
                      <a:pt x="966335" y="306532"/>
                    </a:lnTo>
                    <a:lnTo>
                      <a:pt x="955709" y="316829"/>
                    </a:lnTo>
                  </a:path>
                  <a:path w="1026795" h="761364">
                    <a:moveTo>
                      <a:pt x="886799" y="528989"/>
                    </a:moveTo>
                    <a:lnTo>
                      <a:pt x="884630" y="501059"/>
                    </a:lnTo>
                    <a:lnTo>
                      <a:pt x="871591" y="465464"/>
                    </a:lnTo>
                    <a:lnTo>
                      <a:pt x="846433" y="430266"/>
                    </a:lnTo>
                    <a:lnTo>
                      <a:pt x="807909" y="403526"/>
                    </a:lnTo>
                  </a:path>
                  <a:path w="1026795" h="761364">
                    <a:moveTo>
                      <a:pt x="676742" y="645289"/>
                    </a:moveTo>
                    <a:lnTo>
                      <a:pt x="679178" y="636737"/>
                    </a:lnTo>
                    <a:lnTo>
                      <a:pt x="680901" y="628417"/>
                    </a:lnTo>
                    <a:lnTo>
                      <a:pt x="682089" y="620162"/>
                    </a:lnTo>
                    <a:lnTo>
                      <a:pt x="682920" y="611809"/>
                    </a:lnTo>
                  </a:path>
                  <a:path w="1026795" h="761364">
                    <a:moveTo>
                      <a:pt x="390647" y="687580"/>
                    </a:moveTo>
                    <a:lnTo>
                      <a:pt x="385435" y="680460"/>
                    </a:lnTo>
                    <a:lnTo>
                      <a:pt x="381024" y="672910"/>
                    </a:lnTo>
                    <a:lnTo>
                      <a:pt x="377148" y="665030"/>
                    </a:lnTo>
                    <a:lnTo>
                      <a:pt x="373539" y="656919"/>
                    </a:lnTo>
                  </a:path>
                  <a:path w="1026795" h="761364">
                    <a:moveTo>
                      <a:pt x="137819" y="621676"/>
                    </a:moveTo>
                    <a:lnTo>
                      <a:pt x="144584" y="620481"/>
                    </a:lnTo>
                    <a:lnTo>
                      <a:pt x="151304" y="618989"/>
                    </a:lnTo>
                    <a:lnTo>
                      <a:pt x="157935" y="617166"/>
                    </a:lnTo>
                    <a:lnTo>
                      <a:pt x="164433" y="614980"/>
                    </a:lnTo>
                  </a:path>
                  <a:path w="1026795" h="761364">
                    <a:moveTo>
                      <a:pt x="50850" y="445464"/>
                    </a:moveTo>
                    <a:lnTo>
                      <a:pt x="63147" y="451978"/>
                    </a:lnTo>
                    <a:lnTo>
                      <a:pt x="76870" y="457138"/>
                    </a:lnTo>
                    <a:lnTo>
                      <a:pt x="92553" y="459985"/>
                    </a:lnTo>
                    <a:lnTo>
                      <a:pt x="110731" y="459561"/>
                    </a:lnTo>
                  </a:path>
                </a:pathLst>
              </a:custGeom>
              <a:ln w="19050">
                <a:solidFill>
                  <a:srgbClr val="4472C4"/>
                </a:solidFill>
              </a:ln>
            </p:spPr>
            <p:txBody>
              <a:bodyPr wrap="square" lIns="0" tIns="0" rIns="0" bIns="0" rtlCol="0"/>
              <a:lstStyle/>
              <a:p>
                <a:endParaRPr b="1">
                  <a:latin typeface="Century Gothic" panose="020B0502020202020204" pitchFamily="34" charset="0"/>
                </a:endParaRPr>
              </a:p>
            </p:txBody>
          </p:sp>
        </p:grpSp>
        <p:sp>
          <p:nvSpPr>
            <p:cNvPr id="24" name="object 25">
              <a:extLst>
                <a:ext uri="{FF2B5EF4-FFF2-40B4-BE49-F238E27FC236}">
                  <a16:creationId xmlns:a16="http://schemas.microsoft.com/office/drawing/2014/main" id="{C4828FD8-3710-134E-698E-CE0B463CFCFF}"/>
                </a:ext>
              </a:extLst>
            </p:cNvPr>
            <p:cNvSpPr txBox="1"/>
            <p:nvPr/>
          </p:nvSpPr>
          <p:spPr>
            <a:xfrm>
              <a:off x="7023201" y="3737355"/>
              <a:ext cx="617220" cy="288468"/>
            </a:xfrm>
            <a:prstGeom prst="rect">
              <a:avLst/>
            </a:prstGeom>
          </p:spPr>
          <p:txBody>
            <a:bodyPr vert="horz" wrap="square" lIns="0" tIns="12700" rIns="0" bIns="0" rtlCol="0">
              <a:spAutoFit/>
            </a:bodyPr>
            <a:lstStyle/>
            <a:p>
              <a:pPr marL="12065" marR="5080" indent="635" algn="ctr">
                <a:lnSpc>
                  <a:spcPct val="100000"/>
                </a:lnSpc>
                <a:spcBef>
                  <a:spcPts val="100"/>
                </a:spcBef>
              </a:pPr>
              <a:r>
                <a:rPr sz="1000" b="1" spc="-10" dirty="0">
                  <a:solidFill>
                    <a:srgbClr val="FFFFFF"/>
                  </a:solidFill>
                  <a:latin typeface="Century Gothic" panose="020B0502020202020204" pitchFamily="34" charset="0"/>
                  <a:cs typeface="Calibri"/>
                </a:rPr>
                <a:t>Resources: </a:t>
              </a:r>
              <a:r>
                <a:rPr sz="1000" b="1" dirty="0">
                  <a:solidFill>
                    <a:srgbClr val="FFFFFF"/>
                  </a:solidFill>
                  <a:latin typeface="Century Gothic" panose="020B0502020202020204" pitchFamily="34" charset="0"/>
                  <a:cs typeface="Calibri"/>
                </a:rPr>
                <a:t>Compute</a:t>
              </a:r>
              <a:r>
                <a:rPr sz="1000" b="1" spc="-40" dirty="0">
                  <a:solidFill>
                    <a:srgbClr val="FFFFFF"/>
                  </a:solidFill>
                  <a:latin typeface="Century Gothic" panose="020B0502020202020204" pitchFamily="34" charset="0"/>
                  <a:cs typeface="Calibri"/>
                </a:rPr>
                <a:t> </a:t>
              </a:r>
              <a:r>
                <a:rPr sz="1000" b="1" spc="-50" dirty="0">
                  <a:solidFill>
                    <a:srgbClr val="FFFFFF"/>
                  </a:solidFill>
                  <a:latin typeface="Century Gothic" panose="020B0502020202020204" pitchFamily="34" charset="0"/>
                  <a:cs typeface="Calibri"/>
                </a:rPr>
                <a:t>&amp;</a:t>
              </a:r>
              <a:r>
                <a:rPr sz="1000" b="1" spc="-10" dirty="0">
                  <a:solidFill>
                    <a:srgbClr val="FFFFFF"/>
                  </a:solidFill>
                  <a:latin typeface="Century Gothic" panose="020B0502020202020204" pitchFamily="34" charset="0"/>
                  <a:cs typeface="Calibri"/>
                </a:rPr>
                <a:t> Storage</a:t>
              </a:r>
              <a:endParaRPr sz="1000" b="1">
                <a:latin typeface="Century Gothic" panose="020B0502020202020204" pitchFamily="34" charset="0"/>
                <a:cs typeface="Calibri"/>
              </a:endParaRPr>
            </a:p>
          </p:txBody>
        </p:sp>
        <p:grpSp>
          <p:nvGrpSpPr>
            <p:cNvPr id="25" name="object 26">
              <a:extLst>
                <a:ext uri="{FF2B5EF4-FFF2-40B4-BE49-F238E27FC236}">
                  <a16:creationId xmlns:a16="http://schemas.microsoft.com/office/drawing/2014/main" id="{90E7DDA9-618B-0913-7063-863039DD6B17}"/>
                </a:ext>
              </a:extLst>
            </p:cNvPr>
            <p:cNvGrpSpPr/>
            <p:nvPr/>
          </p:nvGrpSpPr>
          <p:grpSpPr>
            <a:xfrm>
              <a:off x="4298133" y="3743794"/>
              <a:ext cx="832485" cy="410845"/>
              <a:chOff x="4298133" y="3743794"/>
              <a:chExt cx="832485" cy="410845"/>
            </a:xfrm>
          </p:grpSpPr>
          <p:sp>
            <p:nvSpPr>
              <p:cNvPr id="26" name="object 27">
                <a:extLst>
                  <a:ext uri="{FF2B5EF4-FFF2-40B4-BE49-F238E27FC236}">
                    <a16:creationId xmlns:a16="http://schemas.microsoft.com/office/drawing/2014/main" id="{1FDDBB47-43CE-8137-FD20-005B82F01053}"/>
                  </a:ext>
                </a:extLst>
              </p:cNvPr>
              <p:cNvSpPr/>
              <p:nvPr/>
            </p:nvSpPr>
            <p:spPr>
              <a:xfrm>
                <a:off x="4307658" y="3753319"/>
                <a:ext cx="813435" cy="391795"/>
              </a:xfrm>
              <a:custGeom>
                <a:avLst/>
                <a:gdLst/>
                <a:ahLst/>
                <a:cxnLst/>
                <a:rect l="l" t="t" r="r" b="b"/>
                <a:pathLst>
                  <a:path w="813435" h="391795">
                    <a:moveTo>
                      <a:pt x="813352" y="0"/>
                    </a:moveTo>
                    <a:lnTo>
                      <a:pt x="0" y="0"/>
                    </a:lnTo>
                    <a:lnTo>
                      <a:pt x="0" y="391353"/>
                    </a:lnTo>
                    <a:lnTo>
                      <a:pt x="813352" y="391353"/>
                    </a:lnTo>
                    <a:lnTo>
                      <a:pt x="813352"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27" name="object 28">
                <a:extLst>
                  <a:ext uri="{FF2B5EF4-FFF2-40B4-BE49-F238E27FC236}">
                    <a16:creationId xmlns:a16="http://schemas.microsoft.com/office/drawing/2014/main" id="{73BCF111-DB01-5EF2-9B9D-95FE9B8F68DE}"/>
                  </a:ext>
                </a:extLst>
              </p:cNvPr>
              <p:cNvSpPr/>
              <p:nvPr/>
            </p:nvSpPr>
            <p:spPr>
              <a:xfrm>
                <a:off x="4307658" y="3753319"/>
                <a:ext cx="813435" cy="391795"/>
              </a:xfrm>
              <a:custGeom>
                <a:avLst/>
                <a:gdLst/>
                <a:ahLst/>
                <a:cxnLst/>
                <a:rect l="l" t="t" r="r" b="b"/>
                <a:pathLst>
                  <a:path w="813435" h="391795">
                    <a:moveTo>
                      <a:pt x="0" y="0"/>
                    </a:moveTo>
                    <a:lnTo>
                      <a:pt x="813353" y="0"/>
                    </a:lnTo>
                    <a:lnTo>
                      <a:pt x="813353" y="391354"/>
                    </a:lnTo>
                    <a:lnTo>
                      <a:pt x="0" y="391354"/>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28" name="object 29">
              <a:extLst>
                <a:ext uri="{FF2B5EF4-FFF2-40B4-BE49-F238E27FC236}">
                  <a16:creationId xmlns:a16="http://schemas.microsoft.com/office/drawing/2014/main" id="{EFF57E9C-CE58-0023-0018-7401777F18E0}"/>
                </a:ext>
              </a:extLst>
            </p:cNvPr>
            <p:cNvSpPr txBox="1"/>
            <p:nvPr/>
          </p:nvSpPr>
          <p:spPr>
            <a:xfrm>
              <a:off x="4317183" y="3847084"/>
              <a:ext cx="794385" cy="101353"/>
            </a:xfrm>
            <a:prstGeom prst="rect">
              <a:avLst/>
            </a:prstGeom>
          </p:spPr>
          <p:txBody>
            <a:bodyPr vert="horz" wrap="square" lIns="0" tIns="12700" rIns="0" bIns="0" rtlCol="0">
              <a:spAutoFit/>
            </a:bodyPr>
            <a:lstStyle/>
            <a:p>
              <a:pPr marL="243204">
                <a:lnSpc>
                  <a:spcPct val="100000"/>
                </a:lnSpc>
                <a:spcBef>
                  <a:spcPts val="100"/>
                </a:spcBef>
              </a:pPr>
              <a:r>
                <a:rPr sz="1000" b="1" spc="-10" dirty="0">
                  <a:latin typeface="Century Gothic" panose="020B0502020202020204" pitchFamily="34" charset="0"/>
                  <a:cs typeface="Calibri"/>
                </a:rPr>
                <a:t>Portal</a:t>
              </a:r>
              <a:endParaRPr sz="1000" b="1">
                <a:latin typeface="Century Gothic" panose="020B0502020202020204" pitchFamily="34" charset="0"/>
                <a:cs typeface="Calibri"/>
              </a:endParaRPr>
            </a:p>
          </p:txBody>
        </p:sp>
        <p:sp>
          <p:nvSpPr>
            <p:cNvPr id="29" name="object 30">
              <a:extLst>
                <a:ext uri="{FF2B5EF4-FFF2-40B4-BE49-F238E27FC236}">
                  <a16:creationId xmlns:a16="http://schemas.microsoft.com/office/drawing/2014/main" id="{D8C2BFCB-B3D7-FB12-C040-D93B33A7D0C0}"/>
                </a:ext>
              </a:extLst>
            </p:cNvPr>
            <p:cNvSpPr/>
            <p:nvPr/>
          </p:nvSpPr>
          <p:spPr>
            <a:xfrm>
              <a:off x="4309780" y="1705634"/>
              <a:ext cx="809625" cy="407670"/>
            </a:xfrm>
            <a:custGeom>
              <a:avLst/>
              <a:gdLst/>
              <a:ahLst/>
              <a:cxnLst/>
              <a:rect l="l" t="t" r="r" b="b"/>
              <a:pathLst>
                <a:path w="809625" h="407669">
                  <a:moveTo>
                    <a:pt x="0" y="0"/>
                  </a:moveTo>
                  <a:lnTo>
                    <a:pt x="809282" y="0"/>
                  </a:lnTo>
                  <a:lnTo>
                    <a:pt x="809282" y="407133"/>
                  </a:lnTo>
                  <a:lnTo>
                    <a:pt x="0" y="407133"/>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sp>
          <p:nvSpPr>
            <p:cNvPr id="30" name="object 31">
              <a:extLst>
                <a:ext uri="{FF2B5EF4-FFF2-40B4-BE49-F238E27FC236}">
                  <a16:creationId xmlns:a16="http://schemas.microsoft.com/office/drawing/2014/main" id="{8F3D3933-7017-6E5E-BF53-54C372F1C177}"/>
                </a:ext>
              </a:extLst>
            </p:cNvPr>
            <p:cNvSpPr txBox="1"/>
            <p:nvPr/>
          </p:nvSpPr>
          <p:spPr>
            <a:xfrm>
              <a:off x="4309780" y="1705634"/>
              <a:ext cx="809625" cy="164115"/>
            </a:xfrm>
            <a:prstGeom prst="rect">
              <a:avLst/>
            </a:prstGeom>
            <a:solidFill>
              <a:srgbClr val="FFFFFF"/>
            </a:solidFill>
          </p:spPr>
          <p:txBody>
            <a:bodyPr vert="horz" wrap="square" lIns="0" tIns="114935" rIns="0" bIns="0" rtlCol="0">
              <a:spAutoFit/>
            </a:bodyPr>
            <a:lstStyle/>
            <a:p>
              <a:pPr marL="257175">
                <a:lnSpc>
                  <a:spcPct val="100000"/>
                </a:lnSpc>
                <a:spcBef>
                  <a:spcPts val="905"/>
                </a:spcBef>
              </a:pPr>
              <a:r>
                <a:rPr sz="1000" b="1" spc="-10" dirty="0">
                  <a:latin typeface="Century Gothic" panose="020B0502020202020204" pitchFamily="34" charset="0"/>
                  <a:cs typeface="Calibri"/>
                </a:rPr>
                <a:t>Script</a:t>
              </a:r>
              <a:endParaRPr sz="1000" b="1">
                <a:latin typeface="Century Gothic" panose="020B0502020202020204" pitchFamily="34" charset="0"/>
                <a:cs typeface="Calibri"/>
              </a:endParaRPr>
            </a:p>
          </p:txBody>
        </p:sp>
        <p:sp>
          <p:nvSpPr>
            <p:cNvPr id="31" name="object 32">
              <a:extLst>
                <a:ext uri="{FF2B5EF4-FFF2-40B4-BE49-F238E27FC236}">
                  <a16:creationId xmlns:a16="http://schemas.microsoft.com/office/drawing/2014/main" id="{9F5A1125-8101-5372-5749-3881B181D92C}"/>
                </a:ext>
              </a:extLst>
            </p:cNvPr>
            <p:cNvSpPr txBox="1"/>
            <p:nvPr/>
          </p:nvSpPr>
          <p:spPr>
            <a:xfrm>
              <a:off x="5711316" y="3753319"/>
              <a:ext cx="811530" cy="203876"/>
            </a:xfrm>
            <a:prstGeom prst="rect">
              <a:avLst/>
            </a:prstGeom>
            <a:solidFill>
              <a:srgbClr val="BFBFBF"/>
            </a:solidFill>
            <a:ln w="19050">
              <a:solidFill>
                <a:srgbClr val="A6A6A6"/>
              </a:solidFill>
            </a:ln>
          </p:spPr>
          <p:txBody>
            <a:bodyPr vert="horz" wrap="square" lIns="0" tIns="27305" rIns="0" bIns="0" rtlCol="0">
              <a:spAutoFit/>
            </a:bodyPr>
            <a:lstStyle/>
            <a:p>
              <a:pPr marL="134620" marR="127635" indent="90805">
                <a:lnSpc>
                  <a:spcPct val="100000"/>
                </a:lnSpc>
                <a:spcBef>
                  <a:spcPts val="215"/>
                </a:spcBef>
              </a:pPr>
              <a:r>
                <a:rPr sz="1000" b="1" spc="-10" dirty="0">
                  <a:latin typeface="Century Gothic" panose="020B0502020202020204" pitchFamily="34" charset="0"/>
                  <a:cs typeface="Calibri"/>
                </a:rPr>
                <a:t>Shared Filesystem</a:t>
              </a:r>
              <a:endParaRPr sz="1000" b="1">
                <a:latin typeface="Century Gothic" panose="020B0502020202020204" pitchFamily="34" charset="0"/>
                <a:cs typeface="Calibri"/>
              </a:endParaRPr>
            </a:p>
          </p:txBody>
        </p:sp>
        <p:sp>
          <p:nvSpPr>
            <p:cNvPr id="32" name="object 33">
              <a:extLst>
                <a:ext uri="{FF2B5EF4-FFF2-40B4-BE49-F238E27FC236}">
                  <a16:creationId xmlns:a16="http://schemas.microsoft.com/office/drawing/2014/main" id="{A8DF3349-C674-0C70-F209-ADEF95D771BC}"/>
                </a:ext>
              </a:extLst>
            </p:cNvPr>
            <p:cNvSpPr txBox="1"/>
            <p:nvPr/>
          </p:nvSpPr>
          <p:spPr>
            <a:xfrm>
              <a:off x="5711316" y="4133786"/>
              <a:ext cx="811530" cy="137217"/>
            </a:xfrm>
            <a:prstGeom prst="rect">
              <a:avLst/>
            </a:prstGeom>
            <a:solidFill>
              <a:srgbClr val="BFBFBF"/>
            </a:solidFill>
            <a:ln w="19050">
              <a:solidFill>
                <a:srgbClr val="A6A6A6"/>
              </a:solidFill>
            </a:ln>
          </p:spPr>
          <p:txBody>
            <a:bodyPr vert="horz" wrap="square" lIns="0" tIns="0" rIns="0" bIns="0" rtlCol="0">
              <a:spAutoFit/>
            </a:bodyPr>
            <a:lstStyle/>
            <a:p>
              <a:pPr marL="93980">
                <a:lnSpc>
                  <a:spcPts val="825"/>
                </a:lnSpc>
              </a:pPr>
              <a:r>
                <a:rPr sz="800" b="1" spc="-10" dirty="0">
                  <a:latin typeface="Century Gothic" panose="020B0502020202020204" pitchFamily="34" charset="0"/>
                  <a:cs typeface="Calibri"/>
                </a:rPr>
                <a:t>Storage</a:t>
              </a:r>
              <a:r>
                <a:rPr sz="800" b="1" spc="20" dirty="0">
                  <a:latin typeface="Century Gothic" panose="020B0502020202020204" pitchFamily="34" charset="0"/>
                  <a:cs typeface="Calibri"/>
                </a:rPr>
                <a:t> </a:t>
              </a:r>
              <a:r>
                <a:rPr sz="800" b="1" spc="-10" dirty="0">
                  <a:latin typeface="Century Gothic" panose="020B0502020202020204" pitchFamily="34" charset="0"/>
                  <a:cs typeface="Calibri"/>
                </a:rPr>
                <a:t>(e.g.</a:t>
              </a:r>
              <a:endParaRPr sz="800" b="1">
                <a:latin typeface="Century Gothic" panose="020B0502020202020204" pitchFamily="34" charset="0"/>
                <a:cs typeface="Calibri"/>
              </a:endParaRPr>
            </a:p>
            <a:p>
              <a:pPr marL="93980">
                <a:lnSpc>
                  <a:spcPct val="100000"/>
                </a:lnSpc>
                <a:spcBef>
                  <a:spcPts val="20"/>
                </a:spcBef>
              </a:pPr>
              <a:r>
                <a:rPr sz="800" b="1" spc="-10" dirty="0">
                  <a:latin typeface="Century Gothic" panose="020B0502020202020204" pitchFamily="34" charset="0"/>
                  <a:cs typeface="Calibri"/>
                </a:rPr>
                <a:t>ResearchDrive)</a:t>
              </a:r>
              <a:endParaRPr sz="800" b="1">
                <a:latin typeface="Century Gothic" panose="020B0502020202020204" pitchFamily="34" charset="0"/>
                <a:cs typeface="Calibri"/>
              </a:endParaRPr>
            </a:p>
          </p:txBody>
        </p:sp>
        <p:grpSp>
          <p:nvGrpSpPr>
            <p:cNvPr id="33" name="object 34">
              <a:extLst>
                <a:ext uri="{FF2B5EF4-FFF2-40B4-BE49-F238E27FC236}">
                  <a16:creationId xmlns:a16="http://schemas.microsoft.com/office/drawing/2014/main" id="{F70D9371-1F7C-6FF0-3EBF-5972935380E8}"/>
                </a:ext>
              </a:extLst>
            </p:cNvPr>
            <p:cNvGrpSpPr/>
            <p:nvPr/>
          </p:nvGrpSpPr>
          <p:grpSpPr>
            <a:xfrm>
              <a:off x="2927094" y="3744164"/>
              <a:ext cx="834390" cy="415290"/>
              <a:chOff x="2927094" y="3744164"/>
              <a:chExt cx="834390" cy="415290"/>
            </a:xfrm>
          </p:grpSpPr>
          <p:sp>
            <p:nvSpPr>
              <p:cNvPr id="34" name="object 35">
                <a:extLst>
                  <a:ext uri="{FF2B5EF4-FFF2-40B4-BE49-F238E27FC236}">
                    <a16:creationId xmlns:a16="http://schemas.microsoft.com/office/drawing/2014/main" id="{063CA365-5905-821E-E1CF-3518DF3F8B12}"/>
                  </a:ext>
                </a:extLst>
              </p:cNvPr>
              <p:cNvSpPr/>
              <p:nvPr/>
            </p:nvSpPr>
            <p:spPr>
              <a:xfrm>
                <a:off x="2936619" y="3753689"/>
                <a:ext cx="815340" cy="396240"/>
              </a:xfrm>
              <a:custGeom>
                <a:avLst/>
                <a:gdLst/>
                <a:ahLst/>
                <a:cxnLst/>
                <a:rect l="l" t="t" r="r" b="b"/>
                <a:pathLst>
                  <a:path w="815339" h="396239">
                    <a:moveTo>
                      <a:pt x="814947" y="0"/>
                    </a:moveTo>
                    <a:lnTo>
                      <a:pt x="0" y="0"/>
                    </a:lnTo>
                    <a:lnTo>
                      <a:pt x="0" y="396204"/>
                    </a:lnTo>
                    <a:lnTo>
                      <a:pt x="814947" y="396204"/>
                    </a:lnTo>
                    <a:lnTo>
                      <a:pt x="814947"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35" name="object 36">
                <a:extLst>
                  <a:ext uri="{FF2B5EF4-FFF2-40B4-BE49-F238E27FC236}">
                    <a16:creationId xmlns:a16="http://schemas.microsoft.com/office/drawing/2014/main" id="{45871431-EDC8-C202-DD8D-666F257339C9}"/>
                  </a:ext>
                </a:extLst>
              </p:cNvPr>
              <p:cNvSpPr/>
              <p:nvPr/>
            </p:nvSpPr>
            <p:spPr>
              <a:xfrm>
                <a:off x="2936619" y="3753689"/>
                <a:ext cx="815340" cy="396240"/>
              </a:xfrm>
              <a:custGeom>
                <a:avLst/>
                <a:gdLst/>
                <a:ahLst/>
                <a:cxnLst/>
                <a:rect l="l" t="t" r="r" b="b"/>
                <a:pathLst>
                  <a:path w="815339" h="396239">
                    <a:moveTo>
                      <a:pt x="0" y="0"/>
                    </a:moveTo>
                    <a:lnTo>
                      <a:pt x="814948" y="0"/>
                    </a:lnTo>
                    <a:lnTo>
                      <a:pt x="814948" y="396205"/>
                    </a:lnTo>
                    <a:lnTo>
                      <a:pt x="0" y="396205"/>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36" name="object 37">
              <a:extLst>
                <a:ext uri="{FF2B5EF4-FFF2-40B4-BE49-F238E27FC236}">
                  <a16:creationId xmlns:a16="http://schemas.microsoft.com/office/drawing/2014/main" id="{CC6DEEBB-0F29-8FBF-8B58-D75CFD4B941E}"/>
                </a:ext>
              </a:extLst>
            </p:cNvPr>
            <p:cNvSpPr txBox="1"/>
            <p:nvPr/>
          </p:nvSpPr>
          <p:spPr>
            <a:xfrm>
              <a:off x="2946144" y="3850132"/>
              <a:ext cx="796290" cy="101353"/>
            </a:xfrm>
            <a:prstGeom prst="rect">
              <a:avLst/>
            </a:prstGeom>
          </p:spPr>
          <p:txBody>
            <a:bodyPr vert="horz" wrap="square" lIns="0" tIns="12700" rIns="0" bIns="0" rtlCol="0">
              <a:spAutoFit/>
            </a:bodyPr>
            <a:lstStyle/>
            <a:p>
              <a:pPr marL="144145">
                <a:lnSpc>
                  <a:spcPct val="100000"/>
                </a:lnSpc>
                <a:spcBef>
                  <a:spcPts val="100"/>
                </a:spcBef>
              </a:pPr>
              <a:r>
                <a:rPr sz="1000" b="1" spc="-10" dirty="0">
                  <a:latin typeface="Century Gothic" panose="020B0502020202020204" pitchFamily="34" charset="0"/>
                  <a:cs typeface="Calibri"/>
                </a:rPr>
                <a:t>Reporting</a:t>
              </a:r>
              <a:endParaRPr sz="1000" b="1">
                <a:latin typeface="Century Gothic" panose="020B0502020202020204" pitchFamily="34" charset="0"/>
                <a:cs typeface="Calibri"/>
              </a:endParaRPr>
            </a:p>
          </p:txBody>
        </p:sp>
        <p:sp>
          <p:nvSpPr>
            <p:cNvPr id="37" name="object 38">
              <a:extLst>
                <a:ext uri="{FF2B5EF4-FFF2-40B4-BE49-F238E27FC236}">
                  <a16:creationId xmlns:a16="http://schemas.microsoft.com/office/drawing/2014/main" id="{A5E94FC9-0808-80E8-A13F-0F3D5740EF3C}"/>
                </a:ext>
              </a:extLst>
            </p:cNvPr>
            <p:cNvSpPr/>
            <p:nvPr/>
          </p:nvSpPr>
          <p:spPr>
            <a:xfrm>
              <a:off x="4311284" y="2682513"/>
              <a:ext cx="813435" cy="386080"/>
            </a:xfrm>
            <a:custGeom>
              <a:avLst/>
              <a:gdLst/>
              <a:ahLst/>
              <a:cxnLst/>
              <a:rect l="l" t="t" r="r" b="b"/>
              <a:pathLst>
                <a:path w="813435" h="386080">
                  <a:moveTo>
                    <a:pt x="0" y="0"/>
                  </a:moveTo>
                  <a:lnTo>
                    <a:pt x="813353" y="0"/>
                  </a:lnTo>
                  <a:lnTo>
                    <a:pt x="813353" y="385786"/>
                  </a:lnTo>
                  <a:lnTo>
                    <a:pt x="0" y="385786"/>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sp>
          <p:nvSpPr>
            <p:cNvPr id="38" name="object 39">
              <a:extLst>
                <a:ext uri="{FF2B5EF4-FFF2-40B4-BE49-F238E27FC236}">
                  <a16:creationId xmlns:a16="http://schemas.microsoft.com/office/drawing/2014/main" id="{535A48B0-AE33-A52C-FC01-38541AA55159}"/>
                </a:ext>
              </a:extLst>
            </p:cNvPr>
            <p:cNvSpPr txBox="1"/>
            <p:nvPr/>
          </p:nvSpPr>
          <p:spPr>
            <a:xfrm>
              <a:off x="4311284" y="2682513"/>
              <a:ext cx="813435" cy="157487"/>
            </a:xfrm>
            <a:prstGeom prst="rect">
              <a:avLst/>
            </a:prstGeom>
            <a:solidFill>
              <a:srgbClr val="FFFFFF"/>
            </a:solidFill>
          </p:spPr>
          <p:txBody>
            <a:bodyPr vert="horz" wrap="square" lIns="0" tIns="104139" rIns="0" bIns="0" rtlCol="0">
              <a:spAutoFit/>
            </a:bodyPr>
            <a:lstStyle/>
            <a:p>
              <a:pPr marL="146685">
                <a:lnSpc>
                  <a:spcPct val="100000"/>
                </a:lnSpc>
                <a:spcBef>
                  <a:spcPts val="819"/>
                </a:spcBef>
              </a:pPr>
              <a:r>
                <a:rPr sz="1000" b="1" spc="-10" dirty="0">
                  <a:latin typeface="Century Gothic" panose="020B0502020202020204" pitchFamily="34" charset="0"/>
                  <a:cs typeface="Calibri"/>
                </a:rPr>
                <a:t>Controller</a:t>
              </a:r>
              <a:endParaRPr sz="1000" b="1">
                <a:latin typeface="Century Gothic" panose="020B0502020202020204" pitchFamily="34" charset="0"/>
                <a:cs typeface="Calibri"/>
              </a:endParaRPr>
            </a:p>
          </p:txBody>
        </p:sp>
        <p:grpSp>
          <p:nvGrpSpPr>
            <p:cNvPr id="39" name="object 40">
              <a:extLst>
                <a:ext uri="{FF2B5EF4-FFF2-40B4-BE49-F238E27FC236}">
                  <a16:creationId xmlns:a16="http://schemas.microsoft.com/office/drawing/2014/main" id="{17B2A196-36F6-44FA-A94E-DA93CC4B76B3}"/>
                </a:ext>
              </a:extLst>
            </p:cNvPr>
            <p:cNvGrpSpPr/>
            <p:nvPr/>
          </p:nvGrpSpPr>
          <p:grpSpPr>
            <a:xfrm>
              <a:off x="1531360" y="1698128"/>
              <a:ext cx="829310" cy="397510"/>
              <a:chOff x="1531360" y="1698128"/>
              <a:chExt cx="829310" cy="397510"/>
            </a:xfrm>
          </p:grpSpPr>
          <p:sp>
            <p:nvSpPr>
              <p:cNvPr id="40" name="object 41">
                <a:extLst>
                  <a:ext uri="{FF2B5EF4-FFF2-40B4-BE49-F238E27FC236}">
                    <a16:creationId xmlns:a16="http://schemas.microsoft.com/office/drawing/2014/main" id="{26939F13-6AB1-045F-E17F-3F30CF51283D}"/>
                  </a:ext>
                </a:extLst>
              </p:cNvPr>
              <p:cNvSpPr/>
              <p:nvPr/>
            </p:nvSpPr>
            <p:spPr>
              <a:xfrm>
                <a:off x="1540885" y="1707653"/>
                <a:ext cx="810260" cy="378460"/>
              </a:xfrm>
              <a:custGeom>
                <a:avLst/>
                <a:gdLst/>
                <a:ahLst/>
                <a:cxnLst/>
                <a:rect l="l" t="t" r="r" b="b"/>
                <a:pathLst>
                  <a:path w="810260" h="378460">
                    <a:moveTo>
                      <a:pt x="809999" y="0"/>
                    </a:moveTo>
                    <a:lnTo>
                      <a:pt x="0" y="0"/>
                    </a:lnTo>
                    <a:lnTo>
                      <a:pt x="0" y="378000"/>
                    </a:lnTo>
                    <a:lnTo>
                      <a:pt x="809999" y="378000"/>
                    </a:lnTo>
                    <a:lnTo>
                      <a:pt x="809999"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41" name="object 42">
                <a:extLst>
                  <a:ext uri="{FF2B5EF4-FFF2-40B4-BE49-F238E27FC236}">
                    <a16:creationId xmlns:a16="http://schemas.microsoft.com/office/drawing/2014/main" id="{40380A5C-F9C7-3F00-A353-1CE6A1AB76DD}"/>
                  </a:ext>
                </a:extLst>
              </p:cNvPr>
              <p:cNvSpPr/>
              <p:nvPr/>
            </p:nvSpPr>
            <p:spPr>
              <a:xfrm>
                <a:off x="1540885" y="1707653"/>
                <a:ext cx="810260" cy="378460"/>
              </a:xfrm>
              <a:custGeom>
                <a:avLst/>
                <a:gdLst/>
                <a:ahLst/>
                <a:cxnLst/>
                <a:rect l="l" t="t" r="r" b="b"/>
                <a:pathLst>
                  <a:path w="810260" h="378460">
                    <a:moveTo>
                      <a:pt x="0" y="0"/>
                    </a:moveTo>
                    <a:lnTo>
                      <a:pt x="810000" y="0"/>
                    </a:lnTo>
                    <a:lnTo>
                      <a:pt x="810000" y="378000"/>
                    </a:lnTo>
                    <a:lnTo>
                      <a:pt x="0" y="378000"/>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42" name="object 43">
              <a:extLst>
                <a:ext uri="{FF2B5EF4-FFF2-40B4-BE49-F238E27FC236}">
                  <a16:creationId xmlns:a16="http://schemas.microsoft.com/office/drawing/2014/main" id="{20278EC4-440E-32B6-3038-F4EDA96EBDCC}"/>
                </a:ext>
              </a:extLst>
            </p:cNvPr>
            <p:cNvSpPr txBox="1"/>
            <p:nvPr/>
          </p:nvSpPr>
          <p:spPr>
            <a:xfrm>
              <a:off x="1550410" y="1795779"/>
              <a:ext cx="791210" cy="101353"/>
            </a:xfrm>
            <a:prstGeom prst="rect">
              <a:avLst/>
            </a:prstGeom>
          </p:spPr>
          <p:txBody>
            <a:bodyPr vert="horz" wrap="square" lIns="0" tIns="12700" rIns="0" bIns="0" rtlCol="0">
              <a:spAutoFit/>
            </a:bodyPr>
            <a:lstStyle/>
            <a:p>
              <a:pPr marL="70485">
                <a:lnSpc>
                  <a:spcPct val="100000"/>
                </a:lnSpc>
                <a:spcBef>
                  <a:spcPts val="100"/>
                </a:spcBef>
              </a:pPr>
              <a:r>
                <a:rPr sz="1000" b="1" dirty="0">
                  <a:latin typeface="Century Gothic" panose="020B0502020202020204" pitchFamily="34" charset="0"/>
                  <a:cs typeface="Calibri"/>
                </a:rPr>
                <a:t>VRE</a:t>
              </a:r>
              <a:r>
                <a:rPr sz="1000" b="1" spc="-35" dirty="0">
                  <a:latin typeface="Century Gothic" panose="020B0502020202020204" pitchFamily="34" charset="0"/>
                  <a:cs typeface="Calibri"/>
                </a:rPr>
                <a:t> </a:t>
              </a:r>
              <a:r>
                <a:rPr sz="1000" b="1" spc="-10" dirty="0">
                  <a:latin typeface="Century Gothic" panose="020B0502020202020204" pitchFamily="34" charset="0"/>
                  <a:cs typeface="Calibri"/>
                </a:rPr>
                <a:t>Request</a:t>
              </a:r>
              <a:endParaRPr sz="1000" b="1">
                <a:latin typeface="Century Gothic" panose="020B0502020202020204" pitchFamily="34" charset="0"/>
                <a:cs typeface="Calibri"/>
              </a:endParaRPr>
            </a:p>
          </p:txBody>
        </p:sp>
        <p:sp>
          <p:nvSpPr>
            <p:cNvPr id="43" name="object 44">
              <a:extLst>
                <a:ext uri="{FF2B5EF4-FFF2-40B4-BE49-F238E27FC236}">
                  <a16:creationId xmlns:a16="http://schemas.microsoft.com/office/drawing/2014/main" id="{3BC1C000-2C7E-D63F-3575-043D9498E57A}"/>
                </a:ext>
              </a:extLst>
            </p:cNvPr>
            <p:cNvSpPr txBox="1"/>
            <p:nvPr/>
          </p:nvSpPr>
          <p:spPr>
            <a:xfrm>
              <a:off x="2941628" y="1711551"/>
              <a:ext cx="813435" cy="154759"/>
            </a:xfrm>
            <a:prstGeom prst="rect">
              <a:avLst/>
            </a:prstGeom>
            <a:solidFill>
              <a:srgbClr val="BFBFBF"/>
            </a:solidFill>
            <a:ln w="19050">
              <a:solidFill>
                <a:srgbClr val="A6A6A6"/>
              </a:solidFill>
            </a:ln>
          </p:spPr>
          <p:txBody>
            <a:bodyPr vert="horz" wrap="square" lIns="0" tIns="99695" rIns="0" bIns="0" rtlCol="0">
              <a:spAutoFit/>
            </a:bodyPr>
            <a:lstStyle/>
            <a:p>
              <a:pPr marL="102235">
                <a:lnSpc>
                  <a:spcPct val="100000"/>
                </a:lnSpc>
                <a:spcBef>
                  <a:spcPts val="785"/>
                </a:spcBef>
              </a:pPr>
              <a:r>
                <a:rPr sz="1000" b="1" dirty="0">
                  <a:latin typeface="Century Gothic" panose="020B0502020202020204" pitchFamily="34" charset="0"/>
                  <a:cs typeface="Calibri"/>
                </a:rPr>
                <a:t>VRE</a:t>
              </a:r>
              <a:r>
                <a:rPr sz="1000" b="1" spc="-25" dirty="0">
                  <a:latin typeface="Century Gothic" panose="020B0502020202020204" pitchFamily="34" charset="0"/>
                  <a:cs typeface="Calibri"/>
                </a:rPr>
                <a:t> </a:t>
              </a:r>
              <a:r>
                <a:rPr sz="1000" b="1" spc="-10" dirty="0">
                  <a:latin typeface="Century Gothic" panose="020B0502020202020204" pitchFamily="34" charset="0"/>
                  <a:cs typeface="Calibri"/>
                </a:rPr>
                <a:t>Dossier</a:t>
              </a:r>
              <a:endParaRPr sz="1000" b="1">
                <a:latin typeface="Century Gothic" panose="020B0502020202020204" pitchFamily="34" charset="0"/>
                <a:cs typeface="Calibri"/>
              </a:endParaRPr>
            </a:p>
          </p:txBody>
        </p:sp>
        <p:grpSp>
          <p:nvGrpSpPr>
            <p:cNvPr id="44" name="object 45">
              <a:extLst>
                <a:ext uri="{FF2B5EF4-FFF2-40B4-BE49-F238E27FC236}">
                  <a16:creationId xmlns:a16="http://schemas.microsoft.com/office/drawing/2014/main" id="{6B440F61-DF11-CF59-C9FC-9FCC7E9C4E01}"/>
                </a:ext>
              </a:extLst>
            </p:cNvPr>
            <p:cNvGrpSpPr/>
            <p:nvPr/>
          </p:nvGrpSpPr>
          <p:grpSpPr>
            <a:xfrm>
              <a:off x="2932103" y="2676993"/>
              <a:ext cx="828675" cy="426720"/>
              <a:chOff x="2932103" y="2676993"/>
              <a:chExt cx="828675" cy="426720"/>
            </a:xfrm>
          </p:grpSpPr>
          <p:sp>
            <p:nvSpPr>
              <p:cNvPr id="45" name="object 46">
                <a:extLst>
                  <a:ext uri="{FF2B5EF4-FFF2-40B4-BE49-F238E27FC236}">
                    <a16:creationId xmlns:a16="http://schemas.microsoft.com/office/drawing/2014/main" id="{CA9860E8-A116-9765-675B-6450355351BD}"/>
                  </a:ext>
                </a:extLst>
              </p:cNvPr>
              <p:cNvSpPr/>
              <p:nvPr/>
            </p:nvSpPr>
            <p:spPr>
              <a:xfrm>
                <a:off x="2941628" y="2686518"/>
                <a:ext cx="809625" cy="403225"/>
              </a:xfrm>
              <a:custGeom>
                <a:avLst/>
                <a:gdLst/>
                <a:ahLst/>
                <a:cxnLst/>
                <a:rect l="l" t="t" r="r" b="b"/>
                <a:pathLst>
                  <a:path w="809625" h="403225">
                    <a:moveTo>
                      <a:pt x="0" y="402915"/>
                    </a:moveTo>
                    <a:lnTo>
                      <a:pt x="809282" y="402915"/>
                    </a:lnTo>
                    <a:lnTo>
                      <a:pt x="809282" y="0"/>
                    </a:lnTo>
                    <a:lnTo>
                      <a:pt x="0" y="0"/>
                    </a:lnTo>
                    <a:lnTo>
                      <a:pt x="0" y="402915"/>
                    </a:lnTo>
                    <a:close/>
                  </a:path>
                </a:pathLst>
              </a:custGeom>
              <a:solidFill>
                <a:srgbClr val="FFFFFF"/>
              </a:solidFill>
            </p:spPr>
            <p:txBody>
              <a:bodyPr wrap="square" lIns="0" tIns="0" rIns="0" bIns="0" rtlCol="0"/>
              <a:lstStyle/>
              <a:p>
                <a:endParaRPr b="1" dirty="0">
                  <a:latin typeface="Century Gothic" panose="020B0502020202020204" pitchFamily="34" charset="0"/>
                </a:endParaRPr>
              </a:p>
            </p:txBody>
          </p:sp>
          <p:sp>
            <p:nvSpPr>
              <p:cNvPr id="46" name="object 47">
                <a:extLst>
                  <a:ext uri="{FF2B5EF4-FFF2-40B4-BE49-F238E27FC236}">
                    <a16:creationId xmlns:a16="http://schemas.microsoft.com/office/drawing/2014/main" id="{4DF3B52E-A1CD-6489-B9FC-AF6BFFB0B8A0}"/>
                  </a:ext>
                </a:extLst>
              </p:cNvPr>
              <p:cNvSpPr/>
              <p:nvPr/>
            </p:nvSpPr>
            <p:spPr>
              <a:xfrm>
                <a:off x="2941628" y="2686518"/>
                <a:ext cx="809625" cy="407670"/>
              </a:xfrm>
              <a:custGeom>
                <a:avLst/>
                <a:gdLst/>
                <a:ahLst/>
                <a:cxnLst/>
                <a:rect l="l" t="t" r="r" b="b"/>
                <a:pathLst>
                  <a:path w="809625" h="407669">
                    <a:moveTo>
                      <a:pt x="0" y="0"/>
                    </a:moveTo>
                    <a:lnTo>
                      <a:pt x="809282" y="0"/>
                    </a:lnTo>
                    <a:lnTo>
                      <a:pt x="809282" y="407135"/>
                    </a:lnTo>
                    <a:lnTo>
                      <a:pt x="0" y="407135"/>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grpSp>
        <p:sp>
          <p:nvSpPr>
            <p:cNvPr id="47" name="object 48">
              <a:extLst>
                <a:ext uri="{FF2B5EF4-FFF2-40B4-BE49-F238E27FC236}">
                  <a16:creationId xmlns:a16="http://schemas.microsoft.com/office/drawing/2014/main" id="{65E4504E-30E6-6CDC-2E4E-0CD364566152}"/>
                </a:ext>
              </a:extLst>
            </p:cNvPr>
            <p:cNvSpPr txBox="1"/>
            <p:nvPr/>
          </p:nvSpPr>
          <p:spPr>
            <a:xfrm>
              <a:off x="2951153" y="2789427"/>
              <a:ext cx="790575" cy="288468"/>
            </a:xfrm>
            <a:prstGeom prst="rect">
              <a:avLst/>
            </a:prstGeom>
          </p:spPr>
          <p:txBody>
            <a:bodyPr vert="horz" wrap="square" lIns="0" tIns="12700" rIns="0" bIns="0" rtlCol="0">
              <a:spAutoFit/>
            </a:bodyPr>
            <a:lstStyle/>
            <a:p>
              <a:pPr marL="21590">
                <a:lnSpc>
                  <a:spcPct val="100000"/>
                </a:lnSpc>
                <a:spcBef>
                  <a:spcPts val="100"/>
                </a:spcBef>
              </a:pPr>
              <a:r>
                <a:rPr lang="en-GB" sz="1000" b="1" dirty="0">
                  <a:latin typeface="Century Gothic" panose="020B0502020202020204" pitchFamily="34" charset="0"/>
                  <a:cs typeface="Calibri"/>
                </a:rPr>
                <a:t>Numeric Computing Environment </a:t>
              </a:r>
              <a:endParaRPr sz="1000" b="1" dirty="0">
                <a:latin typeface="Century Gothic" panose="020B0502020202020204" pitchFamily="34" charset="0"/>
                <a:cs typeface="Calibri"/>
              </a:endParaRPr>
            </a:p>
          </p:txBody>
        </p:sp>
        <p:grpSp>
          <p:nvGrpSpPr>
            <p:cNvPr id="48" name="object 49">
              <a:extLst>
                <a:ext uri="{FF2B5EF4-FFF2-40B4-BE49-F238E27FC236}">
                  <a16:creationId xmlns:a16="http://schemas.microsoft.com/office/drawing/2014/main" id="{ADF07233-EC1D-C7C4-087F-E8A76BDA6EF5}"/>
                </a:ext>
              </a:extLst>
            </p:cNvPr>
            <p:cNvGrpSpPr/>
            <p:nvPr/>
          </p:nvGrpSpPr>
          <p:grpSpPr>
            <a:xfrm>
              <a:off x="2981292" y="1809238"/>
              <a:ext cx="5046980" cy="1771014"/>
              <a:chOff x="2981292" y="1809238"/>
              <a:chExt cx="5046980" cy="1771014"/>
            </a:xfrm>
          </p:grpSpPr>
          <p:sp>
            <p:nvSpPr>
              <p:cNvPr id="49" name="object 50">
                <a:extLst>
                  <a:ext uri="{FF2B5EF4-FFF2-40B4-BE49-F238E27FC236}">
                    <a16:creationId xmlns:a16="http://schemas.microsoft.com/office/drawing/2014/main" id="{F30B78BA-217E-0635-2313-02A7DD159920}"/>
                  </a:ext>
                </a:extLst>
              </p:cNvPr>
              <p:cNvSpPr/>
              <p:nvPr/>
            </p:nvSpPr>
            <p:spPr>
              <a:xfrm>
                <a:off x="7243559" y="1818445"/>
                <a:ext cx="81280" cy="81280"/>
              </a:xfrm>
              <a:custGeom>
                <a:avLst/>
                <a:gdLst/>
                <a:ahLst/>
                <a:cxnLst/>
                <a:rect l="l" t="t" r="r" b="b"/>
                <a:pathLst>
                  <a:path w="81279" h="81280">
                    <a:moveTo>
                      <a:pt x="81000" y="0"/>
                    </a:moveTo>
                    <a:lnTo>
                      <a:pt x="0" y="0"/>
                    </a:lnTo>
                    <a:lnTo>
                      <a:pt x="0" y="81000"/>
                    </a:lnTo>
                    <a:lnTo>
                      <a:pt x="81000" y="81000"/>
                    </a:lnTo>
                    <a:lnTo>
                      <a:pt x="81000"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50" name="object 51">
                <a:extLst>
                  <a:ext uri="{FF2B5EF4-FFF2-40B4-BE49-F238E27FC236}">
                    <a16:creationId xmlns:a16="http://schemas.microsoft.com/office/drawing/2014/main" id="{04400743-B36A-A83B-FC3F-28422AA31BC3}"/>
                  </a:ext>
                </a:extLst>
              </p:cNvPr>
              <p:cNvSpPr/>
              <p:nvPr/>
            </p:nvSpPr>
            <p:spPr>
              <a:xfrm>
                <a:off x="7243559" y="1818445"/>
                <a:ext cx="81280" cy="81280"/>
              </a:xfrm>
              <a:custGeom>
                <a:avLst/>
                <a:gdLst/>
                <a:ahLst/>
                <a:cxnLst/>
                <a:rect l="l" t="t" r="r" b="b"/>
                <a:pathLst>
                  <a:path w="81279" h="81280">
                    <a:moveTo>
                      <a:pt x="0" y="0"/>
                    </a:moveTo>
                    <a:lnTo>
                      <a:pt x="81000" y="0"/>
                    </a:lnTo>
                    <a:lnTo>
                      <a:pt x="81000" y="81000"/>
                    </a:lnTo>
                    <a:lnTo>
                      <a:pt x="0" y="81000"/>
                    </a:lnTo>
                    <a:lnTo>
                      <a:pt x="0" y="0"/>
                    </a:lnTo>
                    <a:close/>
                  </a:path>
                </a:pathLst>
              </a:custGeom>
              <a:ln w="18000">
                <a:solidFill>
                  <a:srgbClr val="FFFFFF"/>
                </a:solidFill>
              </a:ln>
            </p:spPr>
            <p:txBody>
              <a:bodyPr wrap="square" lIns="0" tIns="0" rIns="0" bIns="0" rtlCol="0"/>
              <a:lstStyle/>
              <a:p>
                <a:endParaRPr b="1">
                  <a:latin typeface="Century Gothic" panose="020B0502020202020204" pitchFamily="34" charset="0"/>
                </a:endParaRPr>
              </a:p>
            </p:txBody>
          </p:sp>
          <p:sp>
            <p:nvSpPr>
              <p:cNvPr id="51" name="object 52">
                <a:extLst>
                  <a:ext uri="{FF2B5EF4-FFF2-40B4-BE49-F238E27FC236}">
                    <a16:creationId xmlns:a16="http://schemas.microsoft.com/office/drawing/2014/main" id="{E3F0EFC0-86DF-936B-AC56-3245BD04B57C}"/>
                  </a:ext>
                </a:extLst>
              </p:cNvPr>
              <p:cNvSpPr/>
              <p:nvPr/>
            </p:nvSpPr>
            <p:spPr>
              <a:xfrm>
                <a:off x="7540560" y="1818445"/>
                <a:ext cx="81280" cy="81280"/>
              </a:xfrm>
              <a:custGeom>
                <a:avLst/>
                <a:gdLst/>
                <a:ahLst/>
                <a:cxnLst/>
                <a:rect l="l" t="t" r="r" b="b"/>
                <a:pathLst>
                  <a:path w="81279" h="81280">
                    <a:moveTo>
                      <a:pt x="80999" y="0"/>
                    </a:moveTo>
                    <a:lnTo>
                      <a:pt x="0" y="0"/>
                    </a:lnTo>
                    <a:lnTo>
                      <a:pt x="0" y="81000"/>
                    </a:lnTo>
                    <a:lnTo>
                      <a:pt x="80999" y="81000"/>
                    </a:lnTo>
                    <a:lnTo>
                      <a:pt x="80999"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52" name="object 53">
                <a:extLst>
                  <a:ext uri="{FF2B5EF4-FFF2-40B4-BE49-F238E27FC236}">
                    <a16:creationId xmlns:a16="http://schemas.microsoft.com/office/drawing/2014/main" id="{C262B18B-5F85-E28C-164B-B10C79A013E4}"/>
                  </a:ext>
                </a:extLst>
              </p:cNvPr>
              <p:cNvSpPr/>
              <p:nvPr/>
            </p:nvSpPr>
            <p:spPr>
              <a:xfrm>
                <a:off x="7540560" y="1818445"/>
                <a:ext cx="81280" cy="81280"/>
              </a:xfrm>
              <a:custGeom>
                <a:avLst/>
                <a:gdLst/>
                <a:ahLst/>
                <a:cxnLst/>
                <a:rect l="l" t="t" r="r" b="b"/>
                <a:pathLst>
                  <a:path w="81279" h="81280">
                    <a:moveTo>
                      <a:pt x="0" y="0"/>
                    </a:moveTo>
                    <a:lnTo>
                      <a:pt x="81000" y="0"/>
                    </a:lnTo>
                    <a:lnTo>
                      <a:pt x="81000" y="81000"/>
                    </a:lnTo>
                    <a:lnTo>
                      <a:pt x="0" y="81000"/>
                    </a:lnTo>
                    <a:lnTo>
                      <a:pt x="0" y="0"/>
                    </a:lnTo>
                    <a:close/>
                  </a:path>
                </a:pathLst>
              </a:custGeom>
              <a:ln w="18000">
                <a:solidFill>
                  <a:srgbClr val="FFFFFF"/>
                </a:solidFill>
              </a:ln>
            </p:spPr>
            <p:txBody>
              <a:bodyPr wrap="square" lIns="0" tIns="0" rIns="0" bIns="0" rtlCol="0"/>
              <a:lstStyle/>
              <a:p>
                <a:endParaRPr b="1">
                  <a:latin typeface="Century Gothic" panose="020B0502020202020204" pitchFamily="34" charset="0"/>
                </a:endParaRPr>
              </a:p>
            </p:txBody>
          </p:sp>
          <p:pic>
            <p:nvPicPr>
              <p:cNvPr id="53" name="object 54">
                <a:extLst>
                  <a:ext uri="{FF2B5EF4-FFF2-40B4-BE49-F238E27FC236}">
                    <a16:creationId xmlns:a16="http://schemas.microsoft.com/office/drawing/2014/main" id="{3830EF85-C1EC-4E4B-85EE-5C86BE3C8B9D}"/>
                  </a:ext>
                </a:extLst>
              </p:cNvPr>
              <p:cNvPicPr/>
              <p:nvPr/>
            </p:nvPicPr>
            <p:blipFill>
              <a:blip r:embed="rId2" cstate="print"/>
              <a:stretch>
                <a:fillRect/>
              </a:stretch>
            </p:blipFill>
            <p:spPr>
              <a:xfrm>
                <a:off x="7062538" y="3110062"/>
                <a:ext cx="231659" cy="374759"/>
              </a:xfrm>
              <a:prstGeom prst="rect">
                <a:avLst/>
              </a:prstGeom>
            </p:spPr>
          </p:pic>
          <p:pic>
            <p:nvPicPr>
              <p:cNvPr id="54" name="object 55">
                <a:extLst>
                  <a:ext uri="{FF2B5EF4-FFF2-40B4-BE49-F238E27FC236}">
                    <a16:creationId xmlns:a16="http://schemas.microsoft.com/office/drawing/2014/main" id="{4863B45D-DB8F-386A-3E53-D572A5106925}"/>
                  </a:ext>
                </a:extLst>
              </p:cNvPr>
              <p:cNvPicPr/>
              <p:nvPr/>
            </p:nvPicPr>
            <p:blipFill>
              <a:blip r:embed="rId2" cstate="print"/>
              <a:stretch>
                <a:fillRect/>
              </a:stretch>
            </p:blipFill>
            <p:spPr>
              <a:xfrm>
                <a:off x="6999627" y="3141652"/>
                <a:ext cx="231659" cy="374759"/>
              </a:xfrm>
              <a:prstGeom prst="rect">
                <a:avLst/>
              </a:prstGeom>
            </p:spPr>
          </p:pic>
          <p:pic>
            <p:nvPicPr>
              <p:cNvPr id="55" name="object 56">
                <a:extLst>
                  <a:ext uri="{FF2B5EF4-FFF2-40B4-BE49-F238E27FC236}">
                    <a16:creationId xmlns:a16="http://schemas.microsoft.com/office/drawing/2014/main" id="{8FEA473E-0767-7060-33AF-4737C302650E}"/>
                  </a:ext>
                </a:extLst>
              </p:cNvPr>
              <p:cNvPicPr/>
              <p:nvPr/>
            </p:nvPicPr>
            <p:blipFill>
              <a:blip r:embed="rId2" cstate="print"/>
              <a:stretch>
                <a:fillRect/>
              </a:stretch>
            </p:blipFill>
            <p:spPr>
              <a:xfrm>
                <a:off x="6936718" y="3173512"/>
                <a:ext cx="231659" cy="374759"/>
              </a:xfrm>
              <a:prstGeom prst="rect">
                <a:avLst/>
              </a:prstGeom>
            </p:spPr>
          </p:pic>
          <p:pic>
            <p:nvPicPr>
              <p:cNvPr id="56" name="object 57">
                <a:extLst>
                  <a:ext uri="{FF2B5EF4-FFF2-40B4-BE49-F238E27FC236}">
                    <a16:creationId xmlns:a16="http://schemas.microsoft.com/office/drawing/2014/main" id="{FF6968CB-8054-FA9D-B2C7-60C1F1B28A9A}"/>
                  </a:ext>
                </a:extLst>
              </p:cNvPr>
              <p:cNvPicPr/>
              <p:nvPr/>
            </p:nvPicPr>
            <p:blipFill>
              <a:blip r:embed="rId2" cstate="print"/>
              <a:stretch>
                <a:fillRect/>
              </a:stretch>
            </p:blipFill>
            <p:spPr>
              <a:xfrm>
                <a:off x="6873807" y="3205102"/>
                <a:ext cx="231659" cy="374759"/>
              </a:xfrm>
              <a:prstGeom prst="rect">
                <a:avLst/>
              </a:prstGeom>
            </p:spPr>
          </p:pic>
          <p:pic>
            <p:nvPicPr>
              <p:cNvPr id="57" name="object 58">
                <a:extLst>
                  <a:ext uri="{FF2B5EF4-FFF2-40B4-BE49-F238E27FC236}">
                    <a16:creationId xmlns:a16="http://schemas.microsoft.com/office/drawing/2014/main" id="{098DD892-263A-D04C-1B8F-6C33E3B0E1F9}"/>
                  </a:ext>
                </a:extLst>
              </p:cNvPr>
              <p:cNvPicPr/>
              <p:nvPr/>
            </p:nvPicPr>
            <p:blipFill>
              <a:blip r:embed="rId3" cstate="print"/>
              <a:stretch>
                <a:fillRect/>
              </a:stretch>
            </p:blipFill>
            <p:spPr>
              <a:xfrm>
                <a:off x="7500208" y="3201862"/>
                <a:ext cx="214109" cy="244350"/>
              </a:xfrm>
              <a:prstGeom prst="rect">
                <a:avLst/>
              </a:prstGeom>
            </p:spPr>
          </p:pic>
          <p:pic>
            <p:nvPicPr>
              <p:cNvPr id="58" name="object 59">
                <a:extLst>
                  <a:ext uri="{FF2B5EF4-FFF2-40B4-BE49-F238E27FC236}">
                    <a16:creationId xmlns:a16="http://schemas.microsoft.com/office/drawing/2014/main" id="{0A46CA9A-E19E-D2C9-748A-0A092C49ECD0}"/>
                  </a:ext>
                </a:extLst>
              </p:cNvPr>
              <p:cNvPicPr/>
              <p:nvPr/>
            </p:nvPicPr>
            <p:blipFill>
              <a:blip r:embed="rId3" cstate="print"/>
              <a:stretch>
                <a:fillRect/>
              </a:stretch>
            </p:blipFill>
            <p:spPr>
              <a:xfrm>
                <a:off x="7342257" y="3328492"/>
                <a:ext cx="214109" cy="244349"/>
              </a:xfrm>
              <a:prstGeom prst="rect">
                <a:avLst/>
              </a:prstGeom>
            </p:spPr>
          </p:pic>
          <p:pic>
            <p:nvPicPr>
              <p:cNvPr id="59" name="object 60">
                <a:extLst>
                  <a:ext uri="{FF2B5EF4-FFF2-40B4-BE49-F238E27FC236}">
                    <a16:creationId xmlns:a16="http://schemas.microsoft.com/office/drawing/2014/main" id="{056BEE62-E967-8611-1502-6B69593B90CC}"/>
                  </a:ext>
                </a:extLst>
              </p:cNvPr>
              <p:cNvPicPr/>
              <p:nvPr/>
            </p:nvPicPr>
            <p:blipFill>
              <a:blip r:embed="rId3" cstate="print"/>
              <a:stretch>
                <a:fillRect/>
              </a:stretch>
            </p:blipFill>
            <p:spPr>
              <a:xfrm>
                <a:off x="7658698" y="3296902"/>
                <a:ext cx="214109" cy="244349"/>
              </a:xfrm>
              <a:prstGeom prst="rect">
                <a:avLst/>
              </a:prstGeom>
            </p:spPr>
          </p:pic>
          <p:pic>
            <p:nvPicPr>
              <p:cNvPr id="60" name="object 61">
                <a:extLst>
                  <a:ext uri="{FF2B5EF4-FFF2-40B4-BE49-F238E27FC236}">
                    <a16:creationId xmlns:a16="http://schemas.microsoft.com/office/drawing/2014/main" id="{A6CAD490-DD26-DA5F-7023-3B129BF3ED1B}"/>
                  </a:ext>
                </a:extLst>
              </p:cNvPr>
              <p:cNvPicPr/>
              <p:nvPr/>
            </p:nvPicPr>
            <p:blipFill>
              <a:blip r:embed="rId4" cstate="print"/>
              <a:stretch>
                <a:fillRect/>
              </a:stretch>
            </p:blipFill>
            <p:spPr>
              <a:xfrm>
                <a:off x="3235652" y="2606684"/>
                <a:ext cx="235709" cy="188459"/>
              </a:xfrm>
              <a:prstGeom prst="rect">
                <a:avLst/>
              </a:prstGeom>
            </p:spPr>
          </p:pic>
          <p:pic>
            <p:nvPicPr>
              <p:cNvPr id="61" name="object 62">
                <a:extLst>
                  <a:ext uri="{FF2B5EF4-FFF2-40B4-BE49-F238E27FC236}">
                    <a16:creationId xmlns:a16="http://schemas.microsoft.com/office/drawing/2014/main" id="{437DCFB8-31A5-E09E-06AB-D5624BE7F0E8}"/>
                  </a:ext>
                </a:extLst>
              </p:cNvPr>
              <p:cNvPicPr/>
              <p:nvPr/>
            </p:nvPicPr>
            <p:blipFill>
              <a:blip r:embed="rId4" cstate="print"/>
              <a:stretch>
                <a:fillRect/>
              </a:stretch>
            </p:blipFill>
            <p:spPr>
              <a:xfrm>
                <a:off x="3489010" y="2571750"/>
                <a:ext cx="235709" cy="188459"/>
              </a:xfrm>
              <a:prstGeom prst="rect">
                <a:avLst/>
              </a:prstGeom>
            </p:spPr>
          </p:pic>
          <p:pic>
            <p:nvPicPr>
              <p:cNvPr id="62" name="object 63">
                <a:extLst>
                  <a:ext uri="{FF2B5EF4-FFF2-40B4-BE49-F238E27FC236}">
                    <a16:creationId xmlns:a16="http://schemas.microsoft.com/office/drawing/2014/main" id="{E99F434D-6F7B-835A-73E4-9EEBDE3D2003}"/>
                  </a:ext>
                </a:extLst>
              </p:cNvPr>
              <p:cNvPicPr/>
              <p:nvPr/>
            </p:nvPicPr>
            <p:blipFill>
              <a:blip r:embed="rId4" cstate="print"/>
              <a:stretch>
                <a:fillRect/>
              </a:stretch>
            </p:blipFill>
            <p:spPr>
              <a:xfrm>
                <a:off x="2981292" y="2573329"/>
                <a:ext cx="235979" cy="188459"/>
              </a:xfrm>
              <a:prstGeom prst="rect">
                <a:avLst/>
              </a:prstGeom>
            </p:spPr>
          </p:pic>
          <p:sp>
            <p:nvSpPr>
              <p:cNvPr id="63" name="object 64">
                <a:extLst>
                  <a:ext uri="{FF2B5EF4-FFF2-40B4-BE49-F238E27FC236}">
                    <a16:creationId xmlns:a16="http://schemas.microsoft.com/office/drawing/2014/main" id="{45D4DB46-CF26-7898-C144-7831513678A5}"/>
                  </a:ext>
                </a:extLst>
              </p:cNvPr>
              <p:cNvSpPr/>
              <p:nvPr/>
            </p:nvSpPr>
            <p:spPr>
              <a:xfrm>
                <a:off x="6674696" y="2490856"/>
                <a:ext cx="1350010" cy="219075"/>
              </a:xfrm>
              <a:custGeom>
                <a:avLst/>
                <a:gdLst/>
                <a:ahLst/>
                <a:cxnLst/>
                <a:rect l="l" t="t" r="r" b="b"/>
                <a:pathLst>
                  <a:path w="1350009" h="219075">
                    <a:moveTo>
                      <a:pt x="1012094" y="0"/>
                    </a:moveTo>
                    <a:lnTo>
                      <a:pt x="337365" y="0"/>
                    </a:lnTo>
                    <a:lnTo>
                      <a:pt x="0" y="218700"/>
                    </a:lnTo>
                    <a:lnTo>
                      <a:pt x="1349729" y="218700"/>
                    </a:lnTo>
                    <a:lnTo>
                      <a:pt x="1012094"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64" name="object 65">
                <a:extLst>
                  <a:ext uri="{FF2B5EF4-FFF2-40B4-BE49-F238E27FC236}">
                    <a16:creationId xmlns:a16="http://schemas.microsoft.com/office/drawing/2014/main" id="{E8C7EDD4-9C5F-C1E2-A8D6-805803127E1B}"/>
                  </a:ext>
                </a:extLst>
              </p:cNvPr>
              <p:cNvSpPr/>
              <p:nvPr/>
            </p:nvSpPr>
            <p:spPr>
              <a:xfrm>
                <a:off x="6674696" y="2490856"/>
                <a:ext cx="1350010" cy="219075"/>
              </a:xfrm>
              <a:custGeom>
                <a:avLst/>
                <a:gdLst/>
                <a:ahLst/>
                <a:cxnLst/>
                <a:rect l="l" t="t" r="r" b="b"/>
                <a:pathLst>
                  <a:path w="1350009" h="219075">
                    <a:moveTo>
                      <a:pt x="0" y="218700"/>
                    </a:moveTo>
                    <a:lnTo>
                      <a:pt x="1349730" y="218700"/>
                    </a:lnTo>
                    <a:lnTo>
                      <a:pt x="1012095" y="0"/>
                    </a:lnTo>
                    <a:lnTo>
                      <a:pt x="337365" y="0"/>
                    </a:lnTo>
                    <a:lnTo>
                      <a:pt x="0" y="218700"/>
                    </a:lnTo>
                  </a:path>
                </a:pathLst>
              </a:custGeom>
              <a:ln w="7200">
                <a:solidFill>
                  <a:srgbClr val="000000"/>
                </a:solidFill>
              </a:ln>
            </p:spPr>
            <p:txBody>
              <a:bodyPr wrap="square" lIns="0" tIns="0" rIns="0" bIns="0" rtlCol="0"/>
              <a:lstStyle/>
              <a:p>
                <a:endParaRPr b="1">
                  <a:latin typeface="Century Gothic" panose="020B0502020202020204" pitchFamily="34" charset="0"/>
                </a:endParaRPr>
              </a:p>
            </p:txBody>
          </p:sp>
          <p:pic>
            <p:nvPicPr>
              <p:cNvPr id="65" name="object 66">
                <a:extLst>
                  <a:ext uri="{FF2B5EF4-FFF2-40B4-BE49-F238E27FC236}">
                    <a16:creationId xmlns:a16="http://schemas.microsoft.com/office/drawing/2014/main" id="{3825A78A-9CC4-9595-868E-435038E319D8}"/>
                  </a:ext>
                </a:extLst>
              </p:cNvPr>
              <p:cNvPicPr/>
              <p:nvPr/>
            </p:nvPicPr>
            <p:blipFill>
              <a:blip r:embed="rId5" cstate="print"/>
              <a:stretch>
                <a:fillRect/>
              </a:stretch>
            </p:blipFill>
            <p:spPr>
              <a:xfrm>
                <a:off x="7125996" y="2353156"/>
                <a:ext cx="231659" cy="174960"/>
              </a:xfrm>
              <a:prstGeom prst="rect">
                <a:avLst/>
              </a:prstGeom>
            </p:spPr>
          </p:pic>
          <p:pic>
            <p:nvPicPr>
              <p:cNvPr id="66" name="object 67">
                <a:extLst>
                  <a:ext uri="{FF2B5EF4-FFF2-40B4-BE49-F238E27FC236}">
                    <a16:creationId xmlns:a16="http://schemas.microsoft.com/office/drawing/2014/main" id="{5A9F892C-2742-EE13-5C97-548E1F511276}"/>
                  </a:ext>
                </a:extLst>
              </p:cNvPr>
              <p:cNvPicPr/>
              <p:nvPr/>
            </p:nvPicPr>
            <p:blipFill>
              <a:blip r:embed="rId6" cstate="print"/>
              <a:stretch>
                <a:fillRect/>
              </a:stretch>
            </p:blipFill>
            <p:spPr>
              <a:xfrm>
                <a:off x="7034735" y="2499225"/>
                <a:ext cx="231659" cy="174960"/>
              </a:xfrm>
              <a:prstGeom prst="rect">
                <a:avLst/>
              </a:prstGeom>
            </p:spPr>
          </p:pic>
          <p:pic>
            <p:nvPicPr>
              <p:cNvPr id="67" name="object 68">
                <a:extLst>
                  <a:ext uri="{FF2B5EF4-FFF2-40B4-BE49-F238E27FC236}">
                    <a16:creationId xmlns:a16="http://schemas.microsoft.com/office/drawing/2014/main" id="{2B0C6C02-1341-A847-2E7B-5A84AE856563}"/>
                  </a:ext>
                </a:extLst>
              </p:cNvPr>
              <p:cNvPicPr/>
              <p:nvPr/>
            </p:nvPicPr>
            <p:blipFill>
              <a:blip r:embed="rId7" cstate="print"/>
              <a:stretch>
                <a:fillRect/>
              </a:stretch>
            </p:blipFill>
            <p:spPr>
              <a:xfrm>
                <a:off x="7271795" y="2397436"/>
                <a:ext cx="231659" cy="174689"/>
              </a:xfrm>
              <a:prstGeom prst="rect">
                <a:avLst/>
              </a:prstGeom>
            </p:spPr>
          </p:pic>
          <p:pic>
            <p:nvPicPr>
              <p:cNvPr id="68" name="object 69">
                <a:extLst>
                  <a:ext uri="{FF2B5EF4-FFF2-40B4-BE49-F238E27FC236}">
                    <a16:creationId xmlns:a16="http://schemas.microsoft.com/office/drawing/2014/main" id="{09456D7A-13D6-21CA-69F9-5A8EB4259C13}"/>
                  </a:ext>
                </a:extLst>
              </p:cNvPr>
              <p:cNvPicPr/>
              <p:nvPr/>
            </p:nvPicPr>
            <p:blipFill>
              <a:blip r:embed="rId8" cstate="print"/>
              <a:stretch>
                <a:fillRect/>
              </a:stretch>
            </p:blipFill>
            <p:spPr>
              <a:xfrm>
                <a:off x="7423265" y="2499225"/>
                <a:ext cx="231659" cy="174960"/>
              </a:xfrm>
              <a:prstGeom prst="rect">
                <a:avLst/>
              </a:prstGeom>
            </p:spPr>
          </p:pic>
          <p:pic>
            <p:nvPicPr>
              <p:cNvPr id="69" name="object 70">
                <a:extLst>
                  <a:ext uri="{FF2B5EF4-FFF2-40B4-BE49-F238E27FC236}">
                    <a16:creationId xmlns:a16="http://schemas.microsoft.com/office/drawing/2014/main" id="{0E44D2C6-2A9C-7225-A952-C1C47FB56E65}"/>
                  </a:ext>
                </a:extLst>
              </p:cNvPr>
              <p:cNvPicPr/>
              <p:nvPr/>
            </p:nvPicPr>
            <p:blipFill>
              <a:blip r:embed="rId9" cstate="print"/>
              <a:stretch>
                <a:fillRect/>
              </a:stretch>
            </p:blipFill>
            <p:spPr>
              <a:xfrm>
                <a:off x="7217256" y="2535675"/>
                <a:ext cx="236789" cy="180089"/>
              </a:xfrm>
              <a:prstGeom prst="rect">
                <a:avLst/>
              </a:prstGeom>
            </p:spPr>
          </p:pic>
          <p:sp>
            <p:nvSpPr>
              <p:cNvPr id="70" name="object 71">
                <a:extLst>
                  <a:ext uri="{FF2B5EF4-FFF2-40B4-BE49-F238E27FC236}">
                    <a16:creationId xmlns:a16="http://schemas.microsoft.com/office/drawing/2014/main" id="{6E2FB6F6-BF9B-DB3B-910F-B9F19FE0A685}"/>
                  </a:ext>
                </a:extLst>
              </p:cNvPr>
              <p:cNvSpPr/>
              <p:nvPr/>
            </p:nvSpPr>
            <p:spPr>
              <a:xfrm>
                <a:off x="6695160" y="2760210"/>
                <a:ext cx="97790" cy="581660"/>
              </a:xfrm>
              <a:custGeom>
                <a:avLst/>
                <a:gdLst/>
                <a:ahLst/>
                <a:cxnLst/>
                <a:rect l="l" t="t" r="r" b="b"/>
                <a:pathLst>
                  <a:path w="97790" h="581660">
                    <a:moveTo>
                      <a:pt x="0" y="0"/>
                    </a:moveTo>
                    <a:lnTo>
                      <a:pt x="97199" y="581041"/>
                    </a:lnTo>
                  </a:path>
                </a:pathLst>
              </a:custGeom>
              <a:ln w="7200">
                <a:solidFill>
                  <a:srgbClr val="000000"/>
                </a:solidFill>
              </a:ln>
            </p:spPr>
            <p:txBody>
              <a:bodyPr wrap="square" lIns="0" tIns="0" rIns="0" bIns="0" rtlCol="0"/>
              <a:lstStyle/>
              <a:p>
                <a:endParaRPr b="1">
                  <a:latin typeface="Century Gothic" panose="020B0502020202020204" pitchFamily="34" charset="0"/>
                </a:endParaRPr>
              </a:p>
            </p:txBody>
          </p:sp>
          <p:sp>
            <p:nvSpPr>
              <p:cNvPr id="71" name="object 72">
                <a:extLst>
                  <a:ext uri="{FF2B5EF4-FFF2-40B4-BE49-F238E27FC236}">
                    <a16:creationId xmlns:a16="http://schemas.microsoft.com/office/drawing/2014/main" id="{9349E983-D285-5A4D-84C1-E49943C85229}"/>
                  </a:ext>
                </a:extLst>
              </p:cNvPr>
              <p:cNvSpPr/>
              <p:nvPr/>
            </p:nvSpPr>
            <p:spPr>
              <a:xfrm>
                <a:off x="7920325" y="2760210"/>
                <a:ext cx="97790" cy="605790"/>
              </a:xfrm>
              <a:custGeom>
                <a:avLst/>
                <a:gdLst/>
                <a:ahLst/>
                <a:cxnLst/>
                <a:rect l="l" t="t" r="r" b="b"/>
                <a:pathLst>
                  <a:path w="97790" h="605789">
                    <a:moveTo>
                      <a:pt x="97197" y="0"/>
                    </a:moveTo>
                    <a:lnTo>
                      <a:pt x="0" y="605167"/>
                    </a:lnTo>
                  </a:path>
                </a:pathLst>
              </a:custGeom>
              <a:ln w="7200">
                <a:solidFill>
                  <a:srgbClr val="000000"/>
                </a:solidFill>
              </a:ln>
            </p:spPr>
            <p:txBody>
              <a:bodyPr wrap="square" lIns="0" tIns="0" rIns="0" bIns="0" rtlCol="0"/>
              <a:lstStyle/>
              <a:p>
                <a:endParaRPr b="1">
                  <a:latin typeface="Century Gothic" panose="020B0502020202020204" pitchFamily="34" charset="0"/>
                </a:endParaRPr>
              </a:p>
            </p:txBody>
          </p:sp>
        </p:grpSp>
        <p:sp>
          <p:nvSpPr>
            <p:cNvPr id="72" name="object 73">
              <a:extLst>
                <a:ext uri="{FF2B5EF4-FFF2-40B4-BE49-F238E27FC236}">
                  <a16:creationId xmlns:a16="http://schemas.microsoft.com/office/drawing/2014/main" id="{D7EEE5AF-465D-4987-5905-5FEFD366FA8A}"/>
                </a:ext>
              </a:extLst>
            </p:cNvPr>
            <p:cNvSpPr txBox="1"/>
            <p:nvPr/>
          </p:nvSpPr>
          <p:spPr>
            <a:xfrm>
              <a:off x="5717326" y="1705632"/>
              <a:ext cx="813435" cy="205046"/>
            </a:xfrm>
            <a:prstGeom prst="rect">
              <a:avLst/>
            </a:prstGeom>
            <a:solidFill>
              <a:srgbClr val="BFBFBF"/>
            </a:solidFill>
            <a:ln w="19050">
              <a:solidFill>
                <a:srgbClr val="A6A6A6"/>
              </a:solidFill>
            </a:ln>
          </p:spPr>
          <p:txBody>
            <a:bodyPr vert="horz" wrap="square" lIns="0" tIns="29209" rIns="0" bIns="0" rtlCol="0">
              <a:spAutoFit/>
            </a:bodyPr>
            <a:lstStyle/>
            <a:p>
              <a:pPr marL="235585" marR="196215" indent="-31750">
                <a:lnSpc>
                  <a:spcPct val="100000"/>
                </a:lnSpc>
                <a:spcBef>
                  <a:spcPts val="229"/>
                </a:spcBef>
              </a:pPr>
              <a:r>
                <a:rPr sz="1000" b="1" spc="-10" dirty="0">
                  <a:latin typeface="Century Gothic" panose="020B0502020202020204" pitchFamily="34" charset="0"/>
                  <a:cs typeface="Calibri"/>
                </a:rPr>
                <a:t>Remote Access</a:t>
              </a:r>
              <a:endParaRPr sz="1000" b="1" dirty="0">
                <a:latin typeface="Century Gothic" panose="020B0502020202020204" pitchFamily="34" charset="0"/>
                <a:cs typeface="Calibri"/>
              </a:endParaRPr>
            </a:p>
          </p:txBody>
        </p:sp>
        <p:grpSp>
          <p:nvGrpSpPr>
            <p:cNvPr id="73" name="object 74">
              <a:extLst>
                <a:ext uri="{FF2B5EF4-FFF2-40B4-BE49-F238E27FC236}">
                  <a16:creationId xmlns:a16="http://schemas.microsoft.com/office/drawing/2014/main" id="{A8B9A403-D07D-97D5-09DD-5B09F7C9B5A4}"/>
                </a:ext>
              </a:extLst>
            </p:cNvPr>
            <p:cNvGrpSpPr/>
            <p:nvPr/>
          </p:nvGrpSpPr>
          <p:grpSpPr>
            <a:xfrm>
              <a:off x="1945886" y="1858554"/>
              <a:ext cx="1814830" cy="1452245"/>
              <a:chOff x="1945886" y="1858554"/>
              <a:chExt cx="1814830" cy="1452245"/>
            </a:xfrm>
          </p:grpSpPr>
          <p:sp>
            <p:nvSpPr>
              <p:cNvPr id="74" name="object 75">
                <a:extLst>
                  <a:ext uri="{FF2B5EF4-FFF2-40B4-BE49-F238E27FC236}">
                    <a16:creationId xmlns:a16="http://schemas.microsoft.com/office/drawing/2014/main" id="{69CF79C6-F923-5DEE-2853-C2C5DEA85F92}"/>
                  </a:ext>
                </a:extLst>
              </p:cNvPr>
              <p:cNvSpPr/>
              <p:nvPr/>
            </p:nvSpPr>
            <p:spPr>
              <a:xfrm>
                <a:off x="1945881" y="1858555"/>
                <a:ext cx="1002030" cy="831850"/>
              </a:xfrm>
              <a:custGeom>
                <a:avLst/>
                <a:gdLst/>
                <a:ahLst/>
                <a:cxnLst/>
                <a:rect l="l" t="t" r="r" b="b"/>
                <a:pathLst>
                  <a:path w="1002030" h="831850">
                    <a:moveTo>
                      <a:pt x="83375" y="814057"/>
                    </a:moveTo>
                    <a:lnTo>
                      <a:pt x="68364" y="795121"/>
                    </a:lnTo>
                    <a:lnTo>
                      <a:pt x="65620" y="791667"/>
                    </a:lnTo>
                    <a:lnTo>
                      <a:pt x="76187" y="783285"/>
                    </a:lnTo>
                    <a:lnTo>
                      <a:pt x="64350" y="768362"/>
                    </a:lnTo>
                    <a:lnTo>
                      <a:pt x="53784" y="776732"/>
                    </a:lnTo>
                    <a:lnTo>
                      <a:pt x="36029" y="754341"/>
                    </a:lnTo>
                    <a:lnTo>
                      <a:pt x="0" y="831545"/>
                    </a:lnTo>
                    <a:lnTo>
                      <a:pt x="83375" y="814057"/>
                    </a:lnTo>
                    <a:close/>
                  </a:path>
                  <a:path w="1002030" h="831850">
                    <a:moveTo>
                      <a:pt x="106045" y="759612"/>
                    </a:moveTo>
                    <a:lnTo>
                      <a:pt x="94208" y="744689"/>
                    </a:lnTo>
                    <a:lnTo>
                      <a:pt x="79273" y="756526"/>
                    </a:lnTo>
                    <a:lnTo>
                      <a:pt x="91109" y="771448"/>
                    </a:lnTo>
                    <a:lnTo>
                      <a:pt x="106045" y="759612"/>
                    </a:lnTo>
                    <a:close/>
                  </a:path>
                  <a:path w="1002030" h="831850">
                    <a:moveTo>
                      <a:pt x="135890" y="735939"/>
                    </a:moveTo>
                    <a:lnTo>
                      <a:pt x="124053" y="721017"/>
                    </a:lnTo>
                    <a:lnTo>
                      <a:pt x="109131" y="732853"/>
                    </a:lnTo>
                    <a:lnTo>
                      <a:pt x="120967" y="747776"/>
                    </a:lnTo>
                    <a:lnTo>
                      <a:pt x="135890" y="735939"/>
                    </a:lnTo>
                    <a:close/>
                  </a:path>
                  <a:path w="1002030" h="831850">
                    <a:moveTo>
                      <a:pt x="165747" y="712266"/>
                    </a:moveTo>
                    <a:lnTo>
                      <a:pt x="153911" y="697344"/>
                    </a:lnTo>
                    <a:lnTo>
                      <a:pt x="138988" y="709180"/>
                    </a:lnTo>
                    <a:lnTo>
                      <a:pt x="150825" y="724103"/>
                    </a:lnTo>
                    <a:lnTo>
                      <a:pt x="165747" y="712266"/>
                    </a:lnTo>
                    <a:close/>
                  </a:path>
                  <a:path w="1002030" h="831850">
                    <a:moveTo>
                      <a:pt x="195605" y="688606"/>
                    </a:moveTo>
                    <a:lnTo>
                      <a:pt x="183769" y="673671"/>
                    </a:lnTo>
                    <a:lnTo>
                      <a:pt x="168846" y="685507"/>
                    </a:lnTo>
                    <a:lnTo>
                      <a:pt x="180670" y="700443"/>
                    </a:lnTo>
                    <a:lnTo>
                      <a:pt x="195605" y="688606"/>
                    </a:lnTo>
                    <a:close/>
                  </a:path>
                  <a:path w="1002030" h="831850">
                    <a:moveTo>
                      <a:pt x="225463" y="664933"/>
                    </a:moveTo>
                    <a:lnTo>
                      <a:pt x="213626" y="649998"/>
                    </a:lnTo>
                    <a:lnTo>
                      <a:pt x="198691" y="661835"/>
                    </a:lnTo>
                    <a:lnTo>
                      <a:pt x="210527" y="676770"/>
                    </a:lnTo>
                    <a:lnTo>
                      <a:pt x="225463" y="664933"/>
                    </a:lnTo>
                    <a:close/>
                  </a:path>
                  <a:path w="1002030" h="831850">
                    <a:moveTo>
                      <a:pt x="255308" y="641261"/>
                    </a:moveTo>
                    <a:lnTo>
                      <a:pt x="243471" y="626325"/>
                    </a:lnTo>
                    <a:lnTo>
                      <a:pt x="228549" y="638162"/>
                    </a:lnTo>
                    <a:lnTo>
                      <a:pt x="240385" y="653097"/>
                    </a:lnTo>
                    <a:lnTo>
                      <a:pt x="255308" y="641261"/>
                    </a:lnTo>
                    <a:close/>
                  </a:path>
                  <a:path w="1002030" h="831850">
                    <a:moveTo>
                      <a:pt x="285165" y="617588"/>
                    </a:moveTo>
                    <a:lnTo>
                      <a:pt x="273329" y="602653"/>
                    </a:lnTo>
                    <a:lnTo>
                      <a:pt x="258406" y="614489"/>
                    </a:lnTo>
                    <a:lnTo>
                      <a:pt x="270243" y="629424"/>
                    </a:lnTo>
                    <a:lnTo>
                      <a:pt x="285165" y="617588"/>
                    </a:lnTo>
                    <a:close/>
                  </a:path>
                  <a:path w="1002030" h="831850">
                    <a:moveTo>
                      <a:pt x="315023" y="593915"/>
                    </a:moveTo>
                    <a:lnTo>
                      <a:pt x="303187" y="578993"/>
                    </a:lnTo>
                    <a:lnTo>
                      <a:pt x="288251" y="590829"/>
                    </a:lnTo>
                    <a:lnTo>
                      <a:pt x="300088" y="605751"/>
                    </a:lnTo>
                    <a:lnTo>
                      <a:pt x="315023" y="593915"/>
                    </a:lnTo>
                    <a:close/>
                  </a:path>
                  <a:path w="1002030" h="831850">
                    <a:moveTo>
                      <a:pt x="344868" y="570242"/>
                    </a:moveTo>
                    <a:lnTo>
                      <a:pt x="333032" y="555320"/>
                    </a:lnTo>
                    <a:lnTo>
                      <a:pt x="318109" y="567156"/>
                    </a:lnTo>
                    <a:lnTo>
                      <a:pt x="329946" y="582079"/>
                    </a:lnTo>
                    <a:lnTo>
                      <a:pt x="344868" y="570242"/>
                    </a:lnTo>
                    <a:close/>
                  </a:path>
                  <a:path w="1002030" h="831850">
                    <a:moveTo>
                      <a:pt x="374726" y="546569"/>
                    </a:moveTo>
                    <a:lnTo>
                      <a:pt x="362889" y="531647"/>
                    </a:lnTo>
                    <a:lnTo>
                      <a:pt x="347967" y="543483"/>
                    </a:lnTo>
                    <a:lnTo>
                      <a:pt x="359803" y="558406"/>
                    </a:lnTo>
                    <a:lnTo>
                      <a:pt x="374726" y="546569"/>
                    </a:lnTo>
                    <a:close/>
                  </a:path>
                  <a:path w="1002030" h="831850">
                    <a:moveTo>
                      <a:pt x="404583" y="522897"/>
                    </a:moveTo>
                    <a:lnTo>
                      <a:pt x="392747" y="507974"/>
                    </a:lnTo>
                    <a:lnTo>
                      <a:pt x="377812" y="519811"/>
                    </a:lnTo>
                    <a:lnTo>
                      <a:pt x="389648" y="534733"/>
                    </a:lnTo>
                    <a:lnTo>
                      <a:pt x="404583" y="522897"/>
                    </a:lnTo>
                    <a:close/>
                  </a:path>
                  <a:path w="1002030" h="831850">
                    <a:moveTo>
                      <a:pt x="434428" y="499224"/>
                    </a:moveTo>
                    <a:lnTo>
                      <a:pt x="422605" y="484301"/>
                    </a:lnTo>
                    <a:lnTo>
                      <a:pt x="407670" y="496138"/>
                    </a:lnTo>
                    <a:lnTo>
                      <a:pt x="419506" y="511060"/>
                    </a:lnTo>
                    <a:lnTo>
                      <a:pt x="434428" y="499224"/>
                    </a:lnTo>
                    <a:close/>
                  </a:path>
                  <a:path w="1002030" h="831850">
                    <a:moveTo>
                      <a:pt x="443103" y="38354"/>
                    </a:moveTo>
                    <a:lnTo>
                      <a:pt x="433451" y="28575"/>
                    </a:lnTo>
                    <a:lnTo>
                      <a:pt x="405244" y="0"/>
                    </a:lnTo>
                    <a:lnTo>
                      <a:pt x="366903" y="37846"/>
                    </a:lnTo>
                    <a:lnTo>
                      <a:pt x="404749" y="76200"/>
                    </a:lnTo>
                    <a:lnTo>
                      <a:pt x="433578" y="47752"/>
                    </a:lnTo>
                    <a:lnTo>
                      <a:pt x="443103" y="38354"/>
                    </a:lnTo>
                    <a:close/>
                  </a:path>
                  <a:path w="1002030" h="831850">
                    <a:moveTo>
                      <a:pt x="462216" y="28956"/>
                    </a:moveTo>
                    <a:lnTo>
                      <a:pt x="443166" y="28829"/>
                    </a:lnTo>
                    <a:lnTo>
                      <a:pt x="443103" y="38354"/>
                    </a:lnTo>
                    <a:lnTo>
                      <a:pt x="443039" y="47879"/>
                    </a:lnTo>
                    <a:lnTo>
                      <a:pt x="462089" y="48006"/>
                    </a:lnTo>
                    <a:lnTo>
                      <a:pt x="462216" y="28956"/>
                    </a:lnTo>
                    <a:close/>
                  </a:path>
                  <a:path w="1002030" h="831850">
                    <a:moveTo>
                      <a:pt x="464286" y="475551"/>
                    </a:moveTo>
                    <a:lnTo>
                      <a:pt x="452450" y="460629"/>
                    </a:lnTo>
                    <a:lnTo>
                      <a:pt x="437527" y="472465"/>
                    </a:lnTo>
                    <a:lnTo>
                      <a:pt x="449364" y="487387"/>
                    </a:lnTo>
                    <a:lnTo>
                      <a:pt x="464286" y="475551"/>
                    </a:lnTo>
                    <a:close/>
                  </a:path>
                  <a:path w="1002030" h="831850">
                    <a:moveTo>
                      <a:pt x="494144" y="451878"/>
                    </a:moveTo>
                    <a:lnTo>
                      <a:pt x="482307" y="436956"/>
                    </a:lnTo>
                    <a:lnTo>
                      <a:pt x="467385" y="448792"/>
                    </a:lnTo>
                    <a:lnTo>
                      <a:pt x="479221" y="463715"/>
                    </a:lnTo>
                    <a:lnTo>
                      <a:pt x="494144" y="451878"/>
                    </a:lnTo>
                    <a:close/>
                  </a:path>
                  <a:path w="1002030" h="831850">
                    <a:moveTo>
                      <a:pt x="500303" y="29210"/>
                    </a:moveTo>
                    <a:lnTo>
                      <a:pt x="481266" y="29083"/>
                    </a:lnTo>
                    <a:lnTo>
                      <a:pt x="481139" y="48133"/>
                    </a:lnTo>
                    <a:lnTo>
                      <a:pt x="500189" y="48260"/>
                    </a:lnTo>
                    <a:lnTo>
                      <a:pt x="500303" y="29210"/>
                    </a:lnTo>
                    <a:close/>
                  </a:path>
                  <a:path w="1002030" h="831850">
                    <a:moveTo>
                      <a:pt x="524002" y="428205"/>
                    </a:moveTo>
                    <a:lnTo>
                      <a:pt x="512165" y="413283"/>
                    </a:lnTo>
                    <a:lnTo>
                      <a:pt x="497230" y="425119"/>
                    </a:lnTo>
                    <a:lnTo>
                      <a:pt x="509066" y="440042"/>
                    </a:lnTo>
                    <a:lnTo>
                      <a:pt x="524002" y="428205"/>
                    </a:lnTo>
                    <a:close/>
                  </a:path>
                  <a:path w="1002030" h="831850">
                    <a:moveTo>
                      <a:pt x="538403" y="29464"/>
                    </a:moveTo>
                    <a:lnTo>
                      <a:pt x="519353" y="29337"/>
                    </a:lnTo>
                    <a:lnTo>
                      <a:pt x="519239" y="48387"/>
                    </a:lnTo>
                    <a:lnTo>
                      <a:pt x="538289" y="48514"/>
                    </a:lnTo>
                    <a:lnTo>
                      <a:pt x="538403" y="29464"/>
                    </a:lnTo>
                    <a:close/>
                  </a:path>
                  <a:path w="1002030" h="831850">
                    <a:moveTo>
                      <a:pt x="553847" y="404545"/>
                    </a:moveTo>
                    <a:lnTo>
                      <a:pt x="542010" y="389610"/>
                    </a:lnTo>
                    <a:lnTo>
                      <a:pt x="527088" y="401447"/>
                    </a:lnTo>
                    <a:lnTo>
                      <a:pt x="538924" y="416382"/>
                    </a:lnTo>
                    <a:lnTo>
                      <a:pt x="553847" y="404545"/>
                    </a:lnTo>
                    <a:close/>
                  </a:path>
                  <a:path w="1002030" h="831850">
                    <a:moveTo>
                      <a:pt x="576503" y="29705"/>
                    </a:moveTo>
                    <a:lnTo>
                      <a:pt x="557453" y="29591"/>
                    </a:lnTo>
                    <a:lnTo>
                      <a:pt x="557326" y="48628"/>
                    </a:lnTo>
                    <a:lnTo>
                      <a:pt x="576376" y="48755"/>
                    </a:lnTo>
                    <a:lnTo>
                      <a:pt x="576503" y="29705"/>
                    </a:lnTo>
                    <a:close/>
                  </a:path>
                  <a:path w="1002030" h="831850">
                    <a:moveTo>
                      <a:pt x="583704" y="380873"/>
                    </a:moveTo>
                    <a:lnTo>
                      <a:pt x="571868" y="365937"/>
                    </a:lnTo>
                    <a:lnTo>
                      <a:pt x="556945" y="377774"/>
                    </a:lnTo>
                    <a:lnTo>
                      <a:pt x="568782" y="392709"/>
                    </a:lnTo>
                    <a:lnTo>
                      <a:pt x="583704" y="380873"/>
                    </a:lnTo>
                    <a:close/>
                  </a:path>
                  <a:path w="1002030" h="831850">
                    <a:moveTo>
                      <a:pt x="613562" y="357200"/>
                    </a:moveTo>
                    <a:lnTo>
                      <a:pt x="601726" y="342265"/>
                    </a:lnTo>
                    <a:lnTo>
                      <a:pt x="586790" y="354101"/>
                    </a:lnTo>
                    <a:lnTo>
                      <a:pt x="598627" y="369036"/>
                    </a:lnTo>
                    <a:lnTo>
                      <a:pt x="613562" y="357200"/>
                    </a:lnTo>
                    <a:close/>
                  </a:path>
                  <a:path w="1002030" h="831850">
                    <a:moveTo>
                      <a:pt x="614603" y="29959"/>
                    </a:moveTo>
                    <a:lnTo>
                      <a:pt x="595553" y="29832"/>
                    </a:lnTo>
                    <a:lnTo>
                      <a:pt x="595426" y="48882"/>
                    </a:lnTo>
                    <a:lnTo>
                      <a:pt x="614476" y="49009"/>
                    </a:lnTo>
                    <a:lnTo>
                      <a:pt x="614603" y="29959"/>
                    </a:lnTo>
                    <a:close/>
                  </a:path>
                  <a:path w="1002030" h="831850">
                    <a:moveTo>
                      <a:pt x="643407" y="333527"/>
                    </a:moveTo>
                    <a:lnTo>
                      <a:pt x="631571" y="318592"/>
                    </a:lnTo>
                    <a:lnTo>
                      <a:pt x="616648" y="330428"/>
                    </a:lnTo>
                    <a:lnTo>
                      <a:pt x="628484" y="345363"/>
                    </a:lnTo>
                    <a:lnTo>
                      <a:pt x="643407" y="333527"/>
                    </a:lnTo>
                    <a:close/>
                  </a:path>
                  <a:path w="1002030" h="831850">
                    <a:moveTo>
                      <a:pt x="652703" y="30213"/>
                    </a:moveTo>
                    <a:lnTo>
                      <a:pt x="633653" y="30086"/>
                    </a:lnTo>
                    <a:lnTo>
                      <a:pt x="633526" y="49136"/>
                    </a:lnTo>
                    <a:lnTo>
                      <a:pt x="652576" y="49263"/>
                    </a:lnTo>
                    <a:lnTo>
                      <a:pt x="652703" y="30213"/>
                    </a:lnTo>
                    <a:close/>
                  </a:path>
                  <a:path w="1002030" h="831850">
                    <a:moveTo>
                      <a:pt x="673265" y="309854"/>
                    </a:moveTo>
                    <a:lnTo>
                      <a:pt x="661428" y="294932"/>
                    </a:lnTo>
                    <a:lnTo>
                      <a:pt x="646506" y="306768"/>
                    </a:lnTo>
                    <a:lnTo>
                      <a:pt x="658342" y="321691"/>
                    </a:lnTo>
                    <a:lnTo>
                      <a:pt x="673265" y="309854"/>
                    </a:lnTo>
                    <a:close/>
                  </a:path>
                  <a:path w="1002030" h="831850">
                    <a:moveTo>
                      <a:pt x="690803" y="30467"/>
                    </a:moveTo>
                    <a:lnTo>
                      <a:pt x="671753" y="30340"/>
                    </a:lnTo>
                    <a:lnTo>
                      <a:pt x="671626" y="49390"/>
                    </a:lnTo>
                    <a:lnTo>
                      <a:pt x="690676" y="49517"/>
                    </a:lnTo>
                    <a:lnTo>
                      <a:pt x="690803" y="30467"/>
                    </a:lnTo>
                    <a:close/>
                  </a:path>
                  <a:path w="1002030" h="831850">
                    <a:moveTo>
                      <a:pt x="703122" y="286181"/>
                    </a:moveTo>
                    <a:lnTo>
                      <a:pt x="691286" y="271259"/>
                    </a:lnTo>
                    <a:lnTo>
                      <a:pt x="676363" y="283095"/>
                    </a:lnTo>
                    <a:lnTo>
                      <a:pt x="688187" y="298018"/>
                    </a:lnTo>
                    <a:lnTo>
                      <a:pt x="703122" y="286181"/>
                    </a:lnTo>
                    <a:close/>
                  </a:path>
                  <a:path w="1002030" h="831850">
                    <a:moveTo>
                      <a:pt x="728903" y="30721"/>
                    </a:moveTo>
                    <a:lnTo>
                      <a:pt x="709853" y="30594"/>
                    </a:lnTo>
                    <a:lnTo>
                      <a:pt x="709726" y="49644"/>
                    </a:lnTo>
                    <a:lnTo>
                      <a:pt x="728776" y="49758"/>
                    </a:lnTo>
                    <a:lnTo>
                      <a:pt x="728903" y="30721"/>
                    </a:lnTo>
                    <a:close/>
                  </a:path>
                  <a:path w="1002030" h="831850">
                    <a:moveTo>
                      <a:pt x="732980" y="262509"/>
                    </a:moveTo>
                    <a:lnTo>
                      <a:pt x="721144" y="247586"/>
                    </a:lnTo>
                    <a:lnTo>
                      <a:pt x="706208" y="259422"/>
                    </a:lnTo>
                    <a:lnTo>
                      <a:pt x="718045" y="274345"/>
                    </a:lnTo>
                    <a:lnTo>
                      <a:pt x="732980" y="262509"/>
                    </a:lnTo>
                    <a:close/>
                  </a:path>
                  <a:path w="1002030" h="831850">
                    <a:moveTo>
                      <a:pt x="762825" y="238836"/>
                    </a:moveTo>
                    <a:lnTo>
                      <a:pt x="750989" y="223913"/>
                    </a:lnTo>
                    <a:lnTo>
                      <a:pt x="736066" y="235750"/>
                    </a:lnTo>
                    <a:lnTo>
                      <a:pt x="747903" y="250672"/>
                    </a:lnTo>
                    <a:lnTo>
                      <a:pt x="762825" y="238836"/>
                    </a:lnTo>
                    <a:close/>
                  </a:path>
                  <a:path w="1002030" h="831850">
                    <a:moveTo>
                      <a:pt x="767003" y="30962"/>
                    </a:moveTo>
                    <a:lnTo>
                      <a:pt x="747953" y="30848"/>
                    </a:lnTo>
                    <a:lnTo>
                      <a:pt x="747826" y="49885"/>
                    </a:lnTo>
                    <a:lnTo>
                      <a:pt x="766876" y="50012"/>
                    </a:lnTo>
                    <a:lnTo>
                      <a:pt x="767003" y="30962"/>
                    </a:lnTo>
                    <a:close/>
                  </a:path>
                  <a:path w="1002030" h="831850">
                    <a:moveTo>
                      <a:pt x="792683" y="215163"/>
                    </a:moveTo>
                    <a:lnTo>
                      <a:pt x="780846" y="200240"/>
                    </a:lnTo>
                    <a:lnTo>
                      <a:pt x="765924" y="212077"/>
                    </a:lnTo>
                    <a:lnTo>
                      <a:pt x="777760" y="226999"/>
                    </a:lnTo>
                    <a:lnTo>
                      <a:pt x="792683" y="215163"/>
                    </a:lnTo>
                    <a:close/>
                  </a:path>
                  <a:path w="1002030" h="831850">
                    <a:moveTo>
                      <a:pt x="805103" y="31216"/>
                    </a:moveTo>
                    <a:lnTo>
                      <a:pt x="786053" y="31089"/>
                    </a:lnTo>
                    <a:lnTo>
                      <a:pt x="785926" y="50139"/>
                    </a:lnTo>
                    <a:lnTo>
                      <a:pt x="804976" y="50266"/>
                    </a:lnTo>
                    <a:lnTo>
                      <a:pt x="805103" y="31216"/>
                    </a:lnTo>
                    <a:close/>
                  </a:path>
                  <a:path w="1002030" h="831850">
                    <a:moveTo>
                      <a:pt x="822540" y="191490"/>
                    </a:moveTo>
                    <a:lnTo>
                      <a:pt x="810704" y="176568"/>
                    </a:lnTo>
                    <a:lnTo>
                      <a:pt x="795769" y="188404"/>
                    </a:lnTo>
                    <a:lnTo>
                      <a:pt x="807605" y="203327"/>
                    </a:lnTo>
                    <a:lnTo>
                      <a:pt x="822540" y="191490"/>
                    </a:lnTo>
                    <a:close/>
                  </a:path>
                  <a:path w="1002030" h="831850">
                    <a:moveTo>
                      <a:pt x="843203" y="31470"/>
                    </a:moveTo>
                    <a:lnTo>
                      <a:pt x="824153" y="31343"/>
                    </a:lnTo>
                    <a:lnTo>
                      <a:pt x="824026" y="50393"/>
                    </a:lnTo>
                    <a:lnTo>
                      <a:pt x="843076" y="50520"/>
                    </a:lnTo>
                    <a:lnTo>
                      <a:pt x="843203" y="31470"/>
                    </a:lnTo>
                    <a:close/>
                  </a:path>
                  <a:path w="1002030" h="831850">
                    <a:moveTo>
                      <a:pt x="852385" y="167817"/>
                    </a:moveTo>
                    <a:lnTo>
                      <a:pt x="840549" y="152895"/>
                    </a:lnTo>
                    <a:lnTo>
                      <a:pt x="825627" y="164731"/>
                    </a:lnTo>
                    <a:lnTo>
                      <a:pt x="837463" y="179654"/>
                    </a:lnTo>
                    <a:lnTo>
                      <a:pt x="852385" y="167817"/>
                    </a:lnTo>
                    <a:close/>
                  </a:path>
                  <a:path w="1002030" h="831850">
                    <a:moveTo>
                      <a:pt x="881303" y="31724"/>
                    </a:moveTo>
                    <a:lnTo>
                      <a:pt x="862253" y="31597"/>
                    </a:lnTo>
                    <a:lnTo>
                      <a:pt x="862126" y="50647"/>
                    </a:lnTo>
                    <a:lnTo>
                      <a:pt x="881176" y="50774"/>
                    </a:lnTo>
                    <a:lnTo>
                      <a:pt x="881303" y="31724"/>
                    </a:lnTo>
                    <a:close/>
                  </a:path>
                  <a:path w="1002030" h="831850">
                    <a:moveTo>
                      <a:pt x="882243" y="144145"/>
                    </a:moveTo>
                    <a:lnTo>
                      <a:pt x="870407" y="129222"/>
                    </a:lnTo>
                    <a:lnTo>
                      <a:pt x="855484" y="141058"/>
                    </a:lnTo>
                    <a:lnTo>
                      <a:pt x="867321" y="155981"/>
                    </a:lnTo>
                    <a:lnTo>
                      <a:pt x="882243" y="144145"/>
                    </a:lnTo>
                    <a:close/>
                  </a:path>
                  <a:path w="1002030" h="831850">
                    <a:moveTo>
                      <a:pt x="912101" y="120484"/>
                    </a:moveTo>
                    <a:lnTo>
                      <a:pt x="900264" y="105549"/>
                    </a:lnTo>
                    <a:lnTo>
                      <a:pt x="885329" y="117386"/>
                    </a:lnTo>
                    <a:lnTo>
                      <a:pt x="897166" y="132321"/>
                    </a:lnTo>
                    <a:lnTo>
                      <a:pt x="912101" y="120484"/>
                    </a:lnTo>
                    <a:close/>
                  </a:path>
                  <a:path w="1002030" h="831850">
                    <a:moveTo>
                      <a:pt x="919403" y="31965"/>
                    </a:moveTo>
                    <a:lnTo>
                      <a:pt x="900353" y="31851"/>
                    </a:lnTo>
                    <a:lnTo>
                      <a:pt x="900226" y="50901"/>
                    </a:lnTo>
                    <a:lnTo>
                      <a:pt x="919276" y="51015"/>
                    </a:lnTo>
                    <a:lnTo>
                      <a:pt x="919403" y="31965"/>
                    </a:lnTo>
                    <a:close/>
                  </a:path>
                  <a:path w="1002030" h="831850">
                    <a:moveTo>
                      <a:pt x="941946" y="96812"/>
                    </a:moveTo>
                    <a:lnTo>
                      <a:pt x="930109" y="81876"/>
                    </a:lnTo>
                    <a:lnTo>
                      <a:pt x="915187" y="93713"/>
                    </a:lnTo>
                    <a:lnTo>
                      <a:pt x="927023" y="108648"/>
                    </a:lnTo>
                    <a:lnTo>
                      <a:pt x="941946" y="96812"/>
                    </a:lnTo>
                    <a:close/>
                  </a:path>
                  <a:path w="1002030" h="831850">
                    <a:moveTo>
                      <a:pt x="1001661" y="49466"/>
                    </a:moveTo>
                    <a:lnTo>
                      <a:pt x="995743" y="41998"/>
                    </a:lnTo>
                    <a:lnTo>
                      <a:pt x="989825" y="34531"/>
                    </a:lnTo>
                    <a:lnTo>
                      <a:pt x="986396" y="37261"/>
                    </a:lnTo>
                    <a:lnTo>
                      <a:pt x="919797" y="3403"/>
                    </a:lnTo>
                    <a:lnTo>
                      <a:pt x="919289" y="79590"/>
                    </a:lnTo>
                    <a:lnTo>
                      <a:pt x="955370" y="61861"/>
                    </a:lnTo>
                    <a:lnTo>
                      <a:pt x="945045" y="70040"/>
                    </a:lnTo>
                    <a:lnTo>
                      <a:pt x="956881" y="84975"/>
                    </a:lnTo>
                    <a:lnTo>
                      <a:pt x="971804" y="73139"/>
                    </a:lnTo>
                    <a:lnTo>
                      <a:pt x="960755" y="59207"/>
                    </a:lnTo>
                    <a:lnTo>
                      <a:pt x="978242" y="50609"/>
                    </a:lnTo>
                    <a:lnTo>
                      <a:pt x="986739" y="61302"/>
                    </a:lnTo>
                    <a:lnTo>
                      <a:pt x="1001661" y="49466"/>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75" name="object 76">
                <a:extLst>
                  <a:ext uri="{FF2B5EF4-FFF2-40B4-BE49-F238E27FC236}">
                    <a16:creationId xmlns:a16="http://schemas.microsoft.com/office/drawing/2014/main" id="{5349616C-6647-624F-2650-C16A00F42C27}"/>
                  </a:ext>
                </a:extLst>
              </p:cNvPr>
              <p:cNvSpPr/>
              <p:nvPr/>
            </p:nvSpPr>
            <p:spPr>
              <a:xfrm>
                <a:off x="2312785" y="2851825"/>
                <a:ext cx="629285" cy="76835"/>
              </a:xfrm>
              <a:custGeom>
                <a:avLst/>
                <a:gdLst/>
                <a:ahLst/>
                <a:cxnLst/>
                <a:rect l="l" t="t" r="r" b="b"/>
                <a:pathLst>
                  <a:path w="629285" h="76835">
                    <a:moveTo>
                      <a:pt x="552640" y="47765"/>
                    </a:moveTo>
                    <a:lnTo>
                      <a:pt x="552632" y="76340"/>
                    </a:lnTo>
                    <a:lnTo>
                      <a:pt x="609815" y="47768"/>
                    </a:lnTo>
                    <a:lnTo>
                      <a:pt x="552640" y="47765"/>
                    </a:lnTo>
                    <a:close/>
                  </a:path>
                  <a:path w="629285" h="76835">
                    <a:moveTo>
                      <a:pt x="38111" y="0"/>
                    </a:moveTo>
                    <a:lnTo>
                      <a:pt x="0" y="38089"/>
                    </a:lnTo>
                    <a:lnTo>
                      <a:pt x="38089" y="76200"/>
                    </a:lnTo>
                    <a:lnTo>
                      <a:pt x="66672" y="47632"/>
                    </a:lnTo>
                    <a:lnTo>
                      <a:pt x="38097" y="47625"/>
                    </a:lnTo>
                    <a:lnTo>
                      <a:pt x="38102" y="28575"/>
                    </a:lnTo>
                    <a:lnTo>
                      <a:pt x="66670" y="28575"/>
                    </a:lnTo>
                    <a:lnTo>
                      <a:pt x="38111" y="0"/>
                    </a:lnTo>
                    <a:close/>
                  </a:path>
                  <a:path w="629285" h="76835">
                    <a:moveTo>
                      <a:pt x="552645" y="28715"/>
                    </a:moveTo>
                    <a:lnTo>
                      <a:pt x="552640" y="47765"/>
                    </a:lnTo>
                    <a:lnTo>
                      <a:pt x="565340" y="47768"/>
                    </a:lnTo>
                    <a:lnTo>
                      <a:pt x="565346" y="28718"/>
                    </a:lnTo>
                    <a:lnTo>
                      <a:pt x="552645" y="28715"/>
                    </a:lnTo>
                    <a:close/>
                  </a:path>
                  <a:path w="629285" h="76835">
                    <a:moveTo>
                      <a:pt x="552653" y="140"/>
                    </a:moveTo>
                    <a:lnTo>
                      <a:pt x="552645" y="28715"/>
                    </a:lnTo>
                    <a:lnTo>
                      <a:pt x="565346" y="28718"/>
                    </a:lnTo>
                    <a:lnTo>
                      <a:pt x="565340" y="47768"/>
                    </a:lnTo>
                    <a:lnTo>
                      <a:pt x="609822" y="47765"/>
                    </a:lnTo>
                    <a:lnTo>
                      <a:pt x="628843" y="38261"/>
                    </a:lnTo>
                    <a:lnTo>
                      <a:pt x="552653" y="140"/>
                    </a:lnTo>
                    <a:close/>
                  </a:path>
                  <a:path w="629285" h="76835">
                    <a:moveTo>
                      <a:pt x="66678" y="28582"/>
                    </a:moveTo>
                    <a:lnTo>
                      <a:pt x="76200" y="38110"/>
                    </a:lnTo>
                    <a:lnTo>
                      <a:pt x="66672" y="47632"/>
                    </a:lnTo>
                    <a:lnTo>
                      <a:pt x="552640" y="47765"/>
                    </a:lnTo>
                    <a:lnTo>
                      <a:pt x="552645" y="28715"/>
                    </a:lnTo>
                    <a:lnTo>
                      <a:pt x="66678" y="28582"/>
                    </a:lnTo>
                    <a:close/>
                  </a:path>
                  <a:path w="629285" h="76835">
                    <a:moveTo>
                      <a:pt x="38102" y="28575"/>
                    </a:moveTo>
                    <a:lnTo>
                      <a:pt x="38097" y="47625"/>
                    </a:lnTo>
                    <a:lnTo>
                      <a:pt x="66680" y="47625"/>
                    </a:lnTo>
                    <a:lnTo>
                      <a:pt x="76200" y="38110"/>
                    </a:lnTo>
                    <a:lnTo>
                      <a:pt x="66678" y="28582"/>
                    </a:lnTo>
                    <a:lnTo>
                      <a:pt x="38102" y="28575"/>
                    </a:lnTo>
                    <a:close/>
                  </a:path>
                  <a:path w="629285" h="76835">
                    <a:moveTo>
                      <a:pt x="66670" y="28575"/>
                    </a:moveTo>
                    <a:lnTo>
                      <a:pt x="38102" y="28575"/>
                    </a:lnTo>
                    <a:lnTo>
                      <a:pt x="66678" y="28582"/>
                    </a:lnTo>
                    <a:close/>
                  </a:path>
                </a:pathLst>
              </a:custGeom>
              <a:solidFill>
                <a:srgbClr val="FF0000"/>
              </a:solidFill>
            </p:spPr>
            <p:txBody>
              <a:bodyPr wrap="square" lIns="0" tIns="0" rIns="0" bIns="0" rtlCol="0"/>
              <a:lstStyle/>
              <a:p>
                <a:endParaRPr b="1">
                  <a:latin typeface="Century Gothic" panose="020B0502020202020204" pitchFamily="34" charset="0"/>
                </a:endParaRPr>
              </a:p>
            </p:txBody>
          </p:sp>
          <p:sp>
            <p:nvSpPr>
              <p:cNvPr id="76" name="object 77">
                <a:extLst>
                  <a:ext uri="{FF2B5EF4-FFF2-40B4-BE49-F238E27FC236}">
                    <a16:creationId xmlns:a16="http://schemas.microsoft.com/office/drawing/2014/main" id="{723B500B-AB22-A70C-F1A2-372B72F19EDF}"/>
                  </a:ext>
                </a:extLst>
              </p:cNvPr>
              <p:cNvSpPr/>
              <p:nvPr/>
            </p:nvSpPr>
            <p:spPr>
              <a:xfrm>
                <a:off x="2940033" y="3089433"/>
                <a:ext cx="810895" cy="212090"/>
              </a:xfrm>
              <a:custGeom>
                <a:avLst/>
                <a:gdLst/>
                <a:ahLst/>
                <a:cxnLst/>
                <a:rect l="l" t="t" r="r" b="b"/>
                <a:pathLst>
                  <a:path w="810895" h="212089">
                    <a:moveTo>
                      <a:pt x="810877" y="0"/>
                    </a:moveTo>
                    <a:lnTo>
                      <a:pt x="0" y="0"/>
                    </a:lnTo>
                    <a:lnTo>
                      <a:pt x="0" y="211538"/>
                    </a:lnTo>
                    <a:lnTo>
                      <a:pt x="810877" y="211538"/>
                    </a:lnTo>
                    <a:lnTo>
                      <a:pt x="810877" y="0"/>
                    </a:lnTo>
                    <a:close/>
                  </a:path>
                </a:pathLst>
              </a:custGeom>
              <a:solidFill>
                <a:srgbClr val="F4B183"/>
              </a:solidFill>
            </p:spPr>
            <p:txBody>
              <a:bodyPr wrap="square" lIns="0" tIns="0" rIns="0" bIns="0" rtlCol="0"/>
              <a:lstStyle/>
              <a:p>
                <a:endParaRPr b="1">
                  <a:latin typeface="Century Gothic" panose="020B0502020202020204" pitchFamily="34" charset="0"/>
                </a:endParaRPr>
              </a:p>
            </p:txBody>
          </p:sp>
          <p:sp>
            <p:nvSpPr>
              <p:cNvPr id="77" name="object 78">
                <a:extLst>
                  <a:ext uri="{FF2B5EF4-FFF2-40B4-BE49-F238E27FC236}">
                    <a16:creationId xmlns:a16="http://schemas.microsoft.com/office/drawing/2014/main" id="{B2A927BC-4025-43EB-D9EA-6839CB0CA409}"/>
                  </a:ext>
                </a:extLst>
              </p:cNvPr>
              <p:cNvSpPr/>
              <p:nvPr/>
            </p:nvSpPr>
            <p:spPr>
              <a:xfrm>
                <a:off x="2940033" y="3089433"/>
                <a:ext cx="810895" cy="212090"/>
              </a:xfrm>
              <a:custGeom>
                <a:avLst/>
                <a:gdLst/>
                <a:ahLst/>
                <a:cxnLst/>
                <a:rect l="l" t="t" r="r" b="b"/>
                <a:pathLst>
                  <a:path w="810895" h="212089">
                    <a:moveTo>
                      <a:pt x="0" y="0"/>
                    </a:moveTo>
                    <a:lnTo>
                      <a:pt x="810877" y="0"/>
                    </a:lnTo>
                    <a:lnTo>
                      <a:pt x="810877" y="211539"/>
                    </a:lnTo>
                    <a:lnTo>
                      <a:pt x="0" y="211539"/>
                    </a:lnTo>
                    <a:lnTo>
                      <a:pt x="0" y="0"/>
                    </a:lnTo>
                    <a:close/>
                  </a:path>
                </a:pathLst>
              </a:custGeom>
              <a:ln w="19050">
                <a:solidFill>
                  <a:srgbClr val="EE7108"/>
                </a:solidFill>
              </a:ln>
            </p:spPr>
            <p:txBody>
              <a:bodyPr wrap="square" lIns="0" tIns="0" rIns="0" bIns="0" rtlCol="0"/>
              <a:lstStyle/>
              <a:p>
                <a:endParaRPr b="1">
                  <a:latin typeface="Century Gothic" panose="020B0502020202020204" pitchFamily="34" charset="0"/>
                </a:endParaRPr>
              </a:p>
            </p:txBody>
          </p:sp>
        </p:grpSp>
        <p:sp>
          <p:nvSpPr>
            <p:cNvPr id="78" name="object 79">
              <a:extLst>
                <a:ext uri="{FF2B5EF4-FFF2-40B4-BE49-F238E27FC236}">
                  <a16:creationId xmlns:a16="http://schemas.microsoft.com/office/drawing/2014/main" id="{016F6589-0C3F-E9AF-9C49-BCDA94D9C5E2}"/>
                </a:ext>
              </a:extLst>
            </p:cNvPr>
            <p:cNvSpPr txBox="1"/>
            <p:nvPr/>
          </p:nvSpPr>
          <p:spPr>
            <a:xfrm>
              <a:off x="3041342" y="3118491"/>
              <a:ext cx="608965" cy="101353"/>
            </a:xfrm>
            <a:prstGeom prst="rect">
              <a:avLst/>
            </a:prstGeom>
          </p:spPr>
          <p:txBody>
            <a:bodyPr vert="horz" wrap="square" lIns="0" tIns="12700" rIns="0" bIns="0" rtlCol="0">
              <a:spAutoFit/>
            </a:bodyPr>
            <a:lstStyle/>
            <a:p>
              <a:pPr marL="12700">
                <a:lnSpc>
                  <a:spcPct val="100000"/>
                </a:lnSpc>
                <a:spcBef>
                  <a:spcPts val="100"/>
                </a:spcBef>
              </a:pPr>
              <a:endParaRPr sz="1000" b="1" dirty="0">
                <a:latin typeface="Century Gothic" panose="020B0502020202020204" pitchFamily="34" charset="0"/>
                <a:cs typeface="Calibri"/>
              </a:endParaRPr>
            </a:p>
          </p:txBody>
        </p:sp>
        <p:grpSp>
          <p:nvGrpSpPr>
            <p:cNvPr id="79" name="object 80">
              <a:extLst>
                <a:ext uri="{FF2B5EF4-FFF2-40B4-BE49-F238E27FC236}">
                  <a16:creationId xmlns:a16="http://schemas.microsoft.com/office/drawing/2014/main" id="{32C9192F-5E64-8D54-B68B-2851AC2D438C}"/>
                </a:ext>
              </a:extLst>
            </p:cNvPr>
            <p:cNvGrpSpPr/>
            <p:nvPr/>
          </p:nvGrpSpPr>
          <p:grpSpPr>
            <a:xfrm>
              <a:off x="2365626" y="2309515"/>
              <a:ext cx="2766695" cy="1680845"/>
              <a:chOff x="2365626" y="2309515"/>
              <a:chExt cx="2766695" cy="1680845"/>
            </a:xfrm>
          </p:grpSpPr>
          <p:sp>
            <p:nvSpPr>
              <p:cNvPr id="80" name="object 81">
                <a:extLst>
                  <a:ext uri="{FF2B5EF4-FFF2-40B4-BE49-F238E27FC236}">
                    <a16:creationId xmlns:a16="http://schemas.microsoft.com/office/drawing/2014/main" id="{ADF06F3D-58C7-51CF-57A1-513B7871F91C}"/>
                  </a:ext>
                </a:extLst>
              </p:cNvPr>
              <p:cNvSpPr/>
              <p:nvPr/>
            </p:nvSpPr>
            <p:spPr>
              <a:xfrm>
                <a:off x="4678949" y="2309515"/>
                <a:ext cx="76200" cy="373380"/>
              </a:xfrm>
              <a:custGeom>
                <a:avLst/>
                <a:gdLst/>
                <a:ahLst/>
                <a:cxnLst/>
                <a:rect l="l" t="t" r="r" b="b"/>
                <a:pathLst>
                  <a:path w="76200" h="373380">
                    <a:moveTo>
                      <a:pt x="28572" y="296917"/>
                    </a:moveTo>
                    <a:lnTo>
                      <a:pt x="0" y="297260"/>
                    </a:lnTo>
                    <a:lnTo>
                      <a:pt x="39011" y="372997"/>
                    </a:lnTo>
                    <a:lnTo>
                      <a:pt x="69756" y="309617"/>
                    </a:lnTo>
                    <a:lnTo>
                      <a:pt x="28724" y="309617"/>
                    </a:lnTo>
                    <a:lnTo>
                      <a:pt x="28572" y="296917"/>
                    </a:lnTo>
                    <a:close/>
                  </a:path>
                  <a:path w="76200" h="373380">
                    <a:moveTo>
                      <a:pt x="47621" y="296688"/>
                    </a:moveTo>
                    <a:lnTo>
                      <a:pt x="28572" y="296917"/>
                    </a:lnTo>
                    <a:lnTo>
                      <a:pt x="28724" y="309617"/>
                    </a:lnTo>
                    <a:lnTo>
                      <a:pt x="47773" y="309388"/>
                    </a:lnTo>
                    <a:lnTo>
                      <a:pt x="47621" y="296688"/>
                    </a:lnTo>
                    <a:close/>
                  </a:path>
                  <a:path w="76200" h="373380">
                    <a:moveTo>
                      <a:pt x="76193" y="296345"/>
                    </a:moveTo>
                    <a:lnTo>
                      <a:pt x="47621" y="296688"/>
                    </a:lnTo>
                    <a:lnTo>
                      <a:pt x="47773" y="309388"/>
                    </a:lnTo>
                    <a:lnTo>
                      <a:pt x="28724" y="309617"/>
                    </a:lnTo>
                    <a:lnTo>
                      <a:pt x="69756" y="309617"/>
                    </a:lnTo>
                    <a:lnTo>
                      <a:pt x="76193" y="296345"/>
                    </a:lnTo>
                    <a:close/>
                  </a:path>
                  <a:path w="76200" h="373380">
                    <a:moveTo>
                      <a:pt x="44060" y="0"/>
                    </a:moveTo>
                    <a:lnTo>
                      <a:pt x="25011" y="228"/>
                    </a:lnTo>
                    <a:lnTo>
                      <a:pt x="28572" y="296917"/>
                    </a:lnTo>
                    <a:lnTo>
                      <a:pt x="47621" y="296688"/>
                    </a:lnTo>
                    <a:lnTo>
                      <a:pt x="44060" y="0"/>
                    </a:lnTo>
                    <a:close/>
                  </a:path>
                </a:pathLst>
              </a:custGeom>
              <a:solidFill>
                <a:srgbClr val="000000"/>
              </a:solidFill>
            </p:spPr>
            <p:txBody>
              <a:bodyPr wrap="square" lIns="0" tIns="0" rIns="0" bIns="0" rtlCol="0"/>
              <a:lstStyle/>
              <a:p>
                <a:endParaRPr b="1">
                  <a:latin typeface="Century Gothic" panose="020B0502020202020204" pitchFamily="34" charset="0"/>
                </a:endParaRPr>
              </a:p>
            </p:txBody>
          </p:sp>
          <p:sp>
            <p:nvSpPr>
              <p:cNvPr id="81" name="object 82">
                <a:extLst>
                  <a:ext uri="{FF2B5EF4-FFF2-40B4-BE49-F238E27FC236}">
                    <a16:creationId xmlns:a16="http://schemas.microsoft.com/office/drawing/2014/main" id="{D13D0B27-242C-8C97-15C6-4797F47D8C65}"/>
                  </a:ext>
                </a:extLst>
              </p:cNvPr>
              <p:cNvSpPr/>
              <p:nvPr/>
            </p:nvSpPr>
            <p:spPr>
              <a:xfrm>
                <a:off x="2365626" y="3912550"/>
                <a:ext cx="609600" cy="77470"/>
              </a:xfrm>
              <a:custGeom>
                <a:avLst/>
                <a:gdLst/>
                <a:ahLst/>
                <a:cxnLst/>
                <a:rect l="l" t="t" r="r" b="b"/>
                <a:pathLst>
                  <a:path w="609600" h="77470">
                    <a:moveTo>
                      <a:pt x="76287" y="0"/>
                    </a:moveTo>
                    <a:lnTo>
                      <a:pt x="0" y="37924"/>
                    </a:lnTo>
                    <a:lnTo>
                      <a:pt x="76111" y="76199"/>
                    </a:lnTo>
                    <a:lnTo>
                      <a:pt x="76177" y="47624"/>
                    </a:lnTo>
                    <a:lnTo>
                      <a:pt x="63477" y="47595"/>
                    </a:lnTo>
                    <a:lnTo>
                      <a:pt x="63521" y="28545"/>
                    </a:lnTo>
                    <a:lnTo>
                      <a:pt x="76221" y="28545"/>
                    </a:lnTo>
                    <a:lnTo>
                      <a:pt x="76287" y="0"/>
                    </a:lnTo>
                    <a:close/>
                  </a:path>
                  <a:path w="609600" h="77470">
                    <a:moveTo>
                      <a:pt x="76221" y="28574"/>
                    </a:moveTo>
                    <a:lnTo>
                      <a:pt x="76177" y="47624"/>
                    </a:lnTo>
                    <a:lnTo>
                      <a:pt x="82527" y="47639"/>
                    </a:lnTo>
                    <a:lnTo>
                      <a:pt x="82571" y="28589"/>
                    </a:lnTo>
                    <a:lnTo>
                      <a:pt x="76221" y="28574"/>
                    </a:lnTo>
                    <a:close/>
                  </a:path>
                  <a:path w="609600" h="77470">
                    <a:moveTo>
                      <a:pt x="63521" y="28545"/>
                    </a:moveTo>
                    <a:lnTo>
                      <a:pt x="63477" y="47595"/>
                    </a:lnTo>
                    <a:lnTo>
                      <a:pt x="76177" y="47624"/>
                    </a:lnTo>
                    <a:lnTo>
                      <a:pt x="76221" y="28574"/>
                    </a:lnTo>
                    <a:lnTo>
                      <a:pt x="63521" y="28545"/>
                    </a:lnTo>
                    <a:close/>
                  </a:path>
                  <a:path w="609600" h="77470">
                    <a:moveTo>
                      <a:pt x="76221" y="28545"/>
                    </a:moveTo>
                    <a:lnTo>
                      <a:pt x="63521" y="28545"/>
                    </a:lnTo>
                    <a:lnTo>
                      <a:pt x="76221" y="28574"/>
                    </a:lnTo>
                    <a:close/>
                  </a:path>
                  <a:path w="609600" h="77470">
                    <a:moveTo>
                      <a:pt x="101621" y="28633"/>
                    </a:moveTo>
                    <a:lnTo>
                      <a:pt x="101577" y="47683"/>
                    </a:lnTo>
                    <a:lnTo>
                      <a:pt x="120627" y="47727"/>
                    </a:lnTo>
                    <a:lnTo>
                      <a:pt x="120670" y="28677"/>
                    </a:lnTo>
                    <a:lnTo>
                      <a:pt x="101621" y="28633"/>
                    </a:lnTo>
                    <a:close/>
                  </a:path>
                  <a:path w="609600" h="77470">
                    <a:moveTo>
                      <a:pt x="139720" y="28721"/>
                    </a:moveTo>
                    <a:lnTo>
                      <a:pt x="139677" y="47771"/>
                    </a:lnTo>
                    <a:lnTo>
                      <a:pt x="158727" y="47815"/>
                    </a:lnTo>
                    <a:lnTo>
                      <a:pt x="158770" y="28765"/>
                    </a:lnTo>
                    <a:lnTo>
                      <a:pt x="139720" y="28721"/>
                    </a:lnTo>
                    <a:close/>
                  </a:path>
                  <a:path w="609600" h="77470">
                    <a:moveTo>
                      <a:pt x="177820" y="28809"/>
                    </a:moveTo>
                    <a:lnTo>
                      <a:pt x="177777" y="47859"/>
                    </a:lnTo>
                    <a:lnTo>
                      <a:pt x="196827" y="47903"/>
                    </a:lnTo>
                    <a:lnTo>
                      <a:pt x="196870" y="28853"/>
                    </a:lnTo>
                    <a:lnTo>
                      <a:pt x="177820" y="28809"/>
                    </a:lnTo>
                    <a:close/>
                  </a:path>
                  <a:path w="609600" h="77470">
                    <a:moveTo>
                      <a:pt x="215920" y="28897"/>
                    </a:moveTo>
                    <a:lnTo>
                      <a:pt x="215877" y="47947"/>
                    </a:lnTo>
                    <a:lnTo>
                      <a:pt x="234927" y="47991"/>
                    </a:lnTo>
                    <a:lnTo>
                      <a:pt x="234970" y="28941"/>
                    </a:lnTo>
                    <a:lnTo>
                      <a:pt x="215920" y="28897"/>
                    </a:lnTo>
                    <a:close/>
                  </a:path>
                  <a:path w="609600" h="77470">
                    <a:moveTo>
                      <a:pt x="254020" y="28984"/>
                    </a:moveTo>
                    <a:lnTo>
                      <a:pt x="253977" y="48034"/>
                    </a:lnTo>
                    <a:lnTo>
                      <a:pt x="273027" y="48078"/>
                    </a:lnTo>
                    <a:lnTo>
                      <a:pt x="273070" y="29028"/>
                    </a:lnTo>
                    <a:lnTo>
                      <a:pt x="254020" y="28984"/>
                    </a:lnTo>
                    <a:close/>
                  </a:path>
                  <a:path w="609600" h="77470">
                    <a:moveTo>
                      <a:pt x="292120" y="29072"/>
                    </a:moveTo>
                    <a:lnTo>
                      <a:pt x="292077" y="48122"/>
                    </a:lnTo>
                    <a:lnTo>
                      <a:pt x="311125" y="48166"/>
                    </a:lnTo>
                    <a:lnTo>
                      <a:pt x="311170" y="29116"/>
                    </a:lnTo>
                    <a:lnTo>
                      <a:pt x="292120" y="29072"/>
                    </a:lnTo>
                    <a:close/>
                  </a:path>
                  <a:path w="609600" h="77470">
                    <a:moveTo>
                      <a:pt x="330220" y="29160"/>
                    </a:moveTo>
                    <a:lnTo>
                      <a:pt x="330175" y="48210"/>
                    </a:lnTo>
                    <a:lnTo>
                      <a:pt x="349225" y="48254"/>
                    </a:lnTo>
                    <a:lnTo>
                      <a:pt x="349270" y="29204"/>
                    </a:lnTo>
                    <a:lnTo>
                      <a:pt x="330220" y="29160"/>
                    </a:lnTo>
                    <a:close/>
                  </a:path>
                  <a:path w="609600" h="77470">
                    <a:moveTo>
                      <a:pt x="368320" y="29248"/>
                    </a:moveTo>
                    <a:lnTo>
                      <a:pt x="368275" y="48298"/>
                    </a:lnTo>
                    <a:lnTo>
                      <a:pt x="387325" y="48342"/>
                    </a:lnTo>
                    <a:lnTo>
                      <a:pt x="387370" y="29292"/>
                    </a:lnTo>
                    <a:lnTo>
                      <a:pt x="368320" y="29248"/>
                    </a:lnTo>
                    <a:close/>
                  </a:path>
                  <a:path w="609600" h="77470">
                    <a:moveTo>
                      <a:pt x="406420" y="29336"/>
                    </a:moveTo>
                    <a:lnTo>
                      <a:pt x="406375" y="48386"/>
                    </a:lnTo>
                    <a:lnTo>
                      <a:pt x="425425" y="48430"/>
                    </a:lnTo>
                    <a:lnTo>
                      <a:pt x="425470" y="29380"/>
                    </a:lnTo>
                    <a:lnTo>
                      <a:pt x="406420" y="29336"/>
                    </a:lnTo>
                    <a:close/>
                  </a:path>
                  <a:path w="609600" h="77470">
                    <a:moveTo>
                      <a:pt x="444520" y="29424"/>
                    </a:moveTo>
                    <a:lnTo>
                      <a:pt x="444475" y="48474"/>
                    </a:lnTo>
                    <a:lnTo>
                      <a:pt x="463525" y="48518"/>
                    </a:lnTo>
                    <a:lnTo>
                      <a:pt x="463570" y="29468"/>
                    </a:lnTo>
                    <a:lnTo>
                      <a:pt x="444520" y="29424"/>
                    </a:lnTo>
                    <a:close/>
                  </a:path>
                  <a:path w="609600" h="77470">
                    <a:moveTo>
                      <a:pt x="482620" y="29512"/>
                    </a:moveTo>
                    <a:lnTo>
                      <a:pt x="482575" y="48562"/>
                    </a:lnTo>
                    <a:lnTo>
                      <a:pt x="501625" y="48606"/>
                    </a:lnTo>
                    <a:lnTo>
                      <a:pt x="501670" y="29556"/>
                    </a:lnTo>
                    <a:lnTo>
                      <a:pt x="482620" y="29512"/>
                    </a:lnTo>
                    <a:close/>
                  </a:path>
                  <a:path w="609600" h="77470">
                    <a:moveTo>
                      <a:pt x="571080" y="1141"/>
                    </a:moveTo>
                    <a:lnTo>
                      <a:pt x="539764" y="32313"/>
                    </a:lnTo>
                    <a:lnTo>
                      <a:pt x="539732" y="46023"/>
                    </a:lnTo>
                    <a:lnTo>
                      <a:pt x="570905" y="77340"/>
                    </a:lnTo>
                    <a:lnTo>
                      <a:pt x="599612" y="48766"/>
                    </a:lnTo>
                    <a:lnTo>
                      <a:pt x="570971" y="48766"/>
                    </a:lnTo>
                    <a:lnTo>
                      <a:pt x="558775" y="48737"/>
                    </a:lnTo>
                    <a:lnTo>
                      <a:pt x="558820" y="29688"/>
                    </a:lnTo>
                    <a:lnTo>
                      <a:pt x="599496" y="29688"/>
                    </a:lnTo>
                    <a:lnTo>
                      <a:pt x="571080" y="1141"/>
                    </a:lnTo>
                    <a:close/>
                  </a:path>
                  <a:path w="609600" h="77470">
                    <a:moveTo>
                      <a:pt x="558820" y="29688"/>
                    </a:moveTo>
                    <a:lnTo>
                      <a:pt x="558775" y="48737"/>
                    </a:lnTo>
                    <a:lnTo>
                      <a:pt x="570971" y="48766"/>
                    </a:lnTo>
                    <a:lnTo>
                      <a:pt x="571016" y="29716"/>
                    </a:lnTo>
                    <a:lnTo>
                      <a:pt x="558820" y="29688"/>
                    </a:lnTo>
                    <a:close/>
                  </a:path>
                  <a:path w="609600" h="77470">
                    <a:moveTo>
                      <a:pt x="599496" y="29688"/>
                    </a:moveTo>
                    <a:lnTo>
                      <a:pt x="558820" y="29688"/>
                    </a:lnTo>
                    <a:lnTo>
                      <a:pt x="571016" y="29716"/>
                    </a:lnTo>
                    <a:lnTo>
                      <a:pt x="570971" y="48766"/>
                    </a:lnTo>
                    <a:lnTo>
                      <a:pt x="599612" y="48766"/>
                    </a:lnTo>
                    <a:lnTo>
                      <a:pt x="609093" y="39328"/>
                    </a:lnTo>
                    <a:lnTo>
                      <a:pt x="599496" y="29688"/>
                    </a:lnTo>
                    <a:close/>
                  </a:path>
                  <a:path w="609600" h="77470">
                    <a:moveTo>
                      <a:pt x="520720" y="29600"/>
                    </a:moveTo>
                    <a:lnTo>
                      <a:pt x="520675" y="48650"/>
                    </a:lnTo>
                    <a:lnTo>
                      <a:pt x="539725" y="48693"/>
                    </a:lnTo>
                    <a:lnTo>
                      <a:pt x="539732" y="46023"/>
                    </a:lnTo>
                    <a:lnTo>
                      <a:pt x="532893" y="39153"/>
                    </a:lnTo>
                    <a:lnTo>
                      <a:pt x="539764" y="32313"/>
                    </a:lnTo>
                    <a:lnTo>
                      <a:pt x="539770" y="29644"/>
                    </a:lnTo>
                    <a:lnTo>
                      <a:pt x="520720" y="29600"/>
                    </a:lnTo>
                    <a:close/>
                  </a:path>
                  <a:path w="609600" h="77470">
                    <a:moveTo>
                      <a:pt x="539764" y="32313"/>
                    </a:moveTo>
                    <a:lnTo>
                      <a:pt x="532893" y="39153"/>
                    </a:lnTo>
                    <a:lnTo>
                      <a:pt x="539732" y="46023"/>
                    </a:lnTo>
                    <a:lnTo>
                      <a:pt x="539764" y="32313"/>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82" name="object 83">
                <a:extLst>
                  <a:ext uri="{FF2B5EF4-FFF2-40B4-BE49-F238E27FC236}">
                    <a16:creationId xmlns:a16="http://schemas.microsoft.com/office/drawing/2014/main" id="{7CD56517-5D01-922B-D257-CF52B72191E2}"/>
                  </a:ext>
                </a:extLst>
              </p:cNvPr>
              <p:cNvSpPr/>
              <p:nvPr/>
            </p:nvSpPr>
            <p:spPr>
              <a:xfrm>
                <a:off x="4307658" y="3067263"/>
                <a:ext cx="815340" cy="231140"/>
              </a:xfrm>
              <a:custGeom>
                <a:avLst/>
                <a:gdLst/>
                <a:ahLst/>
                <a:cxnLst/>
                <a:rect l="l" t="t" r="r" b="b"/>
                <a:pathLst>
                  <a:path w="815339" h="231139">
                    <a:moveTo>
                      <a:pt x="814947" y="0"/>
                    </a:moveTo>
                    <a:lnTo>
                      <a:pt x="0" y="0"/>
                    </a:lnTo>
                    <a:lnTo>
                      <a:pt x="0" y="230968"/>
                    </a:lnTo>
                    <a:lnTo>
                      <a:pt x="814947" y="230968"/>
                    </a:lnTo>
                    <a:lnTo>
                      <a:pt x="814947" y="0"/>
                    </a:lnTo>
                    <a:close/>
                  </a:path>
                </a:pathLst>
              </a:custGeom>
              <a:solidFill>
                <a:srgbClr val="9DC3E6"/>
              </a:solidFill>
            </p:spPr>
            <p:txBody>
              <a:bodyPr wrap="square" lIns="0" tIns="0" rIns="0" bIns="0" rtlCol="0"/>
              <a:lstStyle/>
              <a:p>
                <a:endParaRPr b="1">
                  <a:latin typeface="Century Gothic" panose="020B0502020202020204" pitchFamily="34" charset="0"/>
                </a:endParaRPr>
              </a:p>
            </p:txBody>
          </p:sp>
          <p:sp>
            <p:nvSpPr>
              <p:cNvPr id="83" name="object 84">
                <a:extLst>
                  <a:ext uri="{FF2B5EF4-FFF2-40B4-BE49-F238E27FC236}">
                    <a16:creationId xmlns:a16="http://schemas.microsoft.com/office/drawing/2014/main" id="{2599A088-455E-1801-9E3C-F15602DD044E}"/>
                  </a:ext>
                </a:extLst>
              </p:cNvPr>
              <p:cNvSpPr/>
              <p:nvPr/>
            </p:nvSpPr>
            <p:spPr>
              <a:xfrm>
                <a:off x="4307658" y="3067263"/>
                <a:ext cx="815340" cy="231140"/>
              </a:xfrm>
              <a:custGeom>
                <a:avLst/>
                <a:gdLst/>
                <a:ahLst/>
                <a:cxnLst/>
                <a:rect l="l" t="t" r="r" b="b"/>
                <a:pathLst>
                  <a:path w="815339" h="231139">
                    <a:moveTo>
                      <a:pt x="0" y="0"/>
                    </a:moveTo>
                    <a:lnTo>
                      <a:pt x="814948" y="0"/>
                    </a:lnTo>
                    <a:lnTo>
                      <a:pt x="814948" y="230969"/>
                    </a:lnTo>
                    <a:lnTo>
                      <a:pt x="0" y="230969"/>
                    </a:lnTo>
                    <a:lnTo>
                      <a:pt x="0" y="0"/>
                    </a:lnTo>
                    <a:close/>
                  </a:path>
                </a:pathLst>
              </a:custGeom>
              <a:ln w="19050">
                <a:solidFill>
                  <a:srgbClr val="EE7108"/>
                </a:solidFill>
              </a:ln>
            </p:spPr>
            <p:txBody>
              <a:bodyPr wrap="square" lIns="0" tIns="0" rIns="0" bIns="0" rtlCol="0"/>
              <a:lstStyle/>
              <a:p>
                <a:endParaRPr b="1">
                  <a:latin typeface="Century Gothic" panose="020B0502020202020204" pitchFamily="34" charset="0"/>
                </a:endParaRPr>
              </a:p>
            </p:txBody>
          </p:sp>
        </p:grpSp>
        <p:sp>
          <p:nvSpPr>
            <p:cNvPr id="84" name="object 85">
              <a:extLst>
                <a:ext uri="{FF2B5EF4-FFF2-40B4-BE49-F238E27FC236}">
                  <a16:creationId xmlns:a16="http://schemas.microsoft.com/office/drawing/2014/main" id="{5405C55B-7B89-DE43-3819-45A3201BBBCD}"/>
                </a:ext>
              </a:extLst>
            </p:cNvPr>
            <p:cNvSpPr txBox="1"/>
            <p:nvPr/>
          </p:nvSpPr>
          <p:spPr>
            <a:xfrm>
              <a:off x="4307658" y="4144673"/>
              <a:ext cx="813435" cy="98625"/>
            </a:xfrm>
            <a:prstGeom prst="rect">
              <a:avLst/>
            </a:prstGeom>
            <a:solidFill>
              <a:srgbClr val="BFBFBF"/>
            </a:solidFill>
            <a:ln w="19050">
              <a:solidFill>
                <a:srgbClr val="A6A6A6"/>
              </a:solidFill>
            </a:ln>
          </p:spPr>
          <p:txBody>
            <a:bodyPr vert="horz" wrap="square" lIns="0" tIns="38735" rIns="0" bIns="0" rtlCol="0">
              <a:spAutoFit/>
            </a:bodyPr>
            <a:lstStyle/>
            <a:p>
              <a:pPr marL="41275">
                <a:lnSpc>
                  <a:spcPct val="100000"/>
                </a:lnSpc>
                <a:spcBef>
                  <a:spcPts val="305"/>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sp>
          <p:nvSpPr>
            <p:cNvPr id="85" name="object 86">
              <a:extLst>
                <a:ext uri="{FF2B5EF4-FFF2-40B4-BE49-F238E27FC236}">
                  <a16:creationId xmlns:a16="http://schemas.microsoft.com/office/drawing/2014/main" id="{4EC7D95A-67BB-BC9F-8A81-C0D064A63D4F}"/>
                </a:ext>
              </a:extLst>
            </p:cNvPr>
            <p:cNvSpPr txBox="1"/>
            <p:nvPr/>
          </p:nvSpPr>
          <p:spPr>
            <a:xfrm>
              <a:off x="4337655" y="3095244"/>
              <a:ext cx="756285" cy="82642"/>
            </a:xfrm>
            <a:prstGeom prst="rect">
              <a:avLst/>
            </a:prstGeom>
          </p:spPr>
          <p:txBody>
            <a:bodyPr vert="horz" wrap="square" lIns="0" tIns="12700" rIns="0" bIns="0" rtlCol="0">
              <a:spAutoFit/>
            </a:bodyPr>
            <a:lstStyle/>
            <a:p>
              <a:pPr marL="12700">
                <a:lnSpc>
                  <a:spcPct val="100000"/>
                </a:lnSpc>
                <a:spcBef>
                  <a:spcPts val="100"/>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sp>
          <p:nvSpPr>
            <p:cNvPr id="86" name="object 87">
              <a:extLst>
                <a:ext uri="{FF2B5EF4-FFF2-40B4-BE49-F238E27FC236}">
                  <a16:creationId xmlns:a16="http://schemas.microsoft.com/office/drawing/2014/main" id="{E806DE87-790F-DB4D-FF6C-FB85CCD87775}"/>
                </a:ext>
              </a:extLst>
            </p:cNvPr>
            <p:cNvSpPr txBox="1"/>
            <p:nvPr/>
          </p:nvSpPr>
          <p:spPr>
            <a:xfrm>
              <a:off x="2936619" y="4149791"/>
              <a:ext cx="815340" cy="95506"/>
            </a:xfrm>
            <a:prstGeom prst="rect">
              <a:avLst/>
            </a:prstGeom>
            <a:solidFill>
              <a:srgbClr val="BFBFBF"/>
            </a:solidFill>
            <a:ln w="19050">
              <a:solidFill>
                <a:srgbClr val="A6A6A6"/>
              </a:solidFill>
            </a:ln>
          </p:spPr>
          <p:txBody>
            <a:bodyPr vert="horz" wrap="square" lIns="0" tIns="33655" rIns="0" bIns="0" rtlCol="0">
              <a:spAutoFit/>
            </a:bodyPr>
            <a:lstStyle/>
            <a:p>
              <a:pPr marL="38735">
                <a:lnSpc>
                  <a:spcPct val="100000"/>
                </a:lnSpc>
                <a:spcBef>
                  <a:spcPts val="265"/>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grpSp>
          <p:nvGrpSpPr>
            <p:cNvPr id="87" name="object 88">
              <a:extLst>
                <a:ext uri="{FF2B5EF4-FFF2-40B4-BE49-F238E27FC236}">
                  <a16:creationId xmlns:a16="http://schemas.microsoft.com/office/drawing/2014/main" id="{37A55362-CE91-4DC2-D24E-CCBDC805A1EE}"/>
                </a:ext>
              </a:extLst>
            </p:cNvPr>
            <p:cNvGrpSpPr/>
            <p:nvPr/>
          </p:nvGrpSpPr>
          <p:grpSpPr>
            <a:xfrm>
              <a:off x="6771411" y="1482105"/>
              <a:ext cx="1045844" cy="842010"/>
              <a:chOff x="6771411" y="1482105"/>
              <a:chExt cx="1045844" cy="842010"/>
            </a:xfrm>
          </p:grpSpPr>
          <p:sp>
            <p:nvSpPr>
              <p:cNvPr id="88" name="object 89">
                <a:extLst>
                  <a:ext uri="{FF2B5EF4-FFF2-40B4-BE49-F238E27FC236}">
                    <a16:creationId xmlns:a16="http://schemas.microsoft.com/office/drawing/2014/main" id="{C955A2AB-3112-0983-F52A-ABFD6D964BF2}"/>
                  </a:ext>
                </a:extLst>
              </p:cNvPr>
              <p:cNvSpPr/>
              <p:nvPr/>
            </p:nvSpPr>
            <p:spPr>
              <a:xfrm>
                <a:off x="6780936" y="1491630"/>
                <a:ext cx="1026794" cy="822960"/>
              </a:xfrm>
              <a:custGeom>
                <a:avLst/>
                <a:gdLst/>
                <a:ahLst/>
                <a:cxnLst/>
                <a:rect l="l" t="t" r="r" b="b"/>
                <a:pathLst>
                  <a:path w="1026795" h="822960">
                    <a:moveTo>
                      <a:pt x="671601" y="709646"/>
                    </a:moveTo>
                    <a:lnTo>
                      <a:pt x="373540" y="709646"/>
                    </a:lnTo>
                    <a:lnTo>
                      <a:pt x="390648" y="742768"/>
                    </a:lnTo>
                    <a:lnTo>
                      <a:pt x="390173" y="742768"/>
                    </a:lnTo>
                    <a:lnTo>
                      <a:pt x="416103" y="775759"/>
                    </a:lnTo>
                    <a:lnTo>
                      <a:pt x="447915" y="800827"/>
                    </a:lnTo>
                    <a:lnTo>
                      <a:pt x="484003" y="816757"/>
                    </a:lnTo>
                    <a:lnTo>
                      <a:pt x="522765" y="822337"/>
                    </a:lnTo>
                    <a:lnTo>
                      <a:pt x="564054" y="816365"/>
                    </a:lnTo>
                    <a:lnTo>
                      <a:pt x="601807" y="799409"/>
                    </a:lnTo>
                    <a:lnTo>
                      <a:pt x="634313" y="772915"/>
                    </a:lnTo>
                    <a:lnTo>
                      <a:pt x="659862" y="738325"/>
                    </a:lnTo>
                    <a:lnTo>
                      <a:pt x="671601" y="709646"/>
                    </a:lnTo>
                    <a:close/>
                  </a:path>
                  <a:path w="1026795" h="822960">
                    <a:moveTo>
                      <a:pt x="682336" y="664342"/>
                    </a:moveTo>
                    <a:lnTo>
                      <a:pt x="164433" y="664342"/>
                    </a:lnTo>
                    <a:lnTo>
                      <a:pt x="157936" y="666703"/>
                    </a:lnTo>
                    <a:lnTo>
                      <a:pt x="151305" y="668672"/>
                    </a:lnTo>
                    <a:lnTo>
                      <a:pt x="144585" y="670285"/>
                    </a:lnTo>
                    <a:lnTo>
                      <a:pt x="137820" y="671576"/>
                    </a:lnTo>
                    <a:lnTo>
                      <a:pt x="166765" y="713680"/>
                    </a:lnTo>
                    <a:lnTo>
                      <a:pt x="204354" y="745434"/>
                    </a:lnTo>
                    <a:lnTo>
                      <a:pt x="248358" y="765481"/>
                    </a:lnTo>
                    <a:lnTo>
                      <a:pt x="296551" y="772464"/>
                    </a:lnTo>
                    <a:lnTo>
                      <a:pt x="341119" y="770448"/>
                    </a:lnTo>
                    <a:lnTo>
                      <a:pt x="362965" y="764612"/>
                    </a:lnTo>
                    <a:lnTo>
                      <a:pt x="375010" y="755278"/>
                    </a:lnTo>
                    <a:lnTo>
                      <a:pt x="390173" y="742768"/>
                    </a:lnTo>
                    <a:lnTo>
                      <a:pt x="390648" y="742768"/>
                    </a:lnTo>
                    <a:lnTo>
                      <a:pt x="385435" y="735076"/>
                    </a:lnTo>
                    <a:lnTo>
                      <a:pt x="381024" y="726921"/>
                    </a:lnTo>
                    <a:lnTo>
                      <a:pt x="377148" y="718409"/>
                    </a:lnTo>
                    <a:lnTo>
                      <a:pt x="373540" y="709646"/>
                    </a:lnTo>
                    <a:lnTo>
                      <a:pt x="671601" y="709646"/>
                    </a:lnTo>
                    <a:lnTo>
                      <a:pt x="676743" y="697083"/>
                    </a:lnTo>
                    <a:lnTo>
                      <a:pt x="682336" y="664342"/>
                    </a:lnTo>
                    <a:close/>
                  </a:path>
                  <a:path w="1026795" h="822960">
                    <a:moveTo>
                      <a:pt x="859077" y="660915"/>
                    </a:moveTo>
                    <a:lnTo>
                      <a:pt x="682922" y="660915"/>
                    </a:lnTo>
                    <a:lnTo>
                      <a:pt x="682090" y="669939"/>
                    </a:lnTo>
                    <a:lnTo>
                      <a:pt x="680902" y="678856"/>
                    </a:lnTo>
                    <a:lnTo>
                      <a:pt x="679179" y="687845"/>
                    </a:lnTo>
                    <a:lnTo>
                      <a:pt x="676743" y="697083"/>
                    </a:lnTo>
                    <a:lnTo>
                      <a:pt x="693652" y="707137"/>
                    </a:lnTo>
                    <a:lnTo>
                      <a:pt x="711495" y="714406"/>
                    </a:lnTo>
                    <a:lnTo>
                      <a:pt x="730141" y="718820"/>
                    </a:lnTo>
                    <a:lnTo>
                      <a:pt x="749456" y="720307"/>
                    </a:lnTo>
                    <a:lnTo>
                      <a:pt x="792888" y="712829"/>
                    </a:lnTo>
                    <a:lnTo>
                      <a:pt x="830482" y="691921"/>
                    </a:lnTo>
                    <a:lnTo>
                      <a:pt x="859077" y="660915"/>
                    </a:lnTo>
                    <a:close/>
                  </a:path>
                  <a:path w="1026795" h="822960">
                    <a:moveTo>
                      <a:pt x="50850" y="481219"/>
                    </a:moveTo>
                    <a:lnTo>
                      <a:pt x="38850" y="498321"/>
                    </a:lnTo>
                    <a:lnTo>
                      <a:pt x="30058" y="516959"/>
                    </a:lnTo>
                    <a:lnTo>
                      <a:pt x="24653" y="536952"/>
                    </a:lnTo>
                    <a:lnTo>
                      <a:pt x="22811" y="558123"/>
                    </a:lnTo>
                    <a:lnTo>
                      <a:pt x="30088" y="601976"/>
                    </a:lnTo>
                    <a:lnTo>
                      <a:pt x="51801" y="637692"/>
                    </a:lnTo>
                    <a:lnTo>
                      <a:pt x="87771" y="661986"/>
                    </a:lnTo>
                    <a:lnTo>
                      <a:pt x="137820" y="671576"/>
                    </a:lnTo>
                    <a:lnTo>
                      <a:pt x="164433" y="664342"/>
                    </a:lnTo>
                    <a:lnTo>
                      <a:pt x="682336" y="664342"/>
                    </a:lnTo>
                    <a:lnTo>
                      <a:pt x="682922" y="660915"/>
                    </a:lnTo>
                    <a:lnTo>
                      <a:pt x="859077" y="660915"/>
                    </a:lnTo>
                    <a:lnTo>
                      <a:pt x="860046" y="659865"/>
                    </a:lnTo>
                    <a:lnTo>
                      <a:pt x="879390" y="618945"/>
                    </a:lnTo>
                    <a:lnTo>
                      <a:pt x="886325" y="571447"/>
                    </a:lnTo>
                    <a:lnTo>
                      <a:pt x="886725" y="571318"/>
                    </a:lnTo>
                    <a:lnTo>
                      <a:pt x="843411" y="496906"/>
                    </a:lnTo>
                    <a:lnTo>
                      <a:pt x="92553" y="496906"/>
                    </a:lnTo>
                    <a:lnTo>
                      <a:pt x="76870" y="493830"/>
                    </a:lnTo>
                    <a:lnTo>
                      <a:pt x="63147" y="488256"/>
                    </a:lnTo>
                    <a:lnTo>
                      <a:pt x="50850" y="481219"/>
                    </a:lnTo>
                    <a:close/>
                  </a:path>
                  <a:path w="1026795" h="822960">
                    <a:moveTo>
                      <a:pt x="1021269" y="435914"/>
                    </a:moveTo>
                    <a:lnTo>
                      <a:pt x="807910" y="435914"/>
                    </a:lnTo>
                    <a:lnTo>
                      <a:pt x="846434" y="464801"/>
                    </a:lnTo>
                    <a:lnTo>
                      <a:pt x="871592" y="502825"/>
                    </a:lnTo>
                    <a:lnTo>
                      <a:pt x="884632" y="541276"/>
                    </a:lnTo>
                    <a:lnTo>
                      <a:pt x="886789" y="571298"/>
                    </a:lnTo>
                    <a:lnTo>
                      <a:pt x="931199" y="556978"/>
                    </a:lnTo>
                    <a:lnTo>
                      <a:pt x="969754" y="530155"/>
                    </a:lnTo>
                    <a:lnTo>
                      <a:pt x="999892" y="493244"/>
                    </a:lnTo>
                    <a:lnTo>
                      <a:pt x="1019513" y="448512"/>
                    </a:lnTo>
                    <a:lnTo>
                      <a:pt x="1021269" y="435914"/>
                    </a:lnTo>
                    <a:close/>
                  </a:path>
                  <a:path w="1026795" h="822960">
                    <a:moveTo>
                      <a:pt x="91721" y="272588"/>
                    </a:moveTo>
                    <a:lnTo>
                      <a:pt x="55536" y="284736"/>
                    </a:lnTo>
                    <a:lnTo>
                      <a:pt x="26435" y="309518"/>
                    </a:lnTo>
                    <a:lnTo>
                      <a:pt x="7046" y="344008"/>
                    </a:lnTo>
                    <a:lnTo>
                      <a:pt x="0" y="385279"/>
                    </a:lnTo>
                    <a:lnTo>
                      <a:pt x="3334" y="415207"/>
                    </a:lnTo>
                    <a:lnTo>
                      <a:pt x="13128" y="441958"/>
                    </a:lnTo>
                    <a:lnTo>
                      <a:pt x="29071" y="464355"/>
                    </a:lnTo>
                    <a:lnTo>
                      <a:pt x="50850" y="481219"/>
                    </a:lnTo>
                    <a:lnTo>
                      <a:pt x="110731" y="496448"/>
                    </a:lnTo>
                    <a:lnTo>
                      <a:pt x="92553" y="496906"/>
                    </a:lnTo>
                    <a:lnTo>
                      <a:pt x="843411" y="496906"/>
                    </a:lnTo>
                    <a:lnTo>
                      <a:pt x="807910" y="435914"/>
                    </a:lnTo>
                    <a:lnTo>
                      <a:pt x="1021269" y="435914"/>
                    </a:lnTo>
                    <a:lnTo>
                      <a:pt x="1026520" y="398225"/>
                    </a:lnTo>
                    <a:lnTo>
                      <a:pt x="1024010" y="369629"/>
                    </a:lnTo>
                    <a:lnTo>
                      <a:pt x="1016865" y="342259"/>
                    </a:lnTo>
                    <a:lnTo>
                      <a:pt x="955710" y="342259"/>
                    </a:lnTo>
                    <a:lnTo>
                      <a:pt x="983239" y="301523"/>
                    </a:lnTo>
                    <a:lnTo>
                      <a:pt x="99325" y="301523"/>
                    </a:lnTo>
                    <a:lnTo>
                      <a:pt x="97268" y="294646"/>
                    </a:lnTo>
                    <a:lnTo>
                      <a:pt x="94988" y="287341"/>
                    </a:lnTo>
                    <a:lnTo>
                      <a:pt x="92976" y="279894"/>
                    </a:lnTo>
                    <a:lnTo>
                      <a:pt x="91721" y="272588"/>
                    </a:lnTo>
                    <a:close/>
                  </a:path>
                  <a:path w="1026795" h="822960">
                    <a:moveTo>
                      <a:pt x="989928" y="291625"/>
                    </a:moveTo>
                    <a:lnTo>
                      <a:pt x="983311" y="305746"/>
                    </a:lnTo>
                    <a:lnTo>
                      <a:pt x="975492" y="318940"/>
                    </a:lnTo>
                    <a:lnTo>
                      <a:pt x="966336" y="331135"/>
                    </a:lnTo>
                    <a:lnTo>
                      <a:pt x="955710" y="342259"/>
                    </a:lnTo>
                    <a:lnTo>
                      <a:pt x="1016865" y="342259"/>
                    </a:lnTo>
                    <a:lnTo>
                      <a:pt x="1016778" y="341926"/>
                    </a:lnTo>
                    <a:lnTo>
                      <a:pt x="1005268" y="315722"/>
                    </a:lnTo>
                    <a:lnTo>
                      <a:pt x="989928" y="291625"/>
                    </a:lnTo>
                    <a:close/>
                  </a:path>
                  <a:path w="1026795" h="822960">
                    <a:moveTo>
                      <a:pt x="250452" y="74999"/>
                    </a:moveTo>
                    <a:lnTo>
                      <a:pt x="206517" y="82577"/>
                    </a:lnTo>
                    <a:lnTo>
                      <a:pt x="165577" y="103637"/>
                    </a:lnTo>
                    <a:lnTo>
                      <a:pt x="130632" y="135675"/>
                    </a:lnTo>
                    <a:lnTo>
                      <a:pt x="104676" y="176184"/>
                    </a:lnTo>
                    <a:lnTo>
                      <a:pt x="90707" y="222657"/>
                    </a:lnTo>
                    <a:lnTo>
                      <a:pt x="91721" y="272588"/>
                    </a:lnTo>
                    <a:lnTo>
                      <a:pt x="99325" y="301523"/>
                    </a:lnTo>
                    <a:lnTo>
                      <a:pt x="983239" y="301523"/>
                    </a:lnTo>
                    <a:lnTo>
                      <a:pt x="998422" y="264784"/>
                    </a:lnTo>
                    <a:lnTo>
                      <a:pt x="1000857" y="236802"/>
                    </a:lnTo>
                    <a:lnTo>
                      <a:pt x="993929" y="191938"/>
                    </a:lnTo>
                    <a:lnTo>
                      <a:pt x="974660" y="152855"/>
                    </a:lnTo>
                    <a:lnTo>
                      <a:pt x="951418" y="128680"/>
                    </a:lnTo>
                    <a:lnTo>
                      <a:pt x="911988" y="128680"/>
                    </a:lnTo>
                    <a:lnTo>
                      <a:pt x="911591" y="126015"/>
                    </a:lnTo>
                    <a:lnTo>
                      <a:pt x="364510" y="126015"/>
                    </a:lnTo>
                    <a:lnTo>
                      <a:pt x="331243" y="98985"/>
                    </a:lnTo>
                    <a:lnTo>
                      <a:pt x="312538" y="88866"/>
                    </a:lnTo>
                    <a:lnTo>
                      <a:pt x="292451" y="81139"/>
                    </a:lnTo>
                    <a:lnTo>
                      <a:pt x="271563" y="76338"/>
                    </a:lnTo>
                    <a:lnTo>
                      <a:pt x="250452" y="74999"/>
                    </a:lnTo>
                    <a:close/>
                  </a:path>
                  <a:path w="1026795" h="822960">
                    <a:moveTo>
                      <a:pt x="908185" y="103172"/>
                    </a:moveTo>
                    <a:lnTo>
                      <a:pt x="909448" y="109567"/>
                    </a:lnTo>
                    <a:lnTo>
                      <a:pt x="911156" y="117211"/>
                    </a:lnTo>
                    <a:lnTo>
                      <a:pt x="912329" y="124212"/>
                    </a:lnTo>
                    <a:lnTo>
                      <a:pt x="911988" y="128680"/>
                    </a:lnTo>
                    <a:lnTo>
                      <a:pt x="951418" y="128680"/>
                    </a:lnTo>
                    <a:lnTo>
                      <a:pt x="945321" y="122338"/>
                    </a:lnTo>
                    <a:lnTo>
                      <a:pt x="908185" y="103172"/>
                    </a:lnTo>
                    <a:close/>
                  </a:path>
                  <a:path w="1026795" h="822960">
                    <a:moveTo>
                      <a:pt x="443875" y="24745"/>
                    </a:moveTo>
                    <a:lnTo>
                      <a:pt x="409435" y="29867"/>
                    </a:lnTo>
                    <a:lnTo>
                      <a:pt x="378292" y="44590"/>
                    </a:lnTo>
                    <a:lnTo>
                      <a:pt x="351782" y="67950"/>
                    </a:lnTo>
                    <a:lnTo>
                      <a:pt x="331243" y="98985"/>
                    </a:lnTo>
                    <a:lnTo>
                      <a:pt x="339782" y="104868"/>
                    </a:lnTo>
                    <a:lnTo>
                      <a:pt x="348589" y="111501"/>
                    </a:lnTo>
                    <a:lnTo>
                      <a:pt x="357040" y="118633"/>
                    </a:lnTo>
                    <a:lnTo>
                      <a:pt x="364510" y="126015"/>
                    </a:lnTo>
                    <a:lnTo>
                      <a:pt x="911591" y="126015"/>
                    </a:lnTo>
                    <a:lnTo>
                      <a:pt x="908185" y="103172"/>
                    </a:lnTo>
                    <a:lnTo>
                      <a:pt x="904207" y="91370"/>
                    </a:lnTo>
                    <a:lnTo>
                      <a:pt x="524191" y="91370"/>
                    </a:lnTo>
                    <a:lnTo>
                      <a:pt x="525995" y="84475"/>
                    </a:lnTo>
                    <a:lnTo>
                      <a:pt x="527933" y="77617"/>
                    </a:lnTo>
                    <a:lnTo>
                      <a:pt x="530139" y="70972"/>
                    </a:lnTo>
                    <a:lnTo>
                      <a:pt x="532745" y="64720"/>
                    </a:lnTo>
                    <a:lnTo>
                      <a:pt x="513272" y="48248"/>
                    </a:lnTo>
                    <a:lnTo>
                      <a:pt x="491233" y="36024"/>
                    </a:lnTo>
                    <a:lnTo>
                      <a:pt x="467732" y="28154"/>
                    </a:lnTo>
                    <a:lnTo>
                      <a:pt x="443875" y="24745"/>
                    </a:lnTo>
                    <a:close/>
                  </a:path>
                  <a:path w="1026795" h="822960">
                    <a:moveTo>
                      <a:pt x="624942" y="0"/>
                    </a:moveTo>
                    <a:lnTo>
                      <a:pt x="570646" y="17084"/>
                    </a:lnTo>
                    <a:lnTo>
                      <a:pt x="532745" y="64720"/>
                    </a:lnTo>
                    <a:lnTo>
                      <a:pt x="524191" y="91370"/>
                    </a:lnTo>
                    <a:lnTo>
                      <a:pt x="904207" y="91370"/>
                    </a:lnTo>
                    <a:lnTo>
                      <a:pt x="899201" y="76522"/>
                    </a:lnTo>
                    <a:lnTo>
                      <a:pt x="691000" y="76522"/>
                    </a:lnTo>
                    <a:lnTo>
                      <a:pt x="694512" y="67950"/>
                    </a:lnTo>
                    <a:lnTo>
                      <a:pt x="697951" y="59628"/>
                    </a:lnTo>
                    <a:lnTo>
                      <a:pt x="701894" y="51520"/>
                    </a:lnTo>
                    <a:lnTo>
                      <a:pt x="706683" y="44161"/>
                    </a:lnTo>
                    <a:lnTo>
                      <a:pt x="690503" y="26018"/>
                    </a:lnTo>
                    <a:lnTo>
                      <a:pt x="670981" y="12087"/>
                    </a:lnTo>
                    <a:lnTo>
                      <a:pt x="648875" y="3152"/>
                    </a:lnTo>
                    <a:lnTo>
                      <a:pt x="624942" y="0"/>
                    </a:lnTo>
                    <a:close/>
                  </a:path>
                  <a:path w="1026795" h="822960">
                    <a:moveTo>
                      <a:pt x="795553" y="0"/>
                    </a:moveTo>
                    <a:lnTo>
                      <a:pt x="746485" y="11801"/>
                    </a:lnTo>
                    <a:lnTo>
                      <a:pt x="706683" y="44161"/>
                    </a:lnTo>
                    <a:lnTo>
                      <a:pt x="691000" y="76522"/>
                    </a:lnTo>
                    <a:lnTo>
                      <a:pt x="899201" y="76522"/>
                    </a:lnTo>
                    <a:lnTo>
                      <a:pt x="894196" y="61674"/>
                    </a:lnTo>
                    <a:lnTo>
                      <a:pt x="868978" y="29029"/>
                    </a:lnTo>
                    <a:lnTo>
                      <a:pt x="835206" y="7661"/>
                    </a:lnTo>
                    <a:lnTo>
                      <a:pt x="795553" y="0"/>
                    </a:lnTo>
                    <a:close/>
                  </a:path>
                </a:pathLst>
              </a:custGeom>
              <a:solidFill>
                <a:srgbClr val="0070C0"/>
              </a:solidFill>
            </p:spPr>
            <p:txBody>
              <a:bodyPr wrap="square" lIns="0" tIns="0" rIns="0" bIns="0" rtlCol="0"/>
              <a:lstStyle/>
              <a:p>
                <a:endParaRPr b="1">
                  <a:latin typeface="Century Gothic" panose="020B0502020202020204" pitchFamily="34" charset="0"/>
                </a:endParaRPr>
              </a:p>
            </p:txBody>
          </p:sp>
          <p:sp>
            <p:nvSpPr>
              <p:cNvPr id="89" name="object 90">
                <a:extLst>
                  <a:ext uri="{FF2B5EF4-FFF2-40B4-BE49-F238E27FC236}">
                    <a16:creationId xmlns:a16="http://schemas.microsoft.com/office/drawing/2014/main" id="{D2A363B7-001A-8825-F36B-F1E2B6A25891}"/>
                  </a:ext>
                </a:extLst>
              </p:cNvPr>
              <p:cNvSpPr/>
              <p:nvPr/>
            </p:nvSpPr>
            <p:spPr>
              <a:xfrm>
                <a:off x="6780936" y="1491630"/>
                <a:ext cx="1026794" cy="822960"/>
              </a:xfrm>
              <a:custGeom>
                <a:avLst/>
                <a:gdLst/>
                <a:ahLst/>
                <a:cxnLst/>
                <a:rect l="l" t="t" r="r" b="b"/>
                <a:pathLst>
                  <a:path w="1026795" h="822960">
                    <a:moveTo>
                      <a:pt x="91721" y="272589"/>
                    </a:moveTo>
                    <a:lnTo>
                      <a:pt x="90707" y="222658"/>
                    </a:lnTo>
                    <a:lnTo>
                      <a:pt x="104676" y="176185"/>
                    </a:lnTo>
                    <a:lnTo>
                      <a:pt x="130631" y="135676"/>
                    </a:lnTo>
                    <a:lnTo>
                      <a:pt x="165577" y="103638"/>
                    </a:lnTo>
                    <a:lnTo>
                      <a:pt x="206516" y="82577"/>
                    </a:lnTo>
                    <a:lnTo>
                      <a:pt x="250452" y="75000"/>
                    </a:lnTo>
                    <a:lnTo>
                      <a:pt x="271563" y="76338"/>
                    </a:lnTo>
                    <a:lnTo>
                      <a:pt x="292451" y="81139"/>
                    </a:lnTo>
                    <a:lnTo>
                      <a:pt x="312537" y="88866"/>
                    </a:lnTo>
                    <a:lnTo>
                      <a:pt x="331243" y="98985"/>
                    </a:lnTo>
                    <a:lnTo>
                      <a:pt x="351782" y="67951"/>
                    </a:lnTo>
                    <a:lnTo>
                      <a:pt x="378292" y="44590"/>
                    </a:lnTo>
                    <a:lnTo>
                      <a:pt x="409435" y="29868"/>
                    </a:lnTo>
                    <a:lnTo>
                      <a:pt x="443875" y="24746"/>
                    </a:lnTo>
                    <a:lnTo>
                      <a:pt x="467732" y="28154"/>
                    </a:lnTo>
                    <a:lnTo>
                      <a:pt x="491233" y="36024"/>
                    </a:lnTo>
                    <a:lnTo>
                      <a:pt x="513272" y="48249"/>
                    </a:lnTo>
                    <a:lnTo>
                      <a:pt x="532745" y="64721"/>
                    </a:lnTo>
                    <a:lnTo>
                      <a:pt x="548888" y="37422"/>
                    </a:lnTo>
                    <a:lnTo>
                      <a:pt x="570645" y="17084"/>
                    </a:lnTo>
                    <a:lnTo>
                      <a:pt x="596501" y="4384"/>
                    </a:lnTo>
                    <a:lnTo>
                      <a:pt x="624942" y="0"/>
                    </a:lnTo>
                    <a:lnTo>
                      <a:pt x="648875" y="3152"/>
                    </a:lnTo>
                    <a:lnTo>
                      <a:pt x="670981" y="12087"/>
                    </a:lnTo>
                    <a:lnTo>
                      <a:pt x="690503" y="26019"/>
                    </a:lnTo>
                    <a:lnTo>
                      <a:pt x="706683" y="44162"/>
                    </a:lnTo>
                    <a:lnTo>
                      <a:pt x="724980" y="25698"/>
                    </a:lnTo>
                    <a:lnTo>
                      <a:pt x="746485" y="11802"/>
                    </a:lnTo>
                    <a:lnTo>
                      <a:pt x="770306" y="3045"/>
                    </a:lnTo>
                    <a:lnTo>
                      <a:pt x="795553" y="0"/>
                    </a:lnTo>
                    <a:lnTo>
                      <a:pt x="835206" y="7661"/>
                    </a:lnTo>
                    <a:lnTo>
                      <a:pt x="868978" y="29029"/>
                    </a:lnTo>
                    <a:lnTo>
                      <a:pt x="894196" y="61675"/>
                    </a:lnTo>
                    <a:lnTo>
                      <a:pt x="908185" y="103173"/>
                    </a:lnTo>
                    <a:lnTo>
                      <a:pt x="945321" y="122339"/>
                    </a:lnTo>
                    <a:lnTo>
                      <a:pt x="974660" y="152855"/>
                    </a:lnTo>
                    <a:lnTo>
                      <a:pt x="993929" y="191938"/>
                    </a:lnTo>
                    <a:lnTo>
                      <a:pt x="1000858" y="236802"/>
                    </a:lnTo>
                    <a:lnTo>
                      <a:pt x="1000286" y="250936"/>
                    </a:lnTo>
                    <a:lnTo>
                      <a:pt x="998422" y="264785"/>
                    </a:lnTo>
                    <a:lnTo>
                      <a:pt x="995043" y="278348"/>
                    </a:lnTo>
                    <a:lnTo>
                      <a:pt x="989927" y="291625"/>
                    </a:lnTo>
                    <a:lnTo>
                      <a:pt x="1005268" y="315723"/>
                    </a:lnTo>
                    <a:lnTo>
                      <a:pt x="1016778" y="341927"/>
                    </a:lnTo>
                    <a:lnTo>
                      <a:pt x="1024011" y="369629"/>
                    </a:lnTo>
                    <a:lnTo>
                      <a:pt x="1026521" y="398224"/>
                    </a:lnTo>
                    <a:lnTo>
                      <a:pt x="1019514" y="448512"/>
                    </a:lnTo>
                    <a:lnTo>
                      <a:pt x="999892" y="493244"/>
                    </a:lnTo>
                    <a:lnTo>
                      <a:pt x="969754" y="530155"/>
                    </a:lnTo>
                    <a:lnTo>
                      <a:pt x="931199" y="556978"/>
                    </a:lnTo>
                    <a:lnTo>
                      <a:pt x="886324" y="571448"/>
                    </a:lnTo>
                    <a:lnTo>
                      <a:pt x="879390" y="618946"/>
                    </a:lnTo>
                    <a:lnTo>
                      <a:pt x="860045" y="659865"/>
                    </a:lnTo>
                    <a:lnTo>
                      <a:pt x="830482" y="691921"/>
                    </a:lnTo>
                    <a:lnTo>
                      <a:pt x="792888" y="712830"/>
                    </a:lnTo>
                    <a:lnTo>
                      <a:pt x="749455" y="720307"/>
                    </a:lnTo>
                    <a:lnTo>
                      <a:pt x="730141" y="718820"/>
                    </a:lnTo>
                    <a:lnTo>
                      <a:pt x="711495" y="714406"/>
                    </a:lnTo>
                    <a:lnTo>
                      <a:pt x="693651" y="707136"/>
                    </a:lnTo>
                    <a:lnTo>
                      <a:pt x="676743" y="697083"/>
                    </a:lnTo>
                    <a:lnTo>
                      <a:pt x="659862" y="738325"/>
                    </a:lnTo>
                    <a:lnTo>
                      <a:pt x="634313" y="772915"/>
                    </a:lnTo>
                    <a:lnTo>
                      <a:pt x="601807" y="799410"/>
                    </a:lnTo>
                    <a:lnTo>
                      <a:pt x="564054" y="816365"/>
                    </a:lnTo>
                    <a:lnTo>
                      <a:pt x="522765" y="822338"/>
                    </a:lnTo>
                    <a:lnTo>
                      <a:pt x="484003" y="816758"/>
                    </a:lnTo>
                    <a:lnTo>
                      <a:pt x="447914" y="800827"/>
                    </a:lnTo>
                    <a:lnTo>
                      <a:pt x="416103" y="775760"/>
                    </a:lnTo>
                    <a:lnTo>
                      <a:pt x="390173" y="742769"/>
                    </a:lnTo>
                    <a:lnTo>
                      <a:pt x="375009" y="755279"/>
                    </a:lnTo>
                    <a:lnTo>
                      <a:pt x="362965" y="764612"/>
                    </a:lnTo>
                    <a:lnTo>
                      <a:pt x="341119" y="770448"/>
                    </a:lnTo>
                    <a:lnTo>
                      <a:pt x="296550" y="772464"/>
                    </a:lnTo>
                    <a:lnTo>
                      <a:pt x="248358" y="765481"/>
                    </a:lnTo>
                    <a:lnTo>
                      <a:pt x="204353" y="745434"/>
                    </a:lnTo>
                    <a:lnTo>
                      <a:pt x="166765" y="713680"/>
                    </a:lnTo>
                    <a:lnTo>
                      <a:pt x="137820" y="671576"/>
                    </a:lnTo>
                    <a:lnTo>
                      <a:pt x="87771" y="661986"/>
                    </a:lnTo>
                    <a:lnTo>
                      <a:pt x="51801" y="637692"/>
                    </a:lnTo>
                    <a:lnTo>
                      <a:pt x="30088" y="601977"/>
                    </a:lnTo>
                    <a:lnTo>
                      <a:pt x="22811" y="558123"/>
                    </a:lnTo>
                    <a:lnTo>
                      <a:pt x="24653" y="536952"/>
                    </a:lnTo>
                    <a:lnTo>
                      <a:pt x="30059" y="516959"/>
                    </a:lnTo>
                    <a:lnTo>
                      <a:pt x="38850" y="498322"/>
                    </a:lnTo>
                    <a:lnTo>
                      <a:pt x="50850" y="481220"/>
                    </a:lnTo>
                    <a:lnTo>
                      <a:pt x="29071" y="464355"/>
                    </a:lnTo>
                    <a:lnTo>
                      <a:pt x="13128" y="441959"/>
                    </a:lnTo>
                    <a:lnTo>
                      <a:pt x="3334" y="415208"/>
                    </a:lnTo>
                    <a:lnTo>
                      <a:pt x="0" y="385280"/>
                    </a:lnTo>
                    <a:lnTo>
                      <a:pt x="7046" y="344009"/>
                    </a:lnTo>
                    <a:lnTo>
                      <a:pt x="26435" y="309518"/>
                    </a:lnTo>
                    <a:lnTo>
                      <a:pt x="55536" y="284736"/>
                    </a:lnTo>
                    <a:lnTo>
                      <a:pt x="91721" y="272589"/>
                    </a:lnTo>
                    <a:close/>
                  </a:path>
                  <a:path w="1026795" h="822960">
                    <a:moveTo>
                      <a:pt x="91721" y="272589"/>
                    </a:moveTo>
                    <a:lnTo>
                      <a:pt x="92976" y="279894"/>
                    </a:lnTo>
                    <a:lnTo>
                      <a:pt x="94988" y="287342"/>
                    </a:lnTo>
                    <a:lnTo>
                      <a:pt x="97268" y="294647"/>
                    </a:lnTo>
                    <a:lnTo>
                      <a:pt x="99325" y="301523"/>
                    </a:lnTo>
                  </a:path>
                  <a:path w="1026795" h="822960">
                    <a:moveTo>
                      <a:pt x="331243" y="98985"/>
                    </a:moveTo>
                    <a:lnTo>
                      <a:pt x="339782" y="104868"/>
                    </a:lnTo>
                    <a:lnTo>
                      <a:pt x="348589" y="111501"/>
                    </a:lnTo>
                    <a:lnTo>
                      <a:pt x="357039" y="118633"/>
                    </a:lnTo>
                    <a:lnTo>
                      <a:pt x="364510" y="126015"/>
                    </a:lnTo>
                  </a:path>
                  <a:path w="1026795" h="822960">
                    <a:moveTo>
                      <a:pt x="532745" y="64721"/>
                    </a:moveTo>
                    <a:lnTo>
                      <a:pt x="530138" y="70973"/>
                    </a:lnTo>
                    <a:lnTo>
                      <a:pt x="527933" y="77617"/>
                    </a:lnTo>
                    <a:lnTo>
                      <a:pt x="525995" y="84476"/>
                    </a:lnTo>
                    <a:lnTo>
                      <a:pt x="524191" y="91370"/>
                    </a:lnTo>
                  </a:path>
                  <a:path w="1026795" h="822960">
                    <a:moveTo>
                      <a:pt x="706683" y="44162"/>
                    </a:moveTo>
                    <a:lnTo>
                      <a:pt x="701894" y="51521"/>
                    </a:lnTo>
                    <a:lnTo>
                      <a:pt x="697951" y="59629"/>
                    </a:lnTo>
                    <a:lnTo>
                      <a:pt x="694453" y="68093"/>
                    </a:lnTo>
                    <a:lnTo>
                      <a:pt x="691000" y="76523"/>
                    </a:lnTo>
                  </a:path>
                  <a:path w="1026795" h="822960">
                    <a:moveTo>
                      <a:pt x="908185" y="103173"/>
                    </a:moveTo>
                    <a:lnTo>
                      <a:pt x="909448" y="109567"/>
                    </a:lnTo>
                    <a:lnTo>
                      <a:pt x="911156" y="117211"/>
                    </a:lnTo>
                    <a:lnTo>
                      <a:pt x="912329" y="124213"/>
                    </a:lnTo>
                    <a:lnTo>
                      <a:pt x="911987" y="128680"/>
                    </a:lnTo>
                  </a:path>
                  <a:path w="1026795" h="822960">
                    <a:moveTo>
                      <a:pt x="989927" y="291625"/>
                    </a:moveTo>
                    <a:lnTo>
                      <a:pt x="983311" y="305747"/>
                    </a:lnTo>
                    <a:lnTo>
                      <a:pt x="975491" y="318941"/>
                    </a:lnTo>
                    <a:lnTo>
                      <a:pt x="966336" y="331136"/>
                    </a:lnTo>
                    <a:lnTo>
                      <a:pt x="955710" y="342260"/>
                    </a:lnTo>
                  </a:path>
                  <a:path w="1026795" h="822960">
                    <a:moveTo>
                      <a:pt x="886800" y="571448"/>
                    </a:moveTo>
                    <a:lnTo>
                      <a:pt x="884631" y="541277"/>
                    </a:lnTo>
                    <a:lnTo>
                      <a:pt x="871592" y="502825"/>
                    </a:lnTo>
                    <a:lnTo>
                      <a:pt x="846434" y="464801"/>
                    </a:lnTo>
                    <a:lnTo>
                      <a:pt x="807910" y="435915"/>
                    </a:lnTo>
                  </a:path>
                  <a:path w="1026795" h="822960">
                    <a:moveTo>
                      <a:pt x="676743" y="697083"/>
                    </a:moveTo>
                    <a:lnTo>
                      <a:pt x="679179" y="687845"/>
                    </a:lnTo>
                    <a:lnTo>
                      <a:pt x="680901" y="678857"/>
                    </a:lnTo>
                    <a:lnTo>
                      <a:pt x="682089" y="669940"/>
                    </a:lnTo>
                    <a:lnTo>
                      <a:pt x="682921" y="660916"/>
                    </a:lnTo>
                  </a:path>
                  <a:path w="1026795" h="822960">
                    <a:moveTo>
                      <a:pt x="390648" y="742769"/>
                    </a:moveTo>
                    <a:lnTo>
                      <a:pt x="385435" y="735077"/>
                    </a:lnTo>
                    <a:lnTo>
                      <a:pt x="381024" y="726922"/>
                    </a:lnTo>
                    <a:lnTo>
                      <a:pt x="377148" y="718409"/>
                    </a:lnTo>
                    <a:lnTo>
                      <a:pt x="373539" y="709647"/>
                    </a:lnTo>
                  </a:path>
                  <a:path w="1026795" h="822960">
                    <a:moveTo>
                      <a:pt x="137820" y="671576"/>
                    </a:moveTo>
                    <a:lnTo>
                      <a:pt x="144584" y="670285"/>
                    </a:lnTo>
                    <a:lnTo>
                      <a:pt x="151304" y="668673"/>
                    </a:lnTo>
                    <a:lnTo>
                      <a:pt x="157936" y="666704"/>
                    </a:lnTo>
                    <a:lnTo>
                      <a:pt x="164433" y="664342"/>
                    </a:lnTo>
                  </a:path>
                  <a:path w="1026795" h="822960">
                    <a:moveTo>
                      <a:pt x="50850" y="481220"/>
                    </a:moveTo>
                    <a:lnTo>
                      <a:pt x="63147" y="488257"/>
                    </a:lnTo>
                    <a:lnTo>
                      <a:pt x="76870" y="493831"/>
                    </a:lnTo>
                    <a:lnTo>
                      <a:pt x="92553" y="496906"/>
                    </a:lnTo>
                    <a:lnTo>
                      <a:pt x="110731" y="496448"/>
                    </a:lnTo>
                  </a:path>
                </a:pathLst>
              </a:custGeom>
              <a:ln w="19050">
                <a:solidFill>
                  <a:srgbClr val="4472C4"/>
                </a:solidFill>
              </a:ln>
            </p:spPr>
            <p:txBody>
              <a:bodyPr wrap="square" lIns="0" tIns="0" rIns="0" bIns="0" rtlCol="0"/>
              <a:lstStyle/>
              <a:p>
                <a:endParaRPr b="1">
                  <a:latin typeface="Century Gothic" panose="020B0502020202020204" pitchFamily="34" charset="0"/>
                </a:endParaRPr>
              </a:p>
            </p:txBody>
          </p:sp>
        </p:grpSp>
        <p:sp>
          <p:nvSpPr>
            <p:cNvPr id="90" name="object 91">
              <a:extLst>
                <a:ext uri="{FF2B5EF4-FFF2-40B4-BE49-F238E27FC236}">
                  <a16:creationId xmlns:a16="http://schemas.microsoft.com/office/drawing/2014/main" id="{13020385-AECD-31E7-1873-CADB343D254C}"/>
                </a:ext>
              </a:extLst>
            </p:cNvPr>
            <p:cNvSpPr txBox="1"/>
            <p:nvPr/>
          </p:nvSpPr>
          <p:spPr>
            <a:xfrm>
              <a:off x="6961520" y="1725676"/>
              <a:ext cx="666750" cy="194911"/>
            </a:xfrm>
            <a:prstGeom prst="rect">
              <a:avLst/>
            </a:prstGeom>
          </p:spPr>
          <p:txBody>
            <a:bodyPr vert="horz" wrap="square" lIns="0" tIns="12700" rIns="0" bIns="0" rtlCol="0">
              <a:spAutoFit/>
            </a:bodyPr>
            <a:lstStyle/>
            <a:p>
              <a:pPr marL="12700" marR="5080" indent="16510">
                <a:lnSpc>
                  <a:spcPct val="100000"/>
                </a:lnSpc>
                <a:spcBef>
                  <a:spcPts val="100"/>
                </a:spcBef>
              </a:pPr>
              <a:r>
                <a:rPr sz="1000" b="1" spc="-10" dirty="0">
                  <a:solidFill>
                    <a:srgbClr val="FFFFFF"/>
                  </a:solidFill>
                  <a:latin typeface="Century Gothic" panose="020B0502020202020204" pitchFamily="34" charset="0"/>
                  <a:cs typeface="Calibri"/>
                </a:rPr>
                <a:t>Workspace: </a:t>
              </a:r>
              <a:r>
                <a:rPr sz="1000" b="1" dirty="0">
                  <a:solidFill>
                    <a:srgbClr val="FFFFFF"/>
                  </a:solidFill>
                  <a:latin typeface="Century Gothic" panose="020B0502020202020204" pitchFamily="34" charset="0"/>
                  <a:cs typeface="Calibri"/>
                </a:rPr>
                <a:t>Apps</a:t>
              </a:r>
              <a:r>
                <a:rPr sz="1000" b="1" spc="-25" dirty="0">
                  <a:solidFill>
                    <a:srgbClr val="FFFFFF"/>
                  </a:solidFill>
                  <a:latin typeface="Century Gothic" panose="020B0502020202020204" pitchFamily="34" charset="0"/>
                  <a:cs typeface="Calibri"/>
                </a:rPr>
                <a:t> </a:t>
              </a:r>
              <a:r>
                <a:rPr sz="1000" b="1" dirty="0">
                  <a:solidFill>
                    <a:srgbClr val="FFFFFF"/>
                  </a:solidFill>
                  <a:latin typeface="Century Gothic" panose="020B0502020202020204" pitchFamily="34" charset="0"/>
                  <a:cs typeface="Calibri"/>
                </a:rPr>
                <a:t>&amp;</a:t>
              </a:r>
              <a:r>
                <a:rPr sz="1000" b="1" spc="-15" dirty="0">
                  <a:solidFill>
                    <a:srgbClr val="FFFFFF"/>
                  </a:solidFill>
                  <a:latin typeface="Century Gothic" panose="020B0502020202020204" pitchFamily="34" charset="0"/>
                  <a:cs typeface="Calibri"/>
                </a:rPr>
                <a:t> </a:t>
              </a:r>
              <a:r>
                <a:rPr sz="1000" b="1" spc="-20" dirty="0">
                  <a:solidFill>
                    <a:srgbClr val="FFFFFF"/>
                  </a:solidFill>
                  <a:latin typeface="Century Gothic" panose="020B0502020202020204" pitchFamily="34" charset="0"/>
                  <a:cs typeface="Calibri"/>
                </a:rPr>
                <a:t>Data</a:t>
              </a:r>
              <a:endParaRPr sz="1000" b="1">
                <a:latin typeface="Century Gothic" panose="020B0502020202020204" pitchFamily="34" charset="0"/>
                <a:cs typeface="Calibri"/>
              </a:endParaRPr>
            </a:p>
          </p:txBody>
        </p:sp>
        <p:sp>
          <p:nvSpPr>
            <p:cNvPr id="91" name="object 92">
              <a:extLst>
                <a:ext uri="{FF2B5EF4-FFF2-40B4-BE49-F238E27FC236}">
                  <a16:creationId xmlns:a16="http://schemas.microsoft.com/office/drawing/2014/main" id="{48C4B9B9-61D8-2090-EC53-BE82084BC9BB}"/>
                </a:ext>
              </a:extLst>
            </p:cNvPr>
            <p:cNvSpPr/>
            <p:nvPr/>
          </p:nvSpPr>
          <p:spPr>
            <a:xfrm>
              <a:off x="5716985" y="2683062"/>
              <a:ext cx="813435" cy="386080"/>
            </a:xfrm>
            <a:custGeom>
              <a:avLst/>
              <a:gdLst/>
              <a:ahLst/>
              <a:cxnLst/>
              <a:rect l="l" t="t" r="r" b="b"/>
              <a:pathLst>
                <a:path w="813434" h="386080">
                  <a:moveTo>
                    <a:pt x="0" y="0"/>
                  </a:moveTo>
                  <a:lnTo>
                    <a:pt x="813353" y="0"/>
                  </a:lnTo>
                  <a:lnTo>
                    <a:pt x="813353" y="385786"/>
                  </a:lnTo>
                  <a:lnTo>
                    <a:pt x="0" y="385786"/>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sp>
          <p:nvSpPr>
            <p:cNvPr id="92" name="object 93">
              <a:extLst>
                <a:ext uri="{FF2B5EF4-FFF2-40B4-BE49-F238E27FC236}">
                  <a16:creationId xmlns:a16="http://schemas.microsoft.com/office/drawing/2014/main" id="{FC7207A5-7C53-3AF4-DC61-6E9170835621}"/>
                </a:ext>
              </a:extLst>
            </p:cNvPr>
            <p:cNvSpPr txBox="1"/>
            <p:nvPr/>
          </p:nvSpPr>
          <p:spPr>
            <a:xfrm>
              <a:off x="5716985" y="2683062"/>
              <a:ext cx="813435" cy="194521"/>
            </a:xfrm>
            <a:prstGeom prst="rect">
              <a:avLst/>
            </a:prstGeom>
            <a:solidFill>
              <a:srgbClr val="FFFFFF"/>
            </a:solidFill>
          </p:spPr>
          <p:txBody>
            <a:bodyPr vert="horz" wrap="square" lIns="0" tIns="42545" rIns="0" bIns="0" rtlCol="0">
              <a:spAutoFit/>
            </a:bodyPr>
            <a:lstStyle/>
            <a:p>
              <a:pPr algn="ctr">
                <a:lnSpc>
                  <a:spcPct val="100000"/>
                </a:lnSpc>
                <a:spcBef>
                  <a:spcPts val="335"/>
                </a:spcBef>
              </a:pPr>
              <a:r>
                <a:rPr sz="1000" b="1" spc="-25" dirty="0">
                  <a:latin typeface="Century Gothic" panose="020B0502020202020204" pitchFamily="34" charset="0"/>
                  <a:cs typeface="Calibri"/>
                </a:rPr>
                <a:t>VRE</a:t>
              </a:r>
              <a:endParaRPr sz="1000" b="1">
                <a:latin typeface="Century Gothic" panose="020B0502020202020204" pitchFamily="34" charset="0"/>
                <a:cs typeface="Calibri"/>
              </a:endParaRPr>
            </a:p>
            <a:p>
              <a:pPr marL="635" algn="ctr">
                <a:lnSpc>
                  <a:spcPct val="100000"/>
                </a:lnSpc>
                <a:spcBef>
                  <a:spcPts val="10"/>
                </a:spcBef>
              </a:pPr>
              <a:r>
                <a:rPr sz="800" b="1" spc="-10" dirty="0">
                  <a:latin typeface="Century Gothic" panose="020B0502020202020204" pitchFamily="34" charset="0"/>
                  <a:cs typeface="Calibri"/>
                </a:rPr>
                <a:t>(Windows/Linux)</a:t>
              </a:r>
              <a:endParaRPr sz="800" b="1">
                <a:latin typeface="Century Gothic" panose="020B0502020202020204" pitchFamily="34" charset="0"/>
                <a:cs typeface="Calibri"/>
              </a:endParaRPr>
            </a:p>
          </p:txBody>
        </p:sp>
        <p:sp>
          <p:nvSpPr>
            <p:cNvPr id="93" name="object 94">
              <a:extLst>
                <a:ext uri="{FF2B5EF4-FFF2-40B4-BE49-F238E27FC236}">
                  <a16:creationId xmlns:a16="http://schemas.microsoft.com/office/drawing/2014/main" id="{2D781E4E-1E78-6F72-F546-FB6AEEABD9E6}"/>
                </a:ext>
              </a:extLst>
            </p:cNvPr>
            <p:cNvSpPr txBox="1"/>
            <p:nvPr/>
          </p:nvSpPr>
          <p:spPr>
            <a:xfrm>
              <a:off x="5715295" y="3068594"/>
              <a:ext cx="815340" cy="100574"/>
            </a:xfrm>
            <a:prstGeom prst="rect">
              <a:avLst/>
            </a:prstGeom>
            <a:solidFill>
              <a:srgbClr val="9DC3E6"/>
            </a:solidFill>
            <a:ln w="19050">
              <a:solidFill>
                <a:srgbClr val="EE7108"/>
              </a:solidFill>
            </a:ln>
          </p:spPr>
          <p:txBody>
            <a:bodyPr vert="horz" wrap="square" lIns="0" tIns="41910" rIns="0" bIns="0" rtlCol="0">
              <a:spAutoFit/>
            </a:bodyPr>
            <a:lstStyle/>
            <a:p>
              <a:pPr marL="41910">
                <a:lnSpc>
                  <a:spcPct val="100000"/>
                </a:lnSpc>
                <a:spcBef>
                  <a:spcPts val="330"/>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grpSp>
          <p:nvGrpSpPr>
            <p:cNvPr id="94" name="object 95">
              <a:extLst>
                <a:ext uri="{FF2B5EF4-FFF2-40B4-BE49-F238E27FC236}">
                  <a16:creationId xmlns:a16="http://schemas.microsoft.com/office/drawing/2014/main" id="{2EE44D73-2541-D527-F6D2-DFD22A007CA4}"/>
                </a:ext>
              </a:extLst>
            </p:cNvPr>
            <p:cNvGrpSpPr/>
            <p:nvPr/>
          </p:nvGrpSpPr>
          <p:grpSpPr>
            <a:xfrm>
              <a:off x="5711141" y="2079364"/>
              <a:ext cx="834390" cy="244475"/>
              <a:chOff x="5711141" y="2079364"/>
              <a:chExt cx="834390" cy="244475"/>
            </a:xfrm>
          </p:grpSpPr>
          <p:sp>
            <p:nvSpPr>
              <p:cNvPr id="95" name="object 96">
                <a:extLst>
                  <a:ext uri="{FF2B5EF4-FFF2-40B4-BE49-F238E27FC236}">
                    <a16:creationId xmlns:a16="http://schemas.microsoft.com/office/drawing/2014/main" id="{DD2C2C0F-51F9-B654-313B-ED1C5B6A4E14}"/>
                  </a:ext>
                </a:extLst>
              </p:cNvPr>
              <p:cNvSpPr/>
              <p:nvPr/>
            </p:nvSpPr>
            <p:spPr>
              <a:xfrm>
                <a:off x="5720666" y="2088889"/>
                <a:ext cx="815340" cy="225425"/>
              </a:xfrm>
              <a:custGeom>
                <a:avLst/>
                <a:gdLst/>
                <a:ahLst/>
                <a:cxnLst/>
                <a:rect l="l" t="t" r="r" b="b"/>
                <a:pathLst>
                  <a:path w="815340" h="225425">
                    <a:moveTo>
                      <a:pt x="814947" y="0"/>
                    </a:moveTo>
                    <a:lnTo>
                      <a:pt x="0" y="0"/>
                    </a:lnTo>
                    <a:lnTo>
                      <a:pt x="0" y="225078"/>
                    </a:lnTo>
                    <a:lnTo>
                      <a:pt x="814947" y="225078"/>
                    </a:lnTo>
                    <a:lnTo>
                      <a:pt x="814947"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96" name="object 97">
                <a:extLst>
                  <a:ext uri="{FF2B5EF4-FFF2-40B4-BE49-F238E27FC236}">
                    <a16:creationId xmlns:a16="http://schemas.microsoft.com/office/drawing/2014/main" id="{ECA6C188-DE98-BB5D-BDD6-AD3BB9B16180}"/>
                  </a:ext>
                </a:extLst>
              </p:cNvPr>
              <p:cNvSpPr/>
              <p:nvPr/>
            </p:nvSpPr>
            <p:spPr>
              <a:xfrm>
                <a:off x="5720666" y="2088889"/>
                <a:ext cx="815340" cy="225425"/>
              </a:xfrm>
              <a:custGeom>
                <a:avLst/>
                <a:gdLst/>
                <a:ahLst/>
                <a:cxnLst/>
                <a:rect l="l" t="t" r="r" b="b"/>
                <a:pathLst>
                  <a:path w="815340" h="225425">
                    <a:moveTo>
                      <a:pt x="0" y="0"/>
                    </a:moveTo>
                    <a:lnTo>
                      <a:pt x="814948" y="0"/>
                    </a:lnTo>
                    <a:lnTo>
                      <a:pt x="814948" y="225078"/>
                    </a:lnTo>
                    <a:lnTo>
                      <a:pt x="0" y="225078"/>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97" name="object 98">
              <a:extLst>
                <a:ext uri="{FF2B5EF4-FFF2-40B4-BE49-F238E27FC236}">
                  <a16:creationId xmlns:a16="http://schemas.microsoft.com/office/drawing/2014/main" id="{70FCF961-558D-2417-5A2B-237BECD7DE8E}"/>
                </a:ext>
              </a:extLst>
            </p:cNvPr>
            <p:cNvSpPr txBox="1"/>
            <p:nvPr/>
          </p:nvSpPr>
          <p:spPr>
            <a:xfrm>
              <a:off x="5726851" y="2107183"/>
              <a:ext cx="794385" cy="91998"/>
            </a:xfrm>
            <a:prstGeom prst="rect">
              <a:avLst/>
            </a:prstGeom>
          </p:spPr>
          <p:txBody>
            <a:bodyPr vert="horz" wrap="square" lIns="0" tIns="12700" rIns="0" bIns="0" rtlCol="0">
              <a:spAutoFit/>
            </a:bodyPr>
            <a:lstStyle/>
            <a:p>
              <a:pPr marL="75565">
                <a:lnSpc>
                  <a:spcPct val="100000"/>
                </a:lnSpc>
                <a:spcBef>
                  <a:spcPts val="100"/>
                </a:spcBef>
              </a:pPr>
              <a:r>
                <a:rPr sz="900" b="1" spc="-10" dirty="0">
                  <a:latin typeface="Century Gothic" panose="020B0502020202020204" pitchFamily="34" charset="0"/>
                  <a:cs typeface="Calibri"/>
                </a:rPr>
                <a:t>RDP/SSH/VPN</a:t>
              </a:r>
              <a:endParaRPr sz="900" b="1">
                <a:latin typeface="Century Gothic" panose="020B0502020202020204" pitchFamily="34" charset="0"/>
                <a:cs typeface="Calibri"/>
              </a:endParaRPr>
            </a:p>
          </p:txBody>
        </p:sp>
        <p:sp>
          <p:nvSpPr>
            <p:cNvPr id="98" name="object 99">
              <a:extLst>
                <a:ext uri="{FF2B5EF4-FFF2-40B4-BE49-F238E27FC236}">
                  <a16:creationId xmlns:a16="http://schemas.microsoft.com/office/drawing/2014/main" id="{4311DF24-7126-7FF0-FE4E-C0FA7A745948}"/>
                </a:ext>
              </a:extLst>
            </p:cNvPr>
            <p:cNvSpPr txBox="1"/>
            <p:nvPr/>
          </p:nvSpPr>
          <p:spPr>
            <a:xfrm>
              <a:off x="2941628" y="2088888"/>
              <a:ext cx="813435" cy="104862"/>
            </a:xfrm>
            <a:prstGeom prst="rect">
              <a:avLst/>
            </a:prstGeom>
            <a:solidFill>
              <a:srgbClr val="BFBFBF"/>
            </a:solidFill>
            <a:ln w="19050">
              <a:solidFill>
                <a:srgbClr val="A6A6A6"/>
              </a:solidFill>
            </a:ln>
          </p:spPr>
          <p:txBody>
            <a:bodyPr vert="horz" wrap="square" lIns="0" tIns="18415" rIns="0" bIns="0" rtlCol="0">
              <a:spAutoFit/>
            </a:bodyPr>
            <a:lstStyle/>
            <a:p>
              <a:pPr marL="183515">
                <a:lnSpc>
                  <a:spcPct val="100000"/>
                </a:lnSpc>
                <a:spcBef>
                  <a:spcPts val="145"/>
                </a:spcBef>
              </a:pPr>
              <a:r>
                <a:rPr sz="1000" b="1" spc="-10" dirty="0">
                  <a:latin typeface="Century Gothic" panose="020B0502020202020204" pitchFamily="34" charset="0"/>
                  <a:cs typeface="Calibri"/>
                </a:rPr>
                <a:t>TopDesk</a:t>
              </a:r>
              <a:endParaRPr sz="1000" b="1">
                <a:latin typeface="Century Gothic" panose="020B0502020202020204" pitchFamily="34" charset="0"/>
                <a:cs typeface="Calibri"/>
              </a:endParaRPr>
            </a:p>
          </p:txBody>
        </p:sp>
        <p:sp>
          <p:nvSpPr>
            <p:cNvPr id="99" name="object 100">
              <a:extLst>
                <a:ext uri="{FF2B5EF4-FFF2-40B4-BE49-F238E27FC236}">
                  <a16:creationId xmlns:a16="http://schemas.microsoft.com/office/drawing/2014/main" id="{D6B2376D-1B0C-530F-B98E-189E92D9349F}"/>
                </a:ext>
              </a:extLst>
            </p:cNvPr>
            <p:cNvSpPr txBox="1"/>
            <p:nvPr/>
          </p:nvSpPr>
          <p:spPr>
            <a:xfrm>
              <a:off x="1540885" y="2077018"/>
              <a:ext cx="810260" cy="104472"/>
            </a:xfrm>
            <a:prstGeom prst="rect">
              <a:avLst/>
            </a:prstGeom>
            <a:solidFill>
              <a:srgbClr val="BFBFBF"/>
            </a:solidFill>
            <a:ln w="19050">
              <a:solidFill>
                <a:srgbClr val="A6A6A6"/>
              </a:solidFill>
            </a:ln>
          </p:spPr>
          <p:txBody>
            <a:bodyPr vert="horz" wrap="square" lIns="0" tIns="17780" rIns="0" bIns="0" rtlCol="0">
              <a:spAutoFit/>
            </a:bodyPr>
            <a:lstStyle/>
            <a:p>
              <a:pPr marL="186055">
                <a:lnSpc>
                  <a:spcPct val="100000"/>
                </a:lnSpc>
                <a:spcBef>
                  <a:spcPts val="140"/>
                </a:spcBef>
              </a:pPr>
              <a:r>
                <a:rPr sz="1000" b="1" spc="-10" dirty="0">
                  <a:latin typeface="Century Gothic" panose="020B0502020202020204" pitchFamily="34" charset="0"/>
                  <a:cs typeface="Calibri"/>
                </a:rPr>
                <a:t>TopDesk</a:t>
              </a:r>
              <a:endParaRPr sz="1000" b="1">
                <a:latin typeface="Century Gothic" panose="020B0502020202020204" pitchFamily="34" charset="0"/>
                <a:cs typeface="Calibri"/>
              </a:endParaRPr>
            </a:p>
          </p:txBody>
        </p:sp>
        <p:sp>
          <p:nvSpPr>
            <p:cNvPr id="100" name="object 101">
              <a:extLst>
                <a:ext uri="{FF2B5EF4-FFF2-40B4-BE49-F238E27FC236}">
                  <a16:creationId xmlns:a16="http://schemas.microsoft.com/office/drawing/2014/main" id="{6531BC6C-004E-2FC7-0AAD-32231B185695}"/>
                </a:ext>
              </a:extLst>
            </p:cNvPr>
            <p:cNvSpPr txBox="1"/>
            <p:nvPr/>
          </p:nvSpPr>
          <p:spPr>
            <a:xfrm>
              <a:off x="1555625" y="4133786"/>
              <a:ext cx="810260" cy="104862"/>
            </a:xfrm>
            <a:prstGeom prst="rect">
              <a:avLst/>
            </a:prstGeom>
            <a:solidFill>
              <a:srgbClr val="BFBFBF"/>
            </a:solidFill>
            <a:ln w="19050">
              <a:solidFill>
                <a:srgbClr val="A6A6A6"/>
              </a:solidFill>
            </a:ln>
          </p:spPr>
          <p:txBody>
            <a:bodyPr vert="horz" wrap="square" lIns="0" tIns="18415" rIns="0" bIns="0" rtlCol="0">
              <a:spAutoFit/>
            </a:bodyPr>
            <a:lstStyle/>
            <a:p>
              <a:pPr marL="635" algn="ctr">
                <a:lnSpc>
                  <a:spcPct val="100000"/>
                </a:lnSpc>
                <a:spcBef>
                  <a:spcPts val="145"/>
                </a:spcBef>
              </a:pPr>
              <a:r>
                <a:rPr sz="1000" b="1" spc="-25" dirty="0">
                  <a:latin typeface="Century Gothic" panose="020B0502020202020204" pitchFamily="34" charset="0"/>
                  <a:cs typeface="Calibri"/>
                </a:rPr>
                <a:t>SAP</a:t>
              </a:r>
              <a:endParaRPr sz="1000" b="1">
                <a:latin typeface="Century Gothic" panose="020B0502020202020204" pitchFamily="34" charset="0"/>
                <a:cs typeface="Calibri"/>
              </a:endParaRPr>
            </a:p>
          </p:txBody>
        </p:sp>
        <p:sp>
          <p:nvSpPr>
            <p:cNvPr id="101" name="object 102">
              <a:extLst>
                <a:ext uri="{FF2B5EF4-FFF2-40B4-BE49-F238E27FC236}">
                  <a16:creationId xmlns:a16="http://schemas.microsoft.com/office/drawing/2014/main" id="{34D38474-4269-D4FB-54B1-F75A7022F104}"/>
                </a:ext>
              </a:extLst>
            </p:cNvPr>
            <p:cNvSpPr txBox="1"/>
            <p:nvPr/>
          </p:nvSpPr>
          <p:spPr>
            <a:xfrm>
              <a:off x="4309780" y="2102551"/>
              <a:ext cx="809625" cy="101744"/>
            </a:xfrm>
            <a:prstGeom prst="rect">
              <a:avLst/>
            </a:prstGeom>
            <a:solidFill>
              <a:srgbClr val="2599FF"/>
            </a:solidFill>
            <a:ln w="19050">
              <a:solidFill>
                <a:srgbClr val="EE7108"/>
              </a:solidFill>
            </a:ln>
          </p:spPr>
          <p:txBody>
            <a:bodyPr vert="horz" wrap="square" lIns="0" tIns="13335" rIns="0" bIns="0" rtlCol="0">
              <a:spAutoFit/>
            </a:bodyPr>
            <a:lstStyle/>
            <a:p>
              <a:pPr marL="238125">
                <a:lnSpc>
                  <a:spcPct val="100000"/>
                </a:lnSpc>
                <a:spcBef>
                  <a:spcPts val="105"/>
                </a:spcBef>
              </a:pPr>
              <a:r>
                <a:rPr sz="1000" b="1" spc="-10" dirty="0">
                  <a:latin typeface="Century Gothic" panose="020B0502020202020204" pitchFamily="34" charset="0"/>
                  <a:cs typeface="Calibri"/>
                </a:rPr>
                <a:t>GitLab</a:t>
              </a:r>
              <a:endParaRPr sz="1000" b="1">
                <a:latin typeface="Century Gothic" panose="020B0502020202020204" pitchFamily="34" charset="0"/>
                <a:cs typeface="Calibri"/>
              </a:endParaRPr>
            </a:p>
          </p:txBody>
        </p:sp>
        <p:grpSp>
          <p:nvGrpSpPr>
            <p:cNvPr id="102" name="object 103">
              <a:extLst>
                <a:ext uri="{FF2B5EF4-FFF2-40B4-BE49-F238E27FC236}">
                  <a16:creationId xmlns:a16="http://schemas.microsoft.com/office/drawing/2014/main" id="{99BAE3A8-2B5F-B6B5-4CAD-184B7AED833A}"/>
                </a:ext>
              </a:extLst>
            </p:cNvPr>
            <p:cNvGrpSpPr/>
            <p:nvPr/>
          </p:nvGrpSpPr>
          <p:grpSpPr>
            <a:xfrm>
              <a:off x="3751568" y="1869917"/>
              <a:ext cx="2414905" cy="2119630"/>
              <a:chOff x="3751568" y="1869917"/>
              <a:chExt cx="2414905" cy="2119630"/>
            </a:xfrm>
          </p:grpSpPr>
          <p:sp>
            <p:nvSpPr>
              <p:cNvPr id="103" name="object 104">
                <a:extLst>
                  <a:ext uri="{FF2B5EF4-FFF2-40B4-BE49-F238E27FC236}">
                    <a16:creationId xmlns:a16="http://schemas.microsoft.com/office/drawing/2014/main" id="{52D841B2-9427-F9FC-2660-8D7B2262397D}"/>
                  </a:ext>
                </a:extLst>
              </p:cNvPr>
              <p:cNvSpPr/>
              <p:nvPr/>
            </p:nvSpPr>
            <p:spPr>
              <a:xfrm>
                <a:off x="3751567" y="1869922"/>
                <a:ext cx="2414905" cy="2119630"/>
              </a:xfrm>
              <a:custGeom>
                <a:avLst/>
                <a:gdLst/>
                <a:ahLst/>
                <a:cxnLst/>
                <a:rect l="l" t="t" r="r" b="b"/>
                <a:pathLst>
                  <a:path w="2414904" h="2119629">
                    <a:moveTo>
                      <a:pt x="22606" y="21412"/>
                    </a:moveTo>
                    <a:lnTo>
                      <a:pt x="3556" y="21107"/>
                    </a:lnTo>
                    <a:lnTo>
                      <a:pt x="3263" y="40157"/>
                    </a:lnTo>
                    <a:lnTo>
                      <a:pt x="22313" y="40449"/>
                    </a:lnTo>
                    <a:lnTo>
                      <a:pt x="22606" y="21412"/>
                    </a:lnTo>
                    <a:close/>
                  </a:path>
                  <a:path w="2414904" h="2119629">
                    <a:moveTo>
                      <a:pt x="60706" y="21996"/>
                    </a:moveTo>
                    <a:lnTo>
                      <a:pt x="41656" y="21704"/>
                    </a:lnTo>
                    <a:lnTo>
                      <a:pt x="41351" y="40754"/>
                    </a:lnTo>
                    <a:lnTo>
                      <a:pt x="60401" y="41046"/>
                    </a:lnTo>
                    <a:lnTo>
                      <a:pt x="60706" y="21996"/>
                    </a:lnTo>
                    <a:close/>
                  </a:path>
                  <a:path w="2414904" h="2119629">
                    <a:moveTo>
                      <a:pt x="98793" y="22593"/>
                    </a:moveTo>
                    <a:lnTo>
                      <a:pt x="79743" y="22301"/>
                    </a:lnTo>
                    <a:lnTo>
                      <a:pt x="79451" y="41351"/>
                    </a:lnTo>
                    <a:lnTo>
                      <a:pt x="98501" y="41643"/>
                    </a:lnTo>
                    <a:lnTo>
                      <a:pt x="98793" y="22593"/>
                    </a:lnTo>
                    <a:close/>
                  </a:path>
                  <a:path w="2414904" h="2119629">
                    <a:moveTo>
                      <a:pt x="136893" y="23190"/>
                    </a:moveTo>
                    <a:lnTo>
                      <a:pt x="117843" y="22898"/>
                    </a:lnTo>
                    <a:lnTo>
                      <a:pt x="117551" y="41935"/>
                    </a:lnTo>
                    <a:lnTo>
                      <a:pt x="136588" y="42240"/>
                    </a:lnTo>
                    <a:lnTo>
                      <a:pt x="136893" y="23190"/>
                    </a:lnTo>
                    <a:close/>
                  </a:path>
                  <a:path w="2414904" h="2119629">
                    <a:moveTo>
                      <a:pt x="174980" y="23787"/>
                    </a:moveTo>
                    <a:lnTo>
                      <a:pt x="155943" y="23482"/>
                    </a:lnTo>
                    <a:lnTo>
                      <a:pt x="155638" y="42532"/>
                    </a:lnTo>
                    <a:lnTo>
                      <a:pt x="174688" y="42824"/>
                    </a:lnTo>
                    <a:lnTo>
                      <a:pt x="174980" y="23787"/>
                    </a:lnTo>
                    <a:close/>
                  </a:path>
                  <a:path w="2414904" h="2119629">
                    <a:moveTo>
                      <a:pt x="213080" y="24371"/>
                    </a:moveTo>
                    <a:lnTo>
                      <a:pt x="194030" y="24079"/>
                    </a:lnTo>
                    <a:lnTo>
                      <a:pt x="193738" y="43129"/>
                    </a:lnTo>
                    <a:lnTo>
                      <a:pt x="212788" y="43421"/>
                    </a:lnTo>
                    <a:lnTo>
                      <a:pt x="213080" y="24371"/>
                    </a:lnTo>
                    <a:close/>
                  </a:path>
                  <a:path w="2414904" h="2119629">
                    <a:moveTo>
                      <a:pt x="251180" y="24968"/>
                    </a:moveTo>
                    <a:lnTo>
                      <a:pt x="232130" y="24676"/>
                    </a:lnTo>
                    <a:lnTo>
                      <a:pt x="231838" y="43726"/>
                    </a:lnTo>
                    <a:lnTo>
                      <a:pt x="250875" y="44018"/>
                    </a:lnTo>
                    <a:lnTo>
                      <a:pt x="251180" y="24968"/>
                    </a:lnTo>
                    <a:close/>
                  </a:path>
                  <a:path w="2414904" h="2119629">
                    <a:moveTo>
                      <a:pt x="289267" y="25565"/>
                    </a:moveTo>
                    <a:lnTo>
                      <a:pt x="270230" y="25273"/>
                    </a:lnTo>
                    <a:lnTo>
                      <a:pt x="269925" y="44310"/>
                    </a:lnTo>
                    <a:lnTo>
                      <a:pt x="288975" y="44615"/>
                    </a:lnTo>
                    <a:lnTo>
                      <a:pt x="289267" y="25565"/>
                    </a:lnTo>
                    <a:close/>
                  </a:path>
                  <a:path w="2414904" h="2119629">
                    <a:moveTo>
                      <a:pt x="327367" y="26162"/>
                    </a:moveTo>
                    <a:lnTo>
                      <a:pt x="308317" y="25857"/>
                    </a:lnTo>
                    <a:lnTo>
                      <a:pt x="308025" y="44907"/>
                    </a:lnTo>
                    <a:lnTo>
                      <a:pt x="327075" y="45212"/>
                    </a:lnTo>
                    <a:lnTo>
                      <a:pt x="327367" y="26162"/>
                    </a:lnTo>
                    <a:close/>
                  </a:path>
                  <a:path w="2414904" h="2119629">
                    <a:moveTo>
                      <a:pt x="365467" y="26758"/>
                    </a:moveTo>
                    <a:lnTo>
                      <a:pt x="346417" y="26454"/>
                    </a:lnTo>
                    <a:lnTo>
                      <a:pt x="346113" y="45504"/>
                    </a:lnTo>
                    <a:lnTo>
                      <a:pt x="365163" y="45796"/>
                    </a:lnTo>
                    <a:lnTo>
                      <a:pt x="365467" y="26758"/>
                    </a:lnTo>
                    <a:close/>
                  </a:path>
                  <a:path w="2414904" h="2119629">
                    <a:moveTo>
                      <a:pt x="403555" y="27343"/>
                    </a:moveTo>
                    <a:lnTo>
                      <a:pt x="384505" y="27051"/>
                    </a:lnTo>
                    <a:lnTo>
                      <a:pt x="384213" y="46101"/>
                    </a:lnTo>
                    <a:lnTo>
                      <a:pt x="403263" y="46393"/>
                    </a:lnTo>
                    <a:lnTo>
                      <a:pt x="403555" y="27343"/>
                    </a:lnTo>
                    <a:close/>
                  </a:path>
                  <a:path w="2414904" h="2119629">
                    <a:moveTo>
                      <a:pt x="441655" y="27940"/>
                    </a:moveTo>
                    <a:lnTo>
                      <a:pt x="422605" y="27647"/>
                    </a:lnTo>
                    <a:lnTo>
                      <a:pt x="422313" y="46685"/>
                    </a:lnTo>
                    <a:lnTo>
                      <a:pt x="441363" y="46990"/>
                    </a:lnTo>
                    <a:lnTo>
                      <a:pt x="441655" y="27940"/>
                    </a:lnTo>
                    <a:close/>
                  </a:path>
                  <a:path w="2414904" h="2119629">
                    <a:moveTo>
                      <a:pt x="479755" y="28536"/>
                    </a:moveTo>
                    <a:lnTo>
                      <a:pt x="460705" y="28232"/>
                    </a:lnTo>
                    <a:lnTo>
                      <a:pt x="460400" y="47282"/>
                    </a:lnTo>
                    <a:lnTo>
                      <a:pt x="479450" y="47586"/>
                    </a:lnTo>
                    <a:lnTo>
                      <a:pt x="479755" y="28536"/>
                    </a:lnTo>
                    <a:close/>
                  </a:path>
                  <a:path w="2414904" h="2119629">
                    <a:moveTo>
                      <a:pt x="558203" y="39281"/>
                    </a:moveTo>
                    <a:lnTo>
                      <a:pt x="482612" y="0"/>
                    </a:lnTo>
                    <a:lnTo>
                      <a:pt x="481418" y="76187"/>
                    </a:lnTo>
                    <a:lnTo>
                      <a:pt x="558203" y="39281"/>
                    </a:lnTo>
                    <a:close/>
                  </a:path>
                  <a:path w="2414904" h="2119629">
                    <a:moveTo>
                      <a:pt x="594182" y="2078888"/>
                    </a:moveTo>
                    <a:lnTo>
                      <a:pt x="584758" y="2069553"/>
                    </a:lnTo>
                    <a:lnTo>
                      <a:pt x="555891" y="2040978"/>
                    </a:lnTo>
                    <a:lnTo>
                      <a:pt x="527456" y="2069693"/>
                    </a:lnTo>
                    <a:lnTo>
                      <a:pt x="76149" y="2071966"/>
                    </a:lnTo>
                    <a:lnTo>
                      <a:pt x="75996" y="2043391"/>
                    </a:lnTo>
                    <a:lnTo>
                      <a:pt x="0" y="2081872"/>
                    </a:lnTo>
                    <a:lnTo>
                      <a:pt x="76390" y="2119592"/>
                    </a:lnTo>
                    <a:lnTo>
                      <a:pt x="76238" y="2091080"/>
                    </a:lnTo>
                    <a:lnTo>
                      <a:pt x="527558" y="2088743"/>
                    </a:lnTo>
                    <a:lnTo>
                      <a:pt x="556272" y="2117179"/>
                    </a:lnTo>
                    <a:lnTo>
                      <a:pt x="594182" y="2078888"/>
                    </a:lnTo>
                    <a:close/>
                  </a:path>
                  <a:path w="2414904" h="2119629">
                    <a:moveTo>
                      <a:pt x="2404326" y="1807654"/>
                    </a:moveTo>
                    <a:lnTo>
                      <a:pt x="2375751" y="1807324"/>
                    </a:lnTo>
                    <a:lnTo>
                      <a:pt x="2380094" y="1433233"/>
                    </a:lnTo>
                    <a:lnTo>
                      <a:pt x="2361044" y="1433017"/>
                    </a:lnTo>
                    <a:lnTo>
                      <a:pt x="2356701" y="1807095"/>
                    </a:lnTo>
                    <a:lnTo>
                      <a:pt x="2328126" y="1806765"/>
                    </a:lnTo>
                    <a:lnTo>
                      <a:pt x="2365337" y="1883397"/>
                    </a:lnTo>
                    <a:lnTo>
                      <a:pt x="2397963" y="1820011"/>
                    </a:lnTo>
                    <a:lnTo>
                      <a:pt x="2404326" y="1807654"/>
                    </a:lnTo>
                    <a:close/>
                  </a:path>
                  <a:path w="2414904" h="2119629">
                    <a:moveTo>
                      <a:pt x="2414663" y="444512"/>
                    </a:moveTo>
                    <a:lnTo>
                      <a:pt x="2414105" y="443941"/>
                    </a:lnTo>
                    <a:lnTo>
                      <a:pt x="2377033" y="405955"/>
                    </a:lnTo>
                    <a:lnTo>
                      <a:pt x="2338476" y="443585"/>
                    </a:lnTo>
                    <a:lnTo>
                      <a:pt x="2366695" y="472503"/>
                    </a:lnTo>
                    <a:lnTo>
                      <a:pt x="2363482" y="736841"/>
                    </a:lnTo>
                    <a:lnTo>
                      <a:pt x="2334920" y="736485"/>
                    </a:lnTo>
                    <a:lnTo>
                      <a:pt x="2372093" y="813142"/>
                    </a:lnTo>
                    <a:lnTo>
                      <a:pt x="2404745" y="749769"/>
                    </a:lnTo>
                    <a:lnTo>
                      <a:pt x="2411107" y="737412"/>
                    </a:lnTo>
                    <a:lnTo>
                      <a:pt x="2382532" y="737069"/>
                    </a:lnTo>
                    <a:lnTo>
                      <a:pt x="2385631" y="482142"/>
                    </a:lnTo>
                    <a:lnTo>
                      <a:pt x="2385745" y="472744"/>
                    </a:lnTo>
                    <a:lnTo>
                      <a:pt x="2414663" y="444512"/>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104" name="object 105">
                <a:extLst>
                  <a:ext uri="{FF2B5EF4-FFF2-40B4-BE49-F238E27FC236}">
                    <a16:creationId xmlns:a16="http://schemas.microsoft.com/office/drawing/2014/main" id="{FC7A97E9-B3CA-C748-9316-E6B961F8141E}"/>
                  </a:ext>
                </a:extLst>
              </p:cNvPr>
              <p:cNvSpPr/>
              <p:nvPr/>
            </p:nvSpPr>
            <p:spPr>
              <a:xfrm>
                <a:off x="5124627" y="2837785"/>
                <a:ext cx="592455" cy="76200"/>
              </a:xfrm>
              <a:custGeom>
                <a:avLst/>
                <a:gdLst/>
                <a:ahLst/>
                <a:cxnLst/>
                <a:rect l="l" t="t" r="r" b="b"/>
                <a:pathLst>
                  <a:path w="592454" h="76200">
                    <a:moveTo>
                      <a:pt x="516148" y="47624"/>
                    </a:moveTo>
                    <a:lnTo>
                      <a:pt x="516121" y="76200"/>
                    </a:lnTo>
                    <a:lnTo>
                      <a:pt x="573380" y="47636"/>
                    </a:lnTo>
                    <a:lnTo>
                      <a:pt x="516148" y="47624"/>
                    </a:lnTo>
                    <a:close/>
                  </a:path>
                  <a:path w="592454" h="76200">
                    <a:moveTo>
                      <a:pt x="516166" y="28574"/>
                    </a:moveTo>
                    <a:lnTo>
                      <a:pt x="516148" y="47624"/>
                    </a:lnTo>
                    <a:lnTo>
                      <a:pt x="528848" y="47636"/>
                    </a:lnTo>
                    <a:lnTo>
                      <a:pt x="528866" y="28586"/>
                    </a:lnTo>
                    <a:lnTo>
                      <a:pt x="516166" y="28574"/>
                    </a:lnTo>
                    <a:close/>
                  </a:path>
                  <a:path w="592454" h="76200">
                    <a:moveTo>
                      <a:pt x="516192" y="0"/>
                    </a:moveTo>
                    <a:lnTo>
                      <a:pt x="516166" y="28574"/>
                    </a:lnTo>
                    <a:lnTo>
                      <a:pt x="528866" y="28586"/>
                    </a:lnTo>
                    <a:lnTo>
                      <a:pt x="528848" y="47636"/>
                    </a:lnTo>
                    <a:lnTo>
                      <a:pt x="573404" y="47624"/>
                    </a:lnTo>
                    <a:lnTo>
                      <a:pt x="592357" y="38169"/>
                    </a:lnTo>
                    <a:lnTo>
                      <a:pt x="516192" y="0"/>
                    </a:lnTo>
                    <a:close/>
                  </a:path>
                  <a:path w="592454" h="76200">
                    <a:moveTo>
                      <a:pt x="17" y="28094"/>
                    </a:moveTo>
                    <a:lnTo>
                      <a:pt x="0" y="47144"/>
                    </a:lnTo>
                    <a:lnTo>
                      <a:pt x="516148" y="47624"/>
                    </a:lnTo>
                    <a:lnTo>
                      <a:pt x="516166" y="28574"/>
                    </a:lnTo>
                    <a:lnTo>
                      <a:pt x="17" y="28094"/>
                    </a:lnTo>
                    <a:close/>
                  </a:path>
                </a:pathLst>
              </a:custGeom>
              <a:solidFill>
                <a:srgbClr val="000000"/>
              </a:solidFill>
            </p:spPr>
            <p:txBody>
              <a:bodyPr wrap="square" lIns="0" tIns="0" rIns="0" bIns="0" rtlCol="0"/>
              <a:lstStyle/>
              <a:p>
                <a:endParaRPr b="1">
                  <a:latin typeface="Century Gothic" panose="020B0502020202020204" pitchFamily="34" charset="0"/>
                </a:endParaRPr>
              </a:p>
            </p:txBody>
          </p:sp>
        </p:grpSp>
        <p:grpSp>
          <p:nvGrpSpPr>
            <p:cNvPr id="105" name="object 106">
              <a:extLst>
                <a:ext uri="{FF2B5EF4-FFF2-40B4-BE49-F238E27FC236}">
                  <a16:creationId xmlns:a16="http://schemas.microsoft.com/office/drawing/2014/main" id="{E6392F19-8809-68F6-4AC5-DCA32F933A72}"/>
                </a:ext>
              </a:extLst>
            </p:cNvPr>
            <p:cNvGrpSpPr/>
            <p:nvPr/>
          </p:nvGrpSpPr>
          <p:grpSpPr>
            <a:xfrm>
              <a:off x="3750912" y="3157104"/>
              <a:ext cx="1972310" cy="596265"/>
              <a:chOff x="3750912" y="3157104"/>
              <a:chExt cx="1972310" cy="596265"/>
            </a:xfrm>
          </p:grpSpPr>
          <p:sp>
            <p:nvSpPr>
              <p:cNvPr id="106" name="object 107">
                <a:extLst>
                  <a:ext uri="{FF2B5EF4-FFF2-40B4-BE49-F238E27FC236}">
                    <a16:creationId xmlns:a16="http://schemas.microsoft.com/office/drawing/2014/main" id="{7FC2A4E6-E3AE-3C8C-31EE-872E0E525749}"/>
                  </a:ext>
                </a:extLst>
              </p:cNvPr>
              <p:cNvSpPr/>
              <p:nvPr/>
            </p:nvSpPr>
            <p:spPr>
              <a:xfrm>
                <a:off x="4676368" y="3298231"/>
                <a:ext cx="76835" cy="455295"/>
              </a:xfrm>
              <a:custGeom>
                <a:avLst/>
                <a:gdLst/>
                <a:ahLst/>
                <a:cxnLst/>
                <a:rect l="l" t="t" r="r" b="b"/>
                <a:pathLst>
                  <a:path w="76835" h="455295">
                    <a:moveTo>
                      <a:pt x="0" y="378821"/>
                    </a:moveTo>
                    <a:lnTo>
                      <a:pt x="37966" y="455087"/>
                    </a:lnTo>
                    <a:lnTo>
                      <a:pt x="69847" y="391604"/>
                    </a:lnTo>
                    <a:lnTo>
                      <a:pt x="47602" y="391604"/>
                    </a:lnTo>
                    <a:lnTo>
                      <a:pt x="28552" y="391571"/>
                    </a:lnTo>
                    <a:lnTo>
                      <a:pt x="28574" y="378871"/>
                    </a:lnTo>
                    <a:lnTo>
                      <a:pt x="0" y="378821"/>
                    </a:lnTo>
                    <a:close/>
                  </a:path>
                  <a:path w="76835" h="455295">
                    <a:moveTo>
                      <a:pt x="28574" y="378871"/>
                    </a:moveTo>
                    <a:lnTo>
                      <a:pt x="28552" y="391571"/>
                    </a:lnTo>
                    <a:lnTo>
                      <a:pt x="47602" y="391604"/>
                    </a:lnTo>
                    <a:lnTo>
                      <a:pt x="47624" y="378905"/>
                    </a:lnTo>
                    <a:lnTo>
                      <a:pt x="28574" y="378871"/>
                    </a:lnTo>
                    <a:close/>
                  </a:path>
                  <a:path w="76835" h="455295">
                    <a:moveTo>
                      <a:pt x="47624" y="378905"/>
                    </a:moveTo>
                    <a:lnTo>
                      <a:pt x="47602" y="391604"/>
                    </a:lnTo>
                    <a:lnTo>
                      <a:pt x="69847" y="391604"/>
                    </a:lnTo>
                    <a:lnTo>
                      <a:pt x="76200" y="378955"/>
                    </a:lnTo>
                    <a:lnTo>
                      <a:pt x="47624" y="378905"/>
                    </a:lnTo>
                    <a:close/>
                  </a:path>
                  <a:path w="76835" h="455295">
                    <a:moveTo>
                      <a:pt x="29105" y="76182"/>
                    </a:moveTo>
                    <a:lnTo>
                      <a:pt x="28574" y="378871"/>
                    </a:lnTo>
                    <a:lnTo>
                      <a:pt x="47624" y="378905"/>
                    </a:lnTo>
                    <a:lnTo>
                      <a:pt x="48155" y="76216"/>
                    </a:lnTo>
                    <a:lnTo>
                      <a:pt x="29105" y="76182"/>
                    </a:lnTo>
                    <a:close/>
                  </a:path>
                  <a:path w="76835" h="455295">
                    <a:moveTo>
                      <a:pt x="70366" y="63483"/>
                    </a:moveTo>
                    <a:lnTo>
                      <a:pt x="29127" y="63483"/>
                    </a:lnTo>
                    <a:lnTo>
                      <a:pt x="48177" y="63516"/>
                    </a:lnTo>
                    <a:lnTo>
                      <a:pt x="48155" y="76216"/>
                    </a:lnTo>
                    <a:lnTo>
                      <a:pt x="76729" y="76266"/>
                    </a:lnTo>
                    <a:lnTo>
                      <a:pt x="70366" y="63483"/>
                    </a:lnTo>
                    <a:close/>
                  </a:path>
                  <a:path w="76835" h="455295">
                    <a:moveTo>
                      <a:pt x="29127" y="63483"/>
                    </a:moveTo>
                    <a:lnTo>
                      <a:pt x="29105" y="76182"/>
                    </a:lnTo>
                    <a:lnTo>
                      <a:pt x="48155" y="76216"/>
                    </a:lnTo>
                    <a:lnTo>
                      <a:pt x="48177" y="63516"/>
                    </a:lnTo>
                    <a:lnTo>
                      <a:pt x="29127" y="63483"/>
                    </a:lnTo>
                    <a:close/>
                  </a:path>
                  <a:path w="76835" h="455295">
                    <a:moveTo>
                      <a:pt x="38762" y="0"/>
                    </a:moveTo>
                    <a:lnTo>
                      <a:pt x="529" y="76132"/>
                    </a:lnTo>
                    <a:lnTo>
                      <a:pt x="29105" y="76182"/>
                    </a:lnTo>
                    <a:lnTo>
                      <a:pt x="29127" y="63483"/>
                    </a:lnTo>
                    <a:lnTo>
                      <a:pt x="70366" y="63483"/>
                    </a:lnTo>
                    <a:lnTo>
                      <a:pt x="38762" y="0"/>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107" name="object 108">
                <a:extLst>
                  <a:ext uri="{FF2B5EF4-FFF2-40B4-BE49-F238E27FC236}">
                    <a16:creationId xmlns:a16="http://schemas.microsoft.com/office/drawing/2014/main" id="{9E38B714-401C-C200-0592-9A92AF1750DE}"/>
                  </a:ext>
                </a:extLst>
              </p:cNvPr>
              <p:cNvSpPr/>
              <p:nvPr/>
            </p:nvSpPr>
            <p:spPr>
              <a:xfrm>
                <a:off x="3750912" y="3157104"/>
                <a:ext cx="967105" cy="374015"/>
              </a:xfrm>
              <a:custGeom>
                <a:avLst/>
                <a:gdLst/>
                <a:ahLst/>
                <a:cxnLst/>
                <a:rect l="l" t="t" r="r" b="b"/>
                <a:pathLst>
                  <a:path w="967104" h="374014">
                    <a:moveTo>
                      <a:pt x="265717" y="38100"/>
                    </a:moveTo>
                    <a:lnTo>
                      <a:pt x="265717" y="373435"/>
                    </a:lnTo>
                    <a:lnTo>
                      <a:pt x="967049" y="373435"/>
                    </a:lnTo>
                    <a:lnTo>
                      <a:pt x="967049" y="363910"/>
                    </a:lnTo>
                    <a:lnTo>
                      <a:pt x="284767" y="363910"/>
                    </a:lnTo>
                    <a:lnTo>
                      <a:pt x="275242" y="354385"/>
                    </a:lnTo>
                    <a:lnTo>
                      <a:pt x="284767" y="354385"/>
                    </a:lnTo>
                    <a:lnTo>
                      <a:pt x="284767" y="47625"/>
                    </a:lnTo>
                    <a:lnTo>
                      <a:pt x="275242" y="47625"/>
                    </a:lnTo>
                    <a:lnTo>
                      <a:pt x="265717" y="38100"/>
                    </a:lnTo>
                    <a:close/>
                  </a:path>
                  <a:path w="967104" h="374014">
                    <a:moveTo>
                      <a:pt x="284767" y="354385"/>
                    </a:moveTo>
                    <a:lnTo>
                      <a:pt x="275242" y="354385"/>
                    </a:lnTo>
                    <a:lnTo>
                      <a:pt x="284767" y="363910"/>
                    </a:lnTo>
                    <a:lnTo>
                      <a:pt x="284767" y="354385"/>
                    </a:lnTo>
                    <a:close/>
                  </a:path>
                  <a:path w="967104" h="374014">
                    <a:moveTo>
                      <a:pt x="967049" y="354385"/>
                    </a:moveTo>
                    <a:lnTo>
                      <a:pt x="284767" y="354385"/>
                    </a:lnTo>
                    <a:lnTo>
                      <a:pt x="284767" y="363910"/>
                    </a:lnTo>
                    <a:lnTo>
                      <a:pt x="967049" y="363910"/>
                    </a:lnTo>
                    <a:lnTo>
                      <a:pt x="967049" y="354385"/>
                    </a:lnTo>
                    <a:close/>
                  </a:path>
                  <a:path w="967104" h="374014">
                    <a:moveTo>
                      <a:pt x="76200" y="0"/>
                    </a:moveTo>
                    <a:lnTo>
                      <a:pt x="0" y="38100"/>
                    </a:lnTo>
                    <a:lnTo>
                      <a:pt x="76200" y="76200"/>
                    </a:lnTo>
                    <a:lnTo>
                      <a:pt x="76200" y="47625"/>
                    </a:lnTo>
                    <a:lnTo>
                      <a:pt x="63500" y="47625"/>
                    </a:lnTo>
                    <a:lnTo>
                      <a:pt x="63500" y="28575"/>
                    </a:lnTo>
                    <a:lnTo>
                      <a:pt x="76200" y="28575"/>
                    </a:lnTo>
                    <a:lnTo>
                      <a:pt x="76200" y="0"/>
                    </a:lnTo>
                    <a:close/>
                  </a:path>
                  <a:path w="967104" h="374014">
                    <a:moveTo>
                      <a:pt x="76200" y="28575"/>
                    </a:moveTo>
                    <a:lnTo>
                      <a:pt x="63500" y="28575"/>
                    </a:lnTo>
                    <a:lnTo>
                      <a:pt x="63500" y="47625"/>
                    </a:lnTo>
                    <a:lnTo>
                      <a:pt x="76200" y="47625"/>
                    </a:lnTo>
                    <a:lnTo>
                      <a:pt x="76200" y="28575"/>
                    </a:lnTo>
                    <a:close/>
                  </a:path>
                  <a:path w="967104" h="374014">
                    <a:moveTo>
                      <a:pt x="284767" y="28575"/>
                    </a:moveTo>
                    <a:lnTo>
                      <a:pt x="76200" y="28575"/>
                    </a:lnTo>
                    <a:lnTo>
                      <a:pt x="76200" y="47625"/>
                    </a:lnTo>
                    <a:lnTo>
                      <a:pt x="265717" y="47625"/>
                    </a:lnTo>
                    <a:lnTo>
                      <a:pt x="265717" y="38100"/>
                    </a:lnTo>
                    <a:lnTo>
                      <a:pt x="284767" y="38100"/>
                    </a:lnTo>
                    <a:lnTo>
                      <a:pt x="284767" y="28575"/>
                    </a:lnTo>
                    <a:close/>
                  </a:path>
                  <a:path w="967104" h="374014">
                    <a:moveTo>
                      <a:pt x="284767" y="38100"/>
                    </a:moveTo>
                    <a:lnTo>
                      <a:pt x="265717" y="38100"/>
                    </a:lnTo>
                    <a:lnTo>
                      <a:pt x="275242" y="47625"/>
                    </a:lnTo>
                    <a:lnTo>
                      <a:pt x="284767" y="47625"/>
                    </a:lnTo>
                    <a:lnTo>
                      <a:pt x="284767" y="38100"/>
                    </a:lnTo>
                    <a:close/>
                  </a:path>
                </a:pathLst>
              </a:custGeom>
              <a:solidFill>
                <a:srgbClr val="FF0000"/>
              </a:solidFill>
            </p:spPr>
            <p:txBody>
              <a:bodyPr wrap="square" lIns="0" tIns="0" rIns="0" bIns="0" rtlCol="0"/>
              <a:lstStyle/>
              <a:p>
                <a:endParaRPr b="1">
                  <a:latin typeface="Century Gothic" panose="020B0502020202020204" pitchFamily="34" charset="0"/>
                </a:endParaRPr>
              </a:p>
            </p:txBody>
          </p:sp>
          <p:sp>
            <p:nvSpPr>
              <p:cNvPr id="108" name="object 109">
                <a:extLst>
                  <a:ext uri="{FF2B5EF4-FFF2-40B4-BE49-F238E27FC236}">
                    <a16:creationId xmlns:a16="http://schemas.microsoft.com/office/drawing/2014/main" id="{A414824B-04E7-6CA0-6F67-72D7CE933617}"/>
                  </a:ext>
                </a:extLst>
              </p:cNvPr>
              <p:cNvSpPr/>
              <p:nvPr/>
            </p:nvSpPr>
            <p:spPr>
              <a:xfrm>
                <a:off x="4715343" y="3185691"/>
                <a:ext cx="998855" cy="336550"/>
              </a:xfrm>
              <a:custGeom>
                <a:avLst/>
                <a:gdLst/>
                <a:ahLst/>
                <a:cxnLst/>
                <a:rect l="l" t="t" r="r" b="b"/>
                <a:pathLst>
                  <a:path w="998854" h="336550">
                    <a:moveTo>
                      <a:pt x="0" y="336360"/>
                    </a:moveTo>
                    <a:lnTo>
                      <a:pt x="594385" y="336360"/>
                    </a:lnTo>
                    <a:lnTo>
                      <a:pt x="594385" y="0"/>
                    </a:lnTo>
                    <a:lnTo>
                      <a:pt x="998263" y="0"/>
                    </a:lnTo>
                  </a:path>
                </a:pathLst>
              </a:custGeom>
              <a:ln w="19050">
                <a:solidFill>
                  <a:srgbClr val="FF0000"/>
                </a:solidFill>
              </a:ln>
            </p:spPr>
            <p:txBody>
              <a:bodyPr wrap="square" lIns="0" tIns="0" rIns="0" bIns="0" rtlCol="0"/>
              <a:lstStyle/>
              <a:p>
                <a:endParaRPr b="1">
                  <a:latin typeface="Century Gothic" panose="020B0502020202020204" pitchFamily="34" charset="0"/>
                </a:endParaRPr>
              </a:p>
            </p:txBody>
          </p:sp>
        </p:grpSp>
      </p:grpSp>
      <p:sp>
        <p:nvSpPr>
          <p:cNvPr id="111" name="TextBox 110">
            <a:extLst>
              <a:ext uri="{FF2B5EF4-FFF2-40B4-BE49-F238E27FC236}">
                <a16:creationId xmlns:a16="http://schemas.microsoft.com/office/drawing/2014/main" id="{97C3179F-6315-FF96-02DE-51D2D56F2321}"/>
              </a:ext>
            </a:extLst>
          </p:cNvPr>
          <p:cNvSpPr txBox="1"/>
          <p:nvPr/>
        </p:nvSpPr>
        <p:spPr>
          <a:xfrm>
            <a:off x="1017650" y="476908"/>
            <a:ext cx="1696935" cy="369332"/>
          </a:xfrm>
          <a:prstGeom prst="rect">
            <a:avLst/>
          </a:prstGeom>
          <a:noFill/>
        </p:spPr>
        <p:txBody>
          <a:bodyPr wrap="square">
            <a:spAutoFit/>
          </a:bodyPr>
          <a:lstStyle/>
          <a:p>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onderzoeker</a:t>
            </a:r>
            <a:endParaRPr lang="en-NL" dirty="0"/>
          </a:p>
        </p:txBody>
      </p:sp>
      <p:sp>
        <p:nvSpPr>
          <p:cNvPr id="112" name="TextBox 111">
            <a:extLst>
              <a:ext uri="{FF2B5EF4-FFF2-40B4-BE49-F238E27FC236}">
                <a16:creationId xmlns:a16="http://schemas.microsoft.com/office/drawing/2014/main" id="{489DB5BA-E9C5-8ADB-D98B-0955041BFF1D}"/>
              </a:ext>
            </a:extLst>
          </p:cNvPr>
          <p:cNvSpPr txBox="1"/>
          <p:nvPr/>
        </p:nvSpPr>
        <p:spPr>
          <a:xfrm>
            <a:off x="2972424" y="462423"/>
            <a:ext cx="1696935" cy="369332"/>
          </a:xfrm>
          <a:prstGeom prst="rect">
            <a:avLst/>
          </a:prstGeom>
          <a:noFill/>
        </p:spPr>
        <p:txBody>
          <a:bodyPr wrap="square">
            <a:spAutoFit/>
          </a:bodyPr>
          <a:lstStyle/>
          <a:p>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onderzoek</a:t>
            </a:r>
            <a:endParaRPr lang="en-NL" dirty="0"/>
          </a:p>
        </p:txBody>
      </p:sp>
      <p:sp>
        <p:nvSpPr>
          <p:cNvPr id="113" name="TextBox 112">
            <a:extLst>
              <a:ext uri="{FF2B5EF4-FFF2-40B4-BE49-F238E27FC236}">
                <a16:creationId xmlns:a16="http://schemas.microsoft.com/office/drawing/2014/main" id="{5F3AC88B-8516-ED25-FFD7-581F7EAECC27}"/>
              </a:ext>
            </a:extLst>
          </p:cNvPr>
          <p:cNvSpPr txBox="1"/>
          <p:nvPr/>
        </p:nvSpPr>
        <p:spPr>
          <a:xfrm>
            <a:off x="6887091" y="451527"/>
            <a:ext cx="1696935" cy="369332"/>
          </a:xfrm>
          <a:prstGeom prst="rect">
            <a:avLst/>
          </a:prstGeom>
          <a:noFill/>
        </p:spPr>
        <p:txBody>
          <a:bodyPr wrap="square">
            <a:spAutoFit/>
          </a:bodyPr>
          <a:lstStyle/>
          <a:p>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onderzoeker</a:t>
            </a:r>
            <a:endParaRPr lang="en-NL" dirty="0"/>
          </a:p>
        </p:txBody>
      </p:sp>
      <p:sp>
        <p:nvSpPr>
          <p:cNvPr id="114" name="object 48">
            <a:extLst>
              <a:ext uri="{FF2B5EF4-FFF2-40B4-BE49-F238E27FC236}">
                <a16:creationId xmlns:a16="http://schemas.microsoft.com/office/drawing/2014/main" id="{7A82A655-E1B7-3507-F01D-7BDB63196E35}"/>
              </a:ext>
            </a:extLst>
          </p:cNvPr>
          <p:cNvSpPr txBox="1"/>
          <p:nvPr/>
        </p:nvSpPr>
        <p:spPr>
          <a:xfrm>
            <a:off x="3343673" y="3851411"/>
            <a:ext cx="840296" cy="166712"/>
          </a:xfrm>
          <a:prstGeom prst="rect">
            <a:avLst/>
          </a:prstGeom>
        </p:spPr>
        <p:txBody>
          <a:bodyPr vert="horz" wrap="square" lIns="0" tIns="12700" rIns="0" bIns="0" rtlCol="0">
            <a:spAutoFit/>
          </a:bodyPr>
          <a:lstStyle/>
          <a:p>
            <a:pPr marL="21590">
              <a:lnSpc>
                <a:spcPct val="100000"/>
              </a:lnSpc>
              <a:spcBef>
                <a:spcPts val="100"/>
              </a:spcBef>
            </a:pPr>
            <a:r>
              <a:rPr lang="en-GB" sz="1000" b="1" dirty="0">
                <a:latin typeface="Century Gothic" panose="020B0502020202020204" pitchFamily="34" charset="0"/>
                <a:cs typeface="Calibri"/>
              </a:rPr>
              <a:t>Matlab</a:t>
            </a:r>
            <a:endParaRPr sz="1000" b="1" dirty="0">
              <a:latin typeface="Century Gothic" panose="020B0502020202020204" pitchFamily="34" charset="0"/>
              <a:cs typeface="Calibri"/>
            </a:endParaRPr>
          </a:p>
        </p:txBody>
      </p:sp>
    </p:spTree>
    <p:extLst>
      <p:ext uri="{BB962C8B-B14F-4D97-AF65-F5344CB8AC3E}">
        <p14:creationId xmlns:p14="http://schemas.microsoft.com/office/powerpoint/2010/main" val="2991997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3097" y="832319"/>
            <a:ext cx="3895919" cy="2885760"/>
          </a:xfrm>
          <a:prstGeom prst="rect">
            <a:avLst/>
          </a:prstGeom>
        </p:spPr>
      </p:pic>
      <p:grpSp>
        <p:nvGrpSpPr>
          <p:cNvPr id="3" name="object 3"/>
          <p:cNvGrpSpPr/>
          <p:nvPr/>
        </p:nvGrpSpPr>
        <p:grpSpPr>
          <a:xfrm>
            <a:off x="840009" y="814679"/>
            <a:ext cx="9712325" cy="4504055"/>
            <a:chOff x="840009" y="814679"/>
            <a:chExt cx="9712325" cy="4504055"/>
          </a:xfrm>
        </p:grpSpPr>
        <p:pic>
          <p:nvPicPr>
            <p:cNvPr id="4" name="object 4"/>
            <p:cNvPicPr/>
            <p:nvPr/>
          </p:nvPicPr>
          <p:blipFill>
            <a:blip r:embed="rId3" cstate="print"/>
            <a:stretch>
              <a:fillRect/>
            </a:stretch>
          </p:blipFill>
          <p:spPr>
            <a:xfrm>
              <a:off x="6656039" y="814679"/>
              <a:ext cx="3895919" cy="2885760"/>
            </a:xfrm>
            <a:prstGeom prst="rect">
              <a:avLst/>
            </a:prstGeom>
          </p:spPr>
        </p:pic>
        <p:sp>
          <p:nvSpPr>
            <p:cNvPr id="5" name="object 5"/>
            <p:cNvSpPr/>
            <p:nvPr/>
          </p:nvSpPr>
          <p:spPr>
            <a:xfrm>
              <a:off x="846359" y="3663359"/>
              <a:ext cx="4925060" cy="1649095"/>
            </a:xfrm>
            <a:custGeom>
              <a:avLst/>
              <a:gdLst/>
              <a:ahLst/>
              <a:cxnLst/>
              <a:rect l="l" t="t" r="r" b="b"/>
              <a:pathLst>
                <a:path w="4925060" h="1649095">
                  <a:moveTo>
                    <a:pt x="4649992" y="0"/>
                  </a:moveTo>
                  <a:lnTo>
                    <a:pt x="274806" y="0"/>
                  </a:lnTo>
                  <a:lnTo>
                    <a:pt x="225409" y="4427"/>
                  </a:lnTo>
                  <a:lnTo>
                    <a:pt x="178917" y="17192"/>
                  </a:lnTo>
                  <a:lnTo>
                    <a:pt x="136106" y="37519"/>
                  </a:lnTo>
                  <a:lnTo>
                    <a:pt x="97752" y="64631"/>
                  </a:lnTo>
                  <a:lnTo>
                    <a:pt x="64630" y="97752"/>
                  </a:lnTo>
                  <a:lnTo>
                    <a:pt x="37519" y="136107"/>
                  </a:lnTo>
                  <a:lnTo>
                    <a:pt x="17192" y="178918"/>
                  </a:lnTo>
                  <a:lnTo>
                    <a:pt x="4427" y="225410"/>
                  </a:lnTo>
                  <a:lnTo>
                    <a:pt x="0" y="274807"/>
                  </a:lnTo>
                  <a:lnTo>
                    <a:pt x="0" y="1373992"/>
                  </a:lnTo>
                  <a:lnTo>
                    <a:pt x="4427" y="1423389"/>
                  </a:lnTo>
                  <a:lnTo>
                    <a:pt x="17192" y="1469882"/>
                  </a:lnTo>
                  <a:lnTo>
                    <a:pt x="37519" y="1512693"/>
                  </a:lnTo>
                  <a:lnTo>
                    <a:pt x="64630" y="1551047"/>
                  </a:lnTo>
                  <a:lnTo>
                    <a:pt x="97752" y="1584169"/>
                  </a:lnTo>
                  <a:lnTo>
                    <a:pt x="136106" y="1611281"/>
                  </a:lnTo>
                  <a:lnTo>
                    <a:pt x="178917" y="1631607"/>
                  </a:lnTo>
                  <a:lnTo>
                    <a:pt x="225409" y="1644372"/>
                  </a:lnTo>
                  <a:lnTo>
                    <a:pt x="274806" y="1648800"/>
                  </a:lnTo>
                  <a:lnTo>
                    <a:pt x="4649992" y="1648800"/>
                  </a:lnTo>
                  <a:lnTo>
                    <a:pt x="4699389" y="1644372"/>
                  </a:lnTo>
                  <a:lnTo>
                    <a:pt x="4745881" y="1631607"/>
                  </a:lnTo>
                  <a:lnTo>
                    <a:pt x="4788693" y="1611281"/>
                  </a:lnTo>
                  <a:lnTo>
                    <a:pt x="4827047" y="1584169"/>
                  </a:lnTo>
                  <a:lnTo>
                    <a:pt x="4860168" y="1551047"/>
                  </a:lnTo>
                  <a:lnTo>
                    <a:pt x="4887280" y="1512693"/>
                  </a:lnTo>
                  <a:lnTo>
                    <a:pt x="4907606" y="1469882"/>
                  </a:lnTo>
                  <a:lnTo>
                    <a:pt x="4920371" y="1423389"/>
                  </a:lnTo>
                  <a:lnTo>
                    <a:pt x="4924799" y="1373992"/>
                  </a:lnTo>
                  <a:lnTo>
                    <a:pt x="4924799" y="274807"/>
                  </a:lnTo>
                  <a:lnTo>
                    <a:pt x="4920371" y="225410"/>
                  </a:lnTo>
                  <a:lnTo>
                    <a:pt x="4907606" y="178918"/>
                  </a:lnTo>
                  <a:lnTo>
                    <a:pt x="4887280" y="136107"/>
                  </a:lnTo>
                  <a:lnTo>
                    <a:pt x="4860168" y="97752"/>
                  </a:lnTo>
                  <a:lnTo>
                    <a:pt x="4827047" y="64631"/>
                  </a:lnTo>
                  <a:lnTo>
                    <a:pt x="4788693" y="37519"/>
                  </a:lnTo>
                  <a:lnTo>
                    <a:pt x="4745881" y="17192"/>
                  </a:lnTo>
                  <a:lnTo>
                    <a:pt x="4699389" y="4427"/>
                  </a:lnTo>
                  <a:lnTo>
                    <a:pt x="4649992" y="0"/>
                  </a:lnTo>
                  <a:close/>
                </a:path>
              </a:pathLst>
            </a:custGeom>
            <a:solidFill>
              <a:srgbClr val="FFFFFF"/>
            </a:solidFill>
          </p:spPr>
          <p:txBody>
            <a:bodyPr wrap="square" lIns="0" tIns="0" rIns="0" bIns="0" rtlCol="0"/>
            <a:lstStyle/>
            <a:p>
              <a:endParaRPr/>
            </a:p>
          </p:txBody>
        </p:sp>
        <p:sp>
          <p:nvSpPr>
            <p:cNvPr id="6" name="object 6"/>
            <p:cNvSpPr/>
            <p:nvPr/>
          </p:nvSpPr>
          <p:spPr>
            <a:xfrm>
              <a:off x="846359" y="3663359"/>
              <a:ext cx="4925060" cy="1649095"/>
            </a:xfrm>
            <a:custGeom>
              <a:avLst/>
              <a:gdLst/>
              <a:ahLst/>
              <a:cxnLst/>
              <a:rect l="l" t="t" r="r" b="b"/>
              <a:pathLst>
                <a:path w="4925060" h="1649095">
                  <a:moveTo>
                    <a:pt x="0" y="274807"/>
                  </a:moveTo>
                  <a:lnTo>
                    <a:pt x="4427" y="225410"/>
                  </a:lnTo>
                  <a:lnTo>
                    <a:pt x="17192" y="178918"/>
                  </a:lnTo>
                  <a:lnTo>
                    <a:pt x="37519" y="136106"/>
                  </a:lnTo>
                  <a:lnTo>
                    <a:pt x="64631" y="97752"/>
                  </a:lnTo>
                  <a:lnTo>
                    <a:pt x="97752" y="64631"/>
                  </a:lnTo>
                  <a:lnTo>
                    <a:pt x="136106" y="37519"/>
                  </a:lnTo>
                  <a:lnTo>
                    <a:pt x="178917" y="17192"/>
                  </a:lnTo>
                  <a:lnTo>
                    <a:pt x="225409" y="4427"/>
                  </a:lnTo>
                  <a:lnTo>
                    <a:pt x="274806" y="0"/>
                  </a:lnTo>
                  <a:lnTo>
                    <a:pt x="4649993" y="0"/>
                  </a:lnTo>
                  <a:lnTo>
                    <a:pt x="4699390" y="4427"/>
                  </a:lnTo>
                  <a:lnTo>
                    <a:pt x="4745882" y="17192"/>
                  </a:lnTo>
                  <a:lnTo>
                    <a:pt x="4788693" y="37519"/>
                  </a:lnTo>
                  <a:lnTo>
                    <a:pt x="4827047" y="64631"/>
                  </a:lnTo>
                  <a:lnTo>
                    <a:pt x="4860169" y="97752"/>
                  </a:lnTo>
                  <a:lnTo>
                    <a:pt x="4887280" y="136106"/>
                  </a:lnTo>
                  <a:lnTo>
                    <a:pt x="4907607" y="178918"/>
                  </a:lnTo>
                  <a:lnTo>
                    <a:pt x="4920372" y="225410"/>
                  </a:lnTo>
                  <a:lnTo>
                    <a:pt x="4924800" y="274807"/>
                  </a:lnTo>
                  <a:lnTo>
                    <a:pt x="4924800" y="1373993"/>
                  </a:lnTo>
                  <a:lnTo>
                    <a:pt x="4920372" y="1423390"/>
                  </a:lnTo>
                  <a:lnTo>
                    <a:pt x="4907607" y="1469882"/>
                  </a:lnTo>
                  <a:lnTo>
                    <a:pt x="4887280" y="1512693"/>
                  </a:lnTo>
                  <a:lnTo>
                    <a:pt x="4860169" y="1551047"/>
                  </a:lnTo>
                  <a:lnTo>
                    <a:pt x="4827047" y="1584168"/>
                  </a:lnTo>
                  <a:lnTo>
                    <a:pt x="4788693" y="1611280"/>
                  </a:lnTo>
                  <a:lnTo>
                    <a:pt x="4745882" y="1631607"/>
                  </a:lnTo>
                  <a:lnTo>
                    <a:pt x="4699390" y="1644372"/>
                  </a:lnTo>
                  <a:lnTo>
                    <a:pt x="4649993" y="1648800"/>
                  </a:lnTo>
                  <a:lnTo>
                    <a:pt x="274806" y="1648800"/>
                  </a:lnTo>
                  <a:lnTo>
                    <a:pt x="225409" y="1644372"/>
                  </a:lnTo>
                  <a:lnTo>
                    <a:pt x="178917" y="1631607"/>
                  </a:lnTo>
                  <a:lnTo>
                    <a:pt x="136106" y="1611280"/>
                  </a:lnTo>
                  <a:lnTo>
                    <a:pt x="97752" y="1584168"/>
                  </a:lnTo>
                  <a:lnTo>
                    <a:pt x="64631" y="1551047"/>
                  </a:lnTo>
                  <a:lnTo>
                    <a:pt x="37519" y="1512693"/>
                  </a:lnTo>
                  <a:lnTo>
                    <a:pt x="17192" y="1469882"/>
                  </a:lnTo>
                  <a:lnTo>
                    <a:pt x="4427" y="1423390"/>
                  </a:lnTo>
                  <a:lnTo>
                    <a:pt x="0" y="1373993"/>
                  </a:lnTo>
                  <a:lnTo>
                    <a:pt x="0" y="274807"/>
                  </a:lnTo>
                  <a:close/>
                </a:path>
              </a:pathLst>
            </a:custGeom>
            <a:ln w="12700">
              <a:solidFill>
                <a:srgbClr val="000000"/>
              </a:solidFill>
            </a:ln>
          </p:spPr>
          <p:txBody>
            <a:bodyPr wrap="square" lIns="0" tIns="0" rIns="0" bIns="0" rtlCol="0"/>
            <a:lstStyle/>
            <a:p>
              <a:endParaRPr/>
            </a:p>
          </p:txBody>
        </p:sp>
        <p:sp>
          <p:nvSpPr>
            <p:cNvPr id="7" name="object 7"/>
            <p:cNvSpPr/>
            <p:nvPr/>
          </p:nvSpPr>
          <p:spPr>
            <a:xfrm>
              <a:off x="1095479" y="4826519"/>
              <a:ext cx="1588770" cy="387985"/>
            </a:xfrm>
            <a:custGeom>
              <a:avLst/>
              <a:gdLst/>
              <a:ahLst/>
              <a:cxnLst/>
              <a:rect l="l" t="t" r="r" b="b"/>
              <a:pathLst>
                <a:path w="1588770" h="387985">
                  <a:moveTo>
                    <a:pt x="1588320" y="0"/>
                  </a:moveTo>
                  <a:lnTo>
                    <a:pt x="0" y="0"/>
                  </a:lnTo>
                  <a:lnTo>
                    <a:pt x="0" y="387720"/>
                  </a:lnTo>
                  <a:lnTo>
                    <a:pt x="1588320" y="387720"/>
                  </a:lnTo>
                  <a:lnTo>
                    <a:pt x="1588320" y="0"/>
                  </a:lnTo>
                  <a:close/>
                </a:path>
              </a:pathLst>
            </a:custGeom>
            <a:solidFill>
              <a:srgbClr val="FFFFFF"/>
            </a:solidFill>
          </p:spPr>
          <p:txBody>
            <a:bodyPr wrap="square" lIns="0" tIns="0" rIns="0" bIns="0" rtlCol="0"/>
            <a:lstStyle/>
            <a:p>
              <a:endParaRPr/>
            </a:p>
          </p:txBody>
        </p:sp>
        <p:sp>
          <p:nvSpPr>
            <p:cNvPr id="8" name="object 8"/>
            <p:cNvSpPr/>
            <p:nvPr/>
          </p:nvSpPr>
          <p:spPr>
            <a:xfrm>
              <a:off x="2683800" y="4697280"/>
              <a:ext cx="129539" cy="517525"/>
            </a:xfrm>
            <a:custGeom>
              <a:avLst/>
              <a:gdLst/>
              <a:ahLst/>
              <a:cxnLst/>
              <a:rect l="l" t="t" r="r" b="b"/>
              <a:pathLst>
                <a:path w="129539" h="517525">
                  <a:moveTo>
                    <a:pt x="129239" y="0"/>
                  </a:moveTo>
                  <a:lnTo>
                    <a:pt x="0" y="129239"/>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9" name="object 9"/>
            <p:cNvSpPr/>
            <p:nvPr/>
          </p:nvSpPr>
          <p:spPr>
            <a:xfrm>
              <a:off x="1095479" y="4697280"/>
              <a:ext cx="1717675" cy="129539"/>
            </a:xfrm>
            <a:custGeom>
              <a:avLst/>
              <a:gdLst/>
              <a:ahLst/>
              <a:cxnLst/>
              <a:rect l="l" t="t" r="r" b="b"/>
              <a:pathLst>
                <a:path w="1717675" h="129539">
                  <a:moveTo>
                    <a:pt x="1717559" y="0"/>
                  </a:moveTo>
                  <a:lnTo>
                    <a:pt x="129239" y="0"/>
                  </a:lnTo>
                  <a:lnTo>
                    <a:pt x="0" y="129239"/>
                  </a:lnTo>
                  <a:lnTo>
                    <a:pt x="1588320" y="129239"/>
                  </a:lnTo>
                  <a:lnTo>
                    <a:pt x="1717559" y="0"/>
                  </a:lnTo>
                  <a:close/>
                </a:path>
              </a:pathLst>
            </a:custGeom>
            <a:solidFill>
              <a:srgbClr val="FFFFFF"/>
            </a:solidFill>
          </p:spPr>
          <p:txBody>
            <a:bodyPr wrap="square" lIns="0" tIns="0" rIns="0" bIns="0" rtlCol="0"/>
            <a:lstStyle/>
            <a:p>
              <a:endParaRPr/>
            </a:p>
          </p:txBody>
        </p:sp>
        <p:sp>
          <p:nvSpPr>
            <p:cNvPr id="10" name="object 10"/>
            <p:cNvSpPr/>
            <p:nvPr/>
          </p:nvSpPr>
          <p:spPr>
            <a:xfrm>
              <a:off x="1095479" y="469728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11" name="object 11"/>
            <p:cNvSpPr/>
            <p:nvPr/>
          </p:nvSpPr>
          <p:spPr>
            <a:xfrm>
              <a:off x="1099800" y="409140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12" name="object 12"/>
            <p:cNvSpPr/>
            <p:nvPr/>
          </p:nvSpPr>
          <p:spPr>
            <a:xfrm>
              <a:off x="2688120" y="3962159"/>
              <a:ext cx="129539" cy="517525"/>
            </a:xfrm>
            <a:custGeom>
              <a:avLst/>
              <a:gdLst/>
              <a:ahLst/>
              <a:cxnLst/>
              <a:rect l="l" t="t" r="r" b="b"/>
              <a:pathLst>
                <a:path w="129539" h="517525">
                  <a:moveTo>
                    <a:pt x="129240" y="0"/>
                  </a:moveTo>
                  <a:lnTo>
                    <a:pt x="0" y="129240"/>
                  </a:lnTo>
                  <a:lnTo>
                    <a:pt x="0" y="516959"/>
                  </a:lnTo>
                  <a:lnTo>
                    <a:pt x="129240" y="387719"/>
                  </a:lnTo>
                  <a:lnTo>
                    <a:pt x="129240" y="0"/>
                  </a:lnTo>
                  <a:close/>
                </a:path>
              </a:pathLst>
            </a:custGeom>
            <a:solidFill>
              <a:srgbClr val="CDCDCD"/>
            </a:solidFill>
          </p:spPr>
          <p:txBody>
            <a:bodyPr wrap="square" lIns="0" tIns="0" rIns="0" bIns="0" rtlCol="0"/>
            <a:lstStyle/>
            <a:p>
              <a:endParaRPr/>
            </a:p>
          </p:txBody>
        </p:sp>
        <p:sp>
          <p:nvSpPr>
            <p:cNvPr id="13" name="object 13"/>
            <p:cNvSpPr/>
            <p:nvPr/>
          </p:nvSpPr>
          <p:spPr>
            <a:xfrm>
              <a:off x="1099800" y="3962159"/>
              <a:ext cx="1717675" cy="129539"/>
            </a:xfrm>
            <a:custGeom>
              <a:avLst/>
              <a:gdLst/>
              <a:ahLst/>
              <a:cxnLst/>
              <a:rect l="l" t="t" r="r" b="b"/>
              <a:pathLst>
                <a:path w="1717675" h="129539">
                  <a:moveTo>
                    <a:pt x="1717560" y="0"/>
                  </a:moveTo>
                  <a:lnTo>
                    <a:pt x="129239" y="0"/>
                  </a:lnTo>
                  <a:lnTo>
                    <a:pt x="0" y="129240"/>
                  </a:lnTo>
                  <a:lnTo>
                    <a:pt x="1588320" y="129240"/>
                  </a:lnTo>
                  <a:lnTo>
                    <a:pt x="1717560" y="0"/>
                  </a:lnTo>
                  <a:close/>
                </a:path>
              </a:pathLst>
            </a:custGeom>
            <a:solidFill>
              <a:srgbClr val="FFFFFF"/>
            </a:solidFill>
          </p:spPr>
          <p:txBody>
            <a:bodyPr wrap="square" lIns="0" tIns="0" rIns="0" bIns="0" rtlCol="0"/>
            <a:lstStyle/>
            <a:p>
              <a:endParaRPr/>
            </a:p>
          </p:txBody>
        </p:sp>
        <p:sp>
          <p:nvSpPr>
            <p:cNvPr id="14" name="object 14"/>
            <p:cNvSpPr/>
            <p:nvPr/>
          </p:nvSpPr>
          <p:spPr>
            <a:xfrm>
              <a:off x="1099800" y="3962159"/>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grpSp>
      <p:sp>
        <p:nvSpPr>
          <p:cNvPr id="16" name="object 16"/>
          <p:cNvSpPr txBox="1">
            <a:spLocks noGrp="1"/>
          </p:cNvSpPr>
          <p:nvPr>
            <p:ph type="title"/>
          </p:nvPr>
        </p:nvSpPr>
        <p:spPr>
          <a:xfrm>
            <a:off x="838200" y="730133"/>
            <a:ext cx="10515600" cy="595547"/>
          </a:xfrm>
          <a:prstGeom prst="rect">
            <a:avLst/>
          </a:prstGeom>
        </p:spPr>
        <p:txBody>
          <a:bodyPr vert="horz" wrap="square" lIns="0" tIns="102107" rIns="0" bIns="0" rtlCol="0">
            <a:spAutoFit/>
          </a:bodyPr>
          <a:lstStyle/>
          <a:p>
            <a:pPr marL="208279">
              <a:lnSpc>
                <a:spcPct val="100000"/>
              </a:lnSpc>
              <a:spcBef>
                <a:spcPts val="100"/>
              </a:spcBef>
            </a:pPr>
            <a:r>
              <a:rPr sz="3200" b="1" dirty="0">
                <a:latin typeface="Century Gothic" panose="020B0502020202020204" pitchFamily="34" charset="0"/>
              </a:rPr>
              <a:t>Clouds</a:t>
            </a:r>
            <a:r>
              <a:rPr sz="3200" b="1" spc="-60" dirty="0">
                <a:latin typeface="Century Gothic" panose="020B0502020202020204" pitchFamily="34" charset="0"/>
              </a:rPr>
              <a:t> </a:t>
            </a:r>
            <a:r>
              <a:rPr sz="3200" b="1" dirty="0">
                <a:latin typeface="Century Gothic" panose="020B0502020202020204" pitchFamily="34" charset="0"/>
              </a:rPr>
              <a:t>at</a:t>
            </a:r>
            <a:r>
              <a:rPr sz="3200" b="1" spc="-45" dirty="0">
                <a:latin typeface="Century Gothic" panose="020B0502020202020204" pitchFamily="34" charset="0"/>
              </a:rPr>
              <a:t> </a:t>
            </a:r>
            <a:r>
              <a:rPr sz="3200" b="1" spc="-20" dirty="0">
                <a:latin typeface="Century Gothic" panose="020B0502020202020204" pitchFamily="34" charset="0"/>
              </a:rPr>
              <a:t>SURF</a:t>
            </a:r>
            <a:endParaRPr sz="3200" b="1" dirty="0">
              <a:latin typeface="Century Gothic" panose="020B0502020202020204" pitchFamily="34" charset="0"/>
            </a:endParaRPr>
          </a:p>
        </p:txBody>
      </p:sp>
      <p:sp>
        <p:nvSpPr>
          <p:cNvPr id="17" name="object 17"/>
          <p:cNvSpPr txBox="1"/>
          <p:nvPr/>
        </p:nvSpPr>
        <p:spPr>
          <a:xfrm>
            <a:off x="1615353" y="4123435"/>
            <a:ext cx="5568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Azure</a:t>
            </a:r>
            <a:endParaRPr sz="1800">
              <a:latin typeface="Calibri"/>
              <a:cs typeface="Calibri"/>
            </a:endParaRPr>
          </a:p>
        </p:txBody>
      </p:sp>
      <p:grpSp>
        <p:nvGrpSpPr>
          <p:cNvPr id="18" name="object 18"/>
          <p:cNvGrpSpPr/>
          <p:nvPr/>
        </p:nvGrpSpPr>
        <p:grpSpPr>
          <a:xfrm>
            <a:off x="3644409" y="3955810"/>
            <a:ext cx="1730375" cy="530225"/>
            <a:chOff x="3644409" y="3955810"/>
            <a:chExt cx="1730375" cy="530225"/>
          </a:xfrm>
        </p:grpSpPr>
        <p:sp>
          <p:nvSpPr>
            <p:cNvPr id="19" name="object 19"/>
            <p:cNvSpPr/>
            <p:nvPr/>
          </p:nvSpPr>
          <p:spPr>
            <a:xfrm>
              <a:off x="3650759" y="409140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20" name="object 20"/>
            <p:cNvSpPr/>
            <p:nvPr/>
          </p:nvSpPr>
          <p:spPr>
            <a:xfrm>
              <a:off x="5239080" y="3962160"/>
              <a:ext cx="129539" cy="517525"/>
            </a:xfrm>
            <a:custGeom>
              <a:avLst/>
              <a:gdLst/>
              <a:ahLst/>
              <a:cxnLst/>
              <a:rect l="l" t="t" r="r" b="b"/>
              <a:pathLst>
                <a:path w="129539" h="517525">
                  <a:moveTo>
                    <a:pt x="129239" y="0"/>
                  </a:moveTo>
                  <a:lnTo>
                    <a:pt x="0" y="129240"/>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21" name="object 21"/>
            <p:cNvSpPr/>
            <p:nvPr/>
          </p:nvSpPr>
          <p:spPr>
            <a:xfrm>
              <a:off x="3650759" y="3962160"/>
              <a:ext cx="1717675" cy="129539"/>
            </a:xfrm>
            <a:custGeom>
              <a:avLst/>
              <a:gdLst/>
              <a:ahLst/>
              <a:cxnLst/>
              <a:rect l="l" t="t" r="r" b="b"/>
              <a:pathLst>
                <a:path w="1717675" h="129539">
                  <a:moveTo>
                    <a:pt x="1717559" y="0"/>
                  </a:moveTo>
                  <a:lnTo>
                    <a:pt x="129239" y="0"/>
                  </a:lnTo>
                  <a:lnTo>
                    <a:pt x="0" y="129240"/>
                  </a:lnTo>
                  <a:lnTo>
                    <a:pt x="1588320" y="129240"/>
                  </a:lnTo>
                  <a:lnTo>
                    <a:pt x="1717559" y="0"/>
                  </a:lnTo>
                  <a:close/>
                </a:path>
              </a:pathLst>
            </a:custGeom>
            <a:solidFill>
              <a:srgbClr val="FFFFFF"/>
            </a:solidFill>
          </p:spPr>
          <p:txBody>
            <a:bodyPr wrap="square" lIns="0" tIns="0" rIns="0" bIns="0" rtlCol="0"/>
            <a:lstStyle/>
            <a:p>
              <a:endParaRPr/>
            </a:p>
          </p:txBody>
        </p:sp>
        <p:sp>
          <p:nvSpPr>
            <p:cNvPr id="22" name="object 22"/>
            <p:cNvSpPr/>
            <p:nvPr/>
          </p:nvSpPr>
          <p:spPr>
            <a:xfrm>
              <a:off x="3650759" y="396216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grpSp>
      <p:sp>
        <p:nvSpPr>
          <p:cNvPr id="23" name="object 23"/>
          <p:cNvSpPr txBox="1"/>
          <p:nvPr/>
        </p:nvSpPr>
        <p:spPr>
          <a:xfrm>
            <a:off x="4102401" y="4123435"/>
            <a:ext cx="6845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Google</a:t>
            </a:r>
            <a:endParaRPr sz="1800">
              <a:latin typeface="Calibri"/>
              <a:cs typeface="Calibri"/>
            </a:endParaRPr>
          </a:p>
        </p:txBody>
      </p:sp>
      <p:grpSp>
        <p:nvGrpSpPr>
          <p:cNvPr id="24" name="object 24"/>
          <p:cNvGrpSpPr/>
          <p:nvPr/>
        </p:nvGrpSpPr>
        <p:grpSpPr>
          <a:xfrm>
            <a:off x="2346839" y="2275199"/>
            <a:ext cx="2971800" cy="2945765"/>
            <a:chOff x="2346839" y="2275199"/>
            <a:chExt cx="2971800" cy="2945765"/>
          </a:xfrm>
        </p:grpSpPr>
        <p:sp>
          <p:nvSpPr>
            <p:cNvPr id="25" name="object 25"/>
            <p:cNvSpPr/>
            <p:nvPr/>
          </p:nvSpPr>
          <p:spPr>
            <a:xfrm>
              <a:off x="3594600" y="4826519"/>
              <a:ext cx="1588770" cy="387985"/>
            </a:xfrm>
            <a:custGeom>
              <a:avLst/>
              <a:gdLst/>
              <a:ahLst/>
              <a:cxnLst/>
              <a:rect l="l" t="t" r="r" b="b"/>
              <a:pathLst>
                <a:path w="1588770" h="387985">
                  <a:moveTo>
                    <a:pt x="1588320" y="0"/>
                  </a:moveTo>
                  <a:lnTo>
                    <a:pt x="0" y="0"/>
                  </a:lnTo>
                  <a:lnTo>
                    <a:pt x="0" y="387720"/>
                  </a:lnTo>
                  <a:lnTo>
                    <a:pt x="1588320" y="387720"/>
                  </a:lnTo>
                  <a:lnTo>
                    <a:pt x="1588320" y="0"/>
                  </a:lnTo>
                  <a:close/>
                </a:path>
              </a:pathLst>
            </a:custGeom>
            <a:solidFill>
              <a:srgbClr val="FFFFFF"/>
            </a:solidFill>
          </p:spPr>
          <p:txBody>
            <a:bodyPr wrap="square" lIns="0" tIns="0" rIns="0" bIns="0" rtlCol="0"/>
            <a:lstStyle/>
            <a:p>
              <a:endParaRPr/>
            </a:p>
          </p:txBody>
        </p:sp>
        <p:sp>
          <p:nvSpPr>
            <p:cNvPr id="26" name="object 26"/>
            <p:cNvSpPr/>
            <p:nvPr/>
          </p:nvSpPr>
          <p:spPr>
            <a:xfrm>
              <a:off x="5182920" y="4697280"/>
              <a:ext cx="129539" cy="517525"/>
            </a:xfrm>
            <a:custGeom>
              <a:avLst/>
              <a:gdLst/>
              <a:ahLst/>
              <a:cxnLst/>
              <a:rect l="l" t="t" r="r" b="b"/>
              <a:pathLst>
                <a:path w="129539" h="517525">
                  <a:moveTo>
                    <a:pt x="129239" y="0"/>
                  </a:moveTo>
                  <a:lnTo>
                    <a:pt x="0" y="129239"/>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27" name="object 27"/>
            <p:cNvSpPr/>
            <p:nvPr/>
          </p:nvSpPr>
          <p:spPr>
            <a:xfrm>
              <a:off x="3594600" y="4697280"/>
              <a:ext cx="1717675" cy="129539"/>
            </a:xfrm>
            <a:custGeom>
              <a:avLst/>
              <a:gdLst/>
              <a:ahLst/>
              <a:cxnLst/>
              <a:rect l="l" t="t" r="r" b="b"/>
              <a:pathLst>
                <a:path w="1717675" h="129539">
                  <a:moveTo>
                    <a:pt x="1717559" y="0"/>
                  </a:moveTo>
                  <a:lnTo>
                    <a:pt x="129239" y="0"/>
                  </a:lnTo>
                  <a:lnTo>
                    <a:pt x="0" y="129239"/>
                  </a:lnTo>
                  <a:lnTo>
                    <a:pt x="1588320" y="129239"/>
                  </a:lnTo>
                  <a:lnTo>
                    <a:pt x="1717559" y="0"/>
                  </a:lnTo>
                  <a:close/>
                </a:path>
              </a:pathLst>
            </a:custGeom>
            <a:solidFill>
              <a:srgbClr val="FFFFFF"/>
            </a:solidFill>
          </p:spPr>
          <p:txBody>
            <a:bodyPr wrap="square" lIns="0" tIns="0" rIns="0" bIns="0" rtlCol="0"/>
            <a:lstStyle/>
            <a:p>
              <a:endParaRPr/>
            </a:p>
          </p:txBody>
        </p:sp>
        <p:sp>
          <p:nvSpPr>
            <p:cNvPr id="28" name="object 28"/>
            <p:cNvSpPr/>
            <p:nvPr/>
          </p:nvSpPr>
          <p:spPr>
            <a:xfrm>
              <a:off x="3594600" y="469728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29" name="object 29"/>
            <p:cNvSpPr/>
            <p:nvPr/>
          </p:nvSpPr>
          <p:spPr>
            <a:xfrm>
              <a:off x="2346839" y="2275199"/>
              <a:ext cx="1924050" cy="600710"/>
            </a:xfrm>
            <a:custGeom>
              <a:avLst/>
              <a:gdLst/>
              <a:ahLst/>
              <a:cxnLst/>
              <a:rect l="l" t="t" r="r" b="b"/>
              <a:pathLst>
                <a:path w="1924050" h="600710">
                  <a:moveTo>
                    <a:pt x="1823758" y="0"/>
                  </a:moveTo>
                  <a:lnTo>
                    <a:pt x="100082" y="0"/>
                  </a:lnTo>
                  <a:lnTo>
                    <a:pt x="61126" y="7864"/>
                  </a:lnTo>
                  <a:lnTo>
                    <a:pt x="29313" y="29313"/>
                  </a:lnTo>
                  <a:lnTo>
                    <a:pt x="7865" y="61125"/>
                  </a:lnTo>
                  <a:lnTo>
                    <a:pt x="0" y="100082"/>
                  </a:lnTo>
                  <a:lnTo>
                    <a:pt x="0" y="500397"/>
                  </a:lnTo>
                  <a:lnTo>
                    <a:pt x="7865" y="539354"/>
                  </a:lnTo>
                  <a:lnTo>
                    <a:pt x="29313" y="571166"/>
                  </a:lnTo>
                  <a:lnTo>
                    <a:pt x="61126" y="592615"/>
                  </a:lnTo>
                  <a:lnTo>
                    <a:pt x="100082" y="600480"/>
                  </a:lnTo>
                  <a:lnTo>
                    <a:pt x="1823758" y="600480"/>
                  </a:lnTo>
                  <a:lnTo>
                    <a:pt x="1862714" y="592615"/>
                  </a:lnTo>
                  <a:lnTo>
                    <a:pt x="1894527" y="571166"/>
                  </a:lnTo>
                  <a:lnTo>
                    <a:pt x="1915975" y="539354"/>
                  </a:lnTo>
                  <a:lnTo>
                    <a:pt x="1923840" y="500397"/>
                  </a:lnTo>
                  <a:lnTo>
                    <a:pt x="1923840" y="100082"/>
                  </a:lnTo>
                  <a:lnTo>
                    <a:pt x="1915975" y="61125"/>
                  </a:lnTo>
                  <a:lnTo>
                    <a:pt x="1894527" y="29313"/>
                  </a:lnTo>
                  <a:lnTo>
                    <a:pt x="1862714" y="7864"/>
                  </a:lnTo>
                  <a:lnTo>
                    <a:pt x="1823758" y="0"/>
                  </a:lnTo>
                  <a:close/>
                </a:path>
              </a:pathLst>
            </a:custGeom>
            <a:solidFill>
              <a:srgbClr val="FFFFFF"/>
            </a:solidFill>
          </p:spPr>
          <p:txBody>
            <a:bodyPr wrap="square" lIns="0" tIns="0" rIns="0" bIns="0" rtlCol="0"/>
            <a:lstStyle/>
            <a:p>
              <a:endParaRPr/>
            </a:p>
          </p:txBody>
        </p:sp>
      </p:grpSp>
      <p:sp>
        <p:nvSpPr>
          <p:cNvPr id="30" name="object 30"/>
          <p:cNvSpPr txBox="1"/>
          <p:nvPr/>
        </p:nvSpPr>
        <p:spPr>
          <a:xfrm>
            <a:off x="2626897" y="2413508"/>
            <a:ext cx="13639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SURF</a:t>
            </a:r>
            <a:r>
              <a:rPr sz="1800" spc="-20" dirty="0">
                <a:latin typeface="Calibri"/>
                <a:cs typeface="Calibri"/>
              </a:rPr>
              <a:t> </a:t>
            </a:r>
            <a:r>
              <a:rPr sz="1800" spc="-10" dirty="0">
                <a:latin typeface="Calibri"/>
                <a:cs typeface="Calibri"/>
              </a:rPr>
              <a:t>Cumulus</a:t>
            </a:r>
            <a:endParaRPr sz="1800">
              <a:latin typeface="Calibri"/>
              <a:cs typeface="Calibri"/>
            </a:endParaRPr>
          </a:p>
        </p:txBody>
      </p:sp>
      <p:sp>
        <p:nvSpPr>
          <p:cNvPr id="31" name="object 31"/>
          <p:cNvSpPr/>
          <p:nvPr/>
        </p:nvSpPr>
        <p:spPr>
          <a:xfrm>
            <a:off x="7188120" y="2275199"/>
            <a:ext cx="2647950" cy="600710"/>
          </a:xfrm>
          <a:custGeom>
            <a:avLst/>
            <a:gdLst/>
            <a:ahLst/>
            <a:cxnLst/>
            <a:rect l="l" t="t" r="r" b="b"/>
            <a:pathLst>
              <a:path w="2647950" h="600710">
                <a:moveTo>
                  <a:pt x="2547358" y="0"/>
                </a:moveTo>
                <a:lnTo>
                  <a:pt x="100081" y="0"/>
                </a:lnTo>
                <a:lnTo>
                  <a:pt x="61125" y="7864"/>
                </a:lnTo>
                <a:lnTo>
                  <a:pt x="29313" y="29313"/>
                </a:lnTo>
                <a:lnTo>
                  <a:pt x="7864" y="61125"/>
                </a:lnTo>
                <a:lnTo>
                  <a:pt x="0" y="100081"/>
                </a:lnTo>
                <a:lnTo>
                  <a:pt x="0" y="500399"/>
                </a:lnTo>
                <a:lnTo>
                  <a:pt x="7864" y="539354"/>
                </a:lnTo>
                <a:lnTo>
                  <a:pt x="29313" y="571166"/>
                </a:lnTo>
                <a:lnTo>
                  <a:pt x="61125" y="592615"/>
                </a:lnTo>
                <a:lnTo>
                  <a:pt x="100081" y="600480"/>
                </a:lnTo>
                <a:lnTo>
                  <a:pt x="2547358" y="600480"/>
                </a:lnTo>
                <a:lnTo>
                  <a:pt x="2586314" y="592615"/>
                </a:lnTo>
                <a:lnTo>
                  <a:pt x="2618126" y="571166"/>
                </a:lnTo>
                <a:lnTo>
                  <a:pt x="2639574" y="539354"/>
                </a:lnTo>
                <a:lnTo>
                  <a:pt x="2647439" y="500399"/>
                </a:lnTo>
                <a:lnTo>
                  <a:pt x="2647439" y="100081"/>
                </a:lnTo>
                <a:lnTo>
                  <a:pt x="2639574" y="61125"/>
                </a:lnTo>
                <a:lnTo>
                  <a:pt x="2618126" y="29313"/>
                </a:lnTo>
                <a:lnTo>
                  <a:pt x="2586314" y="7864"/>
                </a:lnTo>
                <a:lnTo>
                  <a:pt x="2547358" y="0"/>
                </a:lnTo>
                <a:close/>
              </a:path>
            </a:pathLst>
          </a:custGeom>
          <a:solidFill>
            <a:srgbClr val="FFFFFF"/>
          </a:solidFill>
        </p:spPr>
        <p:txBody>
          <a:bodyPr wrap="square" lIns="0" tIns="0" rIns="0" bIns="0" rtlCol="0"/>
          <a:lstStyle/>
          <a:p>
            <a:endParaRPr/>
          </a:p>
        </p:txBody>
      </p:sp>
      <p:sp>
        <p:nvSpPr>
          <p:cNvPr id="32" name="object 32"/>
          <p:cNvSpPr txBox="1"/>
          <p:nvPr/>
        </p:nvSpPr>
        <p:spPr>
          <a:xfrm>
            <a:off x="7519778" y="2413508"/>
            <a:ext cx="198373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SURF</a:t>
            </a:r>
            <a:r>
              <a:rPr sz="1800" spc="-40" dirty="0">
                <a:latin typeface="Calibri"/>
                <a:cs typeface="Calibri"/>
              </a:rPr>
              <a:t> </a:t>
            </a:r>
            <a:r>
              <a:rPr sz="1800" spc="-10" dirty="0">
                <a:latin typeface="Calibri"/>
                <a:cs typeface="Calibri"/>
              </a:rPr>
              <a:t>Research</a:t>
            </a:r>
            <a:r>
              <a:rPr sz="1800" spc="-30" dirty="0">
                <a:latin typeface="Calibri"/>
                <a:cs typeface="Calibri"/>
              </a:rPr>
              <a:t> </a:t>
            </a:r>
            <a:r>
              <a:rPr sz="1800" spc="-20" dirty="0">
                <a:latin typeface="Calibri"/>
                <a:cs typeface="Calibri"/>
              </a:rPr>
              <a:t>Cloud</a:t>
            </a:r>
            <a:endParaRPr sz="1800">
              <a:latin typeface="Calibri"/>
              <a:cs typeface="Calibri"/>
            </a:endParaRPr>
          </a:p>
        </p:txBody>
      </p:sp>
      <p:grpSp>
        <p:nvGrpSpPr>
          <p:cNvPr id="33" name="object 33"/>
          <p:cNvGrpSpPr/>
          <p:nvPr/>
        </p:nvGrpSpPr>
        <p:grpSpPr>
          <a:xfrm>
            <a:off x="6043089" y="3655209"/>
            <a:ext cx="4937760" cy="1663064"/>
            <a:chOff x="6043089" y="3655209"/>
            <a:chExt cx="4937760" cy="1663064"/>
          </a:xfrm>
        </p:grpSpPr>
        <p:sp>
          <p:nvSpPr>
            <p:cNvPr id="34" name="object 34"/>
            <p:cNvSpPr/>
            <p:nvPr/>
          </p:nvSpPr>
          <p:spPr>
            <a:xfrm>
              <a:off x="6049439" y="3661559"/>
              <a:ext cx="4925060" cy="1650364"/>
            </a:xfrm>
            <a:custGeom>
              <a:avLst/>
              <a:gdLst/>
              <a:ahLst/>
              <a:cxnLst/>
              <a:rect l="l" t="t" r="r" b="b"/>
              <a:pathLst>
                <a:path w="4925059" h="1650364">
                  <a:moveTo>
                    <a:pt x="4649757" y="0"/>
                  </a:moveTo>
                  <a:lnTo>
                    <a:pt x="275043" y="0"/>
                  </a:lnTo>
                  <a:lnTo>
                    <a:pt x="225604" y="4431"/>
                  </a:lnTo>
                  <a:lnTo>
                    <a:pt x="179072" y="17207"/>
                  </a:lnTo>
                  <a:lnTo>
                    <a:pt x="136224" y="37551"/>
                  </a:lnTo>
                  <a:lnTo>
                    <a:pt x="97836" y="64687"/>
                  </a:lnTo>
                  <a:lnTo>
                    <a:pt x="64687" y="97836"/>
                  </a:lnTo>
                  <a:lnTo>
                    <a:pt x="37551" y="136224"/>
                  </a:lnTo>
                  <a:lnTo>
                    <a:pt x="17207" y="179072"/>
                  </a:lnTo>
                  <a:lnTo>
                    <a:pt x="4431" y="225604"/>
                  </a:lnTo>
                  <a:lnTo>
                    <a:pt x="0" y="275043"/>
                  </a:lnTo>
                  <a:lnTo>
                    <a:pt x="0" y="1375196"/>
                  </a:lnTo>
                  <a:lnTo>
                    <a:pt x="4431" y="1424636"/>
                  </a:lnTo>
                  <a:lnTo>
                    <a:pt x="17207" y="1471168"/>
                  </a:lnTo>
                  <a:lnTo>
                    <a:pt x="37551" y="1514016"/>
                  </a:lnTo>
                  <a:lnTo>
                    <a:pt x="64687" y="1552403"/>
                  </a:lnTo>
                  <a:lnTo>
                    <a:pt x="97836" y="1585553"/>
                  </a:lnTo>
                  <a:lnTo>
                    <a:pt x="136224" y="1612688"/>
                  </a:lnTo>
                  <a:lnTo>
                    <a:pt x="179072" y="1633033"/>
                  </a:lnTo>
                  <a:lnTo>
                    <a:pt x="225604" y="1645809"/>
                  </a:lnTo>
                  <a:lnTo>
                    <a:pt x="275043" y="1650240"/>
                  </a:lnTo>
                  <a:lnTo>
                    <a:pt x="4649757" y="1650240"/>
                  </a:lnTo>
                  <a:lnTo>
                    <a:pt x="4699196" y="1645809"/>
                  </a:lnTo>
                  <a:lnTo>
                    <a:pt x="4745728" y="1633033"/>
                  </a:lnTo>
                  <a:lnTo>
                    <a:pt x="4788576" y="1612688"/>
                  </a:lnTo>
                  <a:lnTo>
                    <a:pt x="4826963" y="1585553"/>
                  </a:lnTo>
                  <a:lnTo>
                    <a:pt x="4860113" y="1552403"/>
                  </a:lnTo>
                  <a:lnTo>
                    <a:pt x="4887248" y="1514016"/>
                  </a:lnTo>
                  <a:lnTo>
                    <a:pt x="4907592" y="1471168"/>
                  </a:lnTo>
                  <a:lnTo>
                    <a:pt x="4920368" y="1424636"/>
                  </a:lnTo>
                  <a:lnTo>
                    <a:pt x="4924799" y="1375196"/>
                  </a:lnTo>
                  <a:lnTo>
                    <a:pt x="4924799" y="275043"/>
                  </a:lnTo>
                  <a:lnTo>
                    <a:pt x="4920368" y="225604"/>
                  </a:lnTo>
                  <a:lnTo>
                    <a:pt x="4907592" y="179072"/>
                  </a:lnTo>
                  <a:lnTo>
                    <a:pt x="4887248" y="136224"/>
                  </a:lnTo>
                  <a:lnTo>
                    <a:pt x="4860113" y="97836"/>
                  </a:lnTo>
                  <a:lnTo>
                    <a:pt x="4826963" y="64687"/>
                  </a:lnTo>
                  <a:lnTo>
                    <a:pt x="4788576" y="37551"/>
                  </a:lnTo>
                  <a:lnTo>
                    <a:pt x="4745728" y="17207"/>
                  </a:lnTo>
                  <a:lnTo>
                    <a:pt x="4699196" y="4431"/>
                  </a:lnTo>
                  <a:lnTo>
                    <a:pt x="4649757" y="0"/>
                  </a:lnTo>
                  <a:close/>
                </a:path>
              </a:pathLst>
            </a:custGeom>
            <a:solidFill>
              <a:srgbClr val="FFFFFF"/>
            </a:solidFill>
          </p:spPr>
          <p:txBody>
            <a:bodyPr wrap="square" lIns="0" tIns="0" rIns="0" bIns="0" rtlCol="0"/>
            <a:lstStyle/>
            <a:p>
              <a:endParaRPr/>
            </a:p>
          </p:txBody>
        </p:sp>
        <p:sp>
          <p:nvSpPr>
            <p:cNvPr id="35" name="object 35"/>
            <p:cNvSpPr/>
            <p:nvPr/>
          </p:nvSpPr>
          <p:spPr>
            <a:xfrm>
              <a:off x="6049439" y="3661559"/>
              <a:ext cx="4925060" cy="1650364"/>
            </a:xfrm>
            <a:custGeom>
              <a:avLst/>
              <a:gdLst/>
              <a:ahLst/>
              <a:cxnLst/>
              <a:rect l="l" t="t" r="r" b="b"/>
              <a:pathLst>
                <a:path w="4925059" h="1650364">
                  <a:moveTo>
                    <a:pt x="0" y="275043"/>
                  </a:moveTo>
                  <a:lnTo>
                    <a:pt x="4431" y="225604"/>
                  </a:lnTo>
                  <a:lnTo>
                    <a:pt x="17207" y="179071"/>
                  </a:lnTo>
                  <a:lnTo>
                    <a:pt x="37551" y="136223"/>
                  </a:lnTo>
                  <a:lnTo>
                    <a:pt x="64686" y="97836"/>
                  </a:lnTo>
                  <a:lnTo>
                    <a:pt x="97836" y="64686"/>
                  </a:lnTo>
                  <a:lnTo>
                    <a:pt x="136223" y="37551"/>
                  </a:lnTo>
                  <a:lnTo>
                    <a:pt x="179071" y="17207"/>
                  </a:lnTo>
                  <a:lnTo>
                    <a:pt x="225603" y="4431"/>
                  </a:lnTo>
                  <a:lnTo>
                    <a:pt x="275043" y="0"/>
                  </a:lnTo>
                  <a:lnTo>
                    <a:pt x="4649756" y="0"/>
                  </a:lnTo>
                  <a:lnTo>
                    <a:pt x="4699195" y="4431"/>
                  </a:lnTo>
                  <a:lnTo>
                    <a:pt x="4745727" y="17207"/>
                  </a:lnTo>
                  <a:lnTo>
                    <a:pt x="4788576" y="37551"/>
                  </a:lnTo>
                  <a:lnTo>
                    <a:pt x="4826963" y="64686"/>
                  </a:lnTo>
                  <a:lnTo>
                    <a:pt x="4860113" y="97836"/>
                  </a:lnTo>
                  <a:lnTo>
                    <a:pt x="4887248" y="136223"/>
                  </a:lnTo>
                  <a:lnTo>
                    <a:pt x="4907592" y="179071"/>
                  </a:lnTo>
                  <a:lnTo>
                    <a:pt x="4920368" y="225604"/>
                  </a:lnTo>
                  <a:lnTo>
                    <a:pt x="4924800" y="275043"/>
                  </a:lnTo>
                  <a:lnTo>
                    <a:pt x="4924800" y="1375196"/>
                  </a:lnTo>
                  <a:lnTo>
                    <a:pt x="4920368" y="1424635"/>
                  </a:lnTo>
                  <a:lnTo>
                    <a:pt x="4907592" y="1471167"/>
                  </a:lnTo>
                  <a:lnTo>
                    <a:pt x="4887248" y="1514016"/>
                  </a:lnTo>
                  <a:lnTo>
                    <a:pt x="4860113" y="1552403"/>
                  </a:lnTo>
                  <a:lnTo>
                    <a:pt x="4826963" y="1585553"/>
                  </a:lnTo>
                  <a:lnTo>
                    <a:pt x="4788576" y="1612688"/>
                  </a:lnTo>
                  <a:lnTo>
                    <a:pt x="4745727" y="1633032"/>
                  </a:lnTo>
                  <a:lnTo>
                    <a:pt x="4699195" y="1645808"/>
                  </a:lnTo>
                  <a:lnTo>
                    <a:pt x="4649756" y="1650240"/>
                  </a:lnTo>
                  <a:lnTo>
                    <a:pt x="275043" y="1650240"/>
                  </a:lnTo>
                  <a:lnTo>
                    <a:pt x="225603" y="1645808"/>
                  </a:lnTo>
                  <a:lnTo>
                    <a:pt x="179071" y="1633032"/>
                  </a:lnTo>
                  <a:lnTo>
                    <a:pt x="136223" y="1612688"/>
                  </a:lnTo>
                  <a:lnTo>
                    <a:pt x="97836" y="1585553"/>
                  </a:lnTo>
                  <a:lnTo>
                    <a:pt x="64686" y="1552403"/>
                  </a:lnTo>
                  <a:lnTo>
                    <a:pt x="37551" y="1514016"/>
                  </a:lnTo>
                  <a:lnTo>
                    <a:pt x="17207" y="1471167"/>
                  </a:lnTo>
                  <a:lnTo>
                    <a:pt x="4431" y="1424635"/>
                  </a:lnTo>
                  <a:lnTo>
                    <a:pt x="0" y="1375196"/>
                  </a:lnTo>
                  <a:lnTo>
                    <a:pt x="0" y="275043"/>
                  </a:lnTo>
                  <a:close/>
                </a:path>
              </a:pathLst>
            </a:custGeom>
            <a:ln w="12700">
              <a:solidFill>
                <a:srgbClr val="000000"/>
              </a:solidFill>
            </a:ln>
          </p:spPr>
          <p:txBody>
            <a:bodyPr wrap="square" lIns="0" tIns="0" rIns="0" bIns="0" rtlCol="0"/>
            <a:lstStyle/>
            <a:p>
              <a:endParaRPr/>
            </a:p>
          </p:txBody>
        </p:sp>
        <p:sp>
          <p:nvSpPr>
            <p:cNvPr id="36" name="object 36"/>
            <p:cNvSpPr/>
            <p:nvPr/>
          </p:nvSpPr>
          <p:spPr>
            <a:xfrm>
              <a:off x="6496199" y="477864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37" name="object 37"/>
            <p:cNvSpPr/>
            <p:nvPr/>
          </p:nvSpPr>
          <p:spPr>
            <a:xfrm>
              <a:off x="8084520" y="4649400"/>
              <a:ext cx="129539" cy="517525"/>
            </a:xfrm>
            <a:custGeom>
              <a:avLst/>
              <a:gdLst/>
              <a:ahLst/>
              <a:cxnLst/>
              <a:rect l="l" t="t" r="r" b="b"/>
              <a:pathLst>
                <a:path w="129540" h="517525">
                  <a:moveTo>
                    <a:pt x="129240" y="0"/>
                  </a:moveTo>
                  <a:lnTo>
                    <a:pt x="0" y="129240"/>
                  </a:lnTo>
                  <a:lnTo>
                    <a:pt x="0" y="516959"/>
                  </a:lnTo>
                  <a:lnTo>
                    <a:pt x="129240" y="387719"/>
                  </a:lnTo>
                  <a:lnTo>
                    <a:pt x="129240" y="0"/>
                  </a:lnTo>
                  <a:close/>
                </a:path>
              </a:pathLst>
            </a:custGeom>
            <a:solidFill>
              <a:srgbClr val="CDCDCD"/>
            </a:solidFill>
          </p:spPr>
          <p:txBody>
            <a:bodyPr wrap="square" lIns="0" tIns="0" rIns="0" bIns="0" rtlCol="0"/>
            <a:lstStyle/>
            <a:p>
              <a:endParaRPr/>
            </a:p>
          </p:txBody>
        </p:sp>
        <p:sp>
          <p:nvSpPr>
            <p:cNvPr id="38" name="object 38"/>
            <p:cNvSpPr/>
            <p:nvPr/>
          </p:nvSpPr>
          <p:spPr>
            <a:xfrm>
              <a:off x="6496199" y="4649400"/>
              <a:ext cx="1717675" cy="129539"/>
            </a:xfrm>
            <a:custGeom>
              <a:avLst/>
              <a:gdLst/>
              <a:ahLst/>
              <a:cxnLst/>
              <a:rect l="l" t="t" r="r" b="b"/>
              <a:pathLst>
                <a:path w="1717675" h="129539">
                  <a:moveTo>
                    <a:pt x="1717560" y="0"/>
                  </a:moveTo>
                  <a:lnTo>
                    <a:pt x="129240" y="0"/>
                  </a:lnTo>
                  <a:lnTo>
                    <a:pt x="0" y="129240"/>
                  </a:lnTo>
                  <a:lnTo>
                    <a:pt x="1588320" y="129240"/>
                  </a:lnTo>
                  <a:lnTo>
                    <a:pt x="1717560" y="0"/>
                  </a:lnTo>
                  <a:close/>
                </a:path>
              </a:pathLst>
            </a:custGeom>
            <a:solidFill>
              <a:srgbClr val="FFFFFF"/>
            </a:solidFill>
          </p:spPr>
          <p:txBody>
            <a:bodyPr wrap="square" lIns="0" tIns="0" rIns="0" bIns="0" rtlCol="0"/>
            <a:lstStyle/>
            <a:p>
              <a:endParaRPr/>
            </a:p>
          </p:txBody>
        </p:sp>
        <p:sp>
          <p:nvSpPr>
            <p:cNvPr id="39" name="object 39"/>
            <p:cNvSpPr/>
            <p:nvPr/>
          </p:nvSpPr>
          <p:spPr>
            <a:xfrm>
              <a:off x="6496199" y="464940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40" name="object 40"/>
            <p:cNvSpPr/>
            <p:nvPr/>
          </p:nvSpPr>
          <p:spPr>
            <a:xfrm>
              <a:off x="7630919" y="409140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41" name="object 41"/>
            <p:cNvSpPr/>
            <p:nvPr/>
          </p:nvSpPr>
          <p:spPr>
            <a:xfrm>
              <a:off x="9219239" y="3962159"/>
              <a:ext cx="129539" cy="517525"/>
            </a:xfrm>
            <a:custGeom>
              <a:avLst/>
              <a:gdLst/>
              <a:ahLst/>
              <a:cxnLst/>
              <a:rect l="l" t="t" r="r" b="b"/>
              <a:pathLst>
                <a:path w="129540" h="517525">
                  <a:moveTo>
                    <a:pt x="129240" y="0"/>
                  </a:moveTo>
                  <a:lnTo>
                    <a:pt x="0" y="129240"/>
                  </a:lnTo>
                  <a:lnTo>
                    <a:pt x="0" y="516959"/>
                  </a:lnTo>
                  <a:lnTo>
                    <a:pt x="129240" y="387719"/>
                  </a:lnTo>
                  <a:lnTo>
                    <a:pt x="129240" y="0"/>
                  </a:lnTo>
                  <a:close/>
                </a:path>
              </a:pathLst>
            </a:custGeom>
            <a:solidFill>
              <a:srgbClr val="CDCDCD"/>
            </a:solidFill>
          </p:spPr>
          <p:txBody>
            <a:bodyPr wrap="square" lIns="0" tIns="0" rIns="0" bIns="0" rtlCol="0"/>
            <a:lstStyle/>
            <a:p>
              <a:endParaRPr/>
            </a:p>
          </p:txBody>
        </p:sp>
        <p:sp>
          <p:nvSpPr>
            <p:cNvPr id="42" name="object 42"/>
            <p:cNvSpPr/>
            <p:nvPr/>
          </p:nvSpPr>
          <p:spPr>
            <a:xfrm>
              <a:off x="7630919" y="3962159"/>
              <a:ext cx="1717675" cy="129539"/>
            </a:xfrm>
            <a:custGeom>
              <a:avLst/>
              <a:gdLst/>
              <a:ahLst/>
              <a:cxnLst/>
              <a:rect l="l" t="t" r="r" b="b"/>
              <a:pathLst>
                <a:path w="1717675" h="129539">
                  <a:moveTo>
                    <a:pt x="1717560" y="0"/>
                  </a:moveTo>
                  <a:lnTo>
                    <a:pt x="129240" y="0"/>
                  </a:lnTo>
                  <a:lnTo>
                    <a:pt x="0" y="129240"/>
                  </a:lnTo>
                  <a:lnTo>
                    <a:pt x="1588320" y="129240"/>
                  </a:lnTo>
                  <a:lnTo>
                    <a:pt x="1717560" y="0"/>
                  </a:lnTo>
                  <a:close/>
                </a:path>
              </a:pathLst>
            </a:custGeom>
            <a:solidFill>
              <a:srgbClr val="FFFFFF"/>
            </a:solidFill>
          </p:spPr>
          <p:txBody>
            <a:bodyPr wrap="square" lIns="0" tIns="0" rIns="0" bIns="0" rtlCol="0"/>
            <a:lstStyle/>
            <a:p>
              <a:endParaRPr/>
            </a:p>
          </p:txBody>
        </p:sp>
        <p:sp>
          <p:nvSpPr>
            <p:cNvPr id="43" name="object 43"/>
            <p:cNvSpPr/>
            <p:nvPr/>
          </p:nvSpPr>
          <p:spPr>
            <a:xfrm>
              <a:off x="7630919" y="3962159"/>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44" name="object 44"/>
            <p:cNvSpPr/>
            <p:nvPr/>
          </p:nvSpPr>
          <p:spPr>
            <a:xfrm>
              <a:off x="8834040" y="477864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45" name="object 45"/>
            <p:cNvSpPr/>
            <p:nvPr/>
          </p:nvSpPr>
          <p:spPr>
            <a:xfrm>
              <a:off x="10422360" y="4649400"/>
              <a:ext cx="129539" cy="517525"/>
            </a:xfrm>
            <a:custGeom>
              <a:avLst/>
              <a:gdLst/>
              <a:ahLst/>
              <a:cxnLst/>
              <a:rect l="l" t="t" r="r" b="b"/>
              <a:pathLst>
                <a:path w="129540" h="517525">
                  <a:moveTo>
                    <a:pt x="129239" y="0"/>
                  </a:moveTo>
                  <a:lnTo>
                    <a:pt x="0" y="129240"/>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46" name="object 46"/>
            <p:cNvSpPr/>
            <p:nvPr/>
          </p:nvSpPr>
          <p:spPr>
            <a:xfrm>
              <a:off x="8834040" y="4649400"/>
              <a:ext cx="1717675" cy="129539"/>
            </a:xfrm>
            <a:custGeom>
              <a:avLst/>
              <a:gdLst/>
              <a:ahLst/>
              <a:cxnLst/>
              <a:rect l="l" t="t" r="r" b="b"/>
              <a:pathLst>
                <a:path w="1717675" h="129539">
                  <a:moveTo>
                    <a:pt x="1717559" y="0"/>
                  </a:moveTo>
                  <a:lnTo>
                    <a:pt x="129239" y="0"/>
                  </a:lnTo>
                  <a:lnTo>
                    <a:pt x="0" y="129240"/>
                  </a:lnTo>
                  <a:lnTo>
                    <a:pt x="1588320" y="129240"/>
                  </a:lnTo>
                  <a:lnTo>
                    <a:pt x="1717559" y="0"/>
                  </a:lnTo>
                  <a:close/>
                </a:path>
              </a:pathLst>
            </a:custGeom>
            <a:solidFill>
              <a:srgbClr val="FFFFFF"/>
            </a:solidFill>
          </p:spPr>
          <p:txBody>
            <a:bodyPr wrap="square" lIns="0" tIns="0" rIns="0" bIns="0" rtlCol="0"/>
            <a:lstStyle/>
            <a:p>
              <a:endParaRPr/>
            </a:p>
          </p:txBody>
        </p:sp>
        <p:sp>
          <p:nvSpPr>
            <p:cNvPr id="47" name="object 47"/>
            <p:cNvSpPr/>
            <p:nvPr/>
          </p:nvSpPr>
          <p:spPr>
            <a:xfrm>
              <a:off x="8834040" y="464940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grpSp>
      <p:sp>
        <p:nvSpPr>
          <p:cNvPr id="48" name="object 48"/>
          <p:cNvSpPr txBox="1"/>
          <p:nvPr/>
        </p:nvSpPr>
        <p:spPr>
          <a:xfrm>
            <a:off x="6588018" y="4123435"/>
            <a:ext cx="3891915" cy="1775460"/>
          </a:xfrm>
          <a:prstGeom prst="rect">
            <a:avLst/>
          </a:prstGeom>
        </p:spPr>
        <p:txBody>
          <a:bodyPr vert="horz" wrap="square" lIns="0" tIns="12700" rIns="0" bIns="0" rtlCol="0">
            <a:spAutoFit/>
          </a:bodyPr>
          <a:lstStyle/>
          <a:p>
            <a:pPr marL="1351280">
              <a:lnSpc>
                <a:spcPct val="100000"/>
              </a:lnSpc>
              <a:spcBef>
                <a:spcPts val="100"/>
              </a:spcBef>
            </a:pPr>
            <a:r>
              <a:rPr sz="1800" dirty="0">
                <a:latin typeface="Calibri"/>
                <a:cs typeface="Calibri"/>
              </a:rPr>
              <a:t>HPC</a:t>
            </a:r>
            <a:r>
              <a:rPr sz="1800" spc="-15" dirty="0">
                <a:latin typeface="Calibri"/>
                <a:cs typeface="Calibri"/>
              </a:rPr>
              <a:t> </a:t>
            </a:r>
            <a:r>
              <a:rPr sz="1800" spc="-10" dirty="0">
                <a:latin typeface="Calibri"/>
                <a:cs typeface="Calibri"/>
              </a:rPr>
              <a:t>Cloud</a:t>
            </a:r>
            <a:endParaRPr sz="1800">
              <a:latin typeface="Calibri"/>
              <a:cs typeface="Calibri"/>
            </a:endParaRPr>
          </a:p>
          <a:p>
            <a:pPr marL="183515" marR="5080" indent="-171450">
              <a:lnSpc>
                <a:spcPct val="190000"/>
              </a:lnSpc>
              <a:spcBef>
                <a:spcPts val="1295"/>
              </a:spcBef>
              <a:tabLst>
                <a:tab pos="2428875" algn="l"/>
              </a:tabLst>
            </a:pPr>
            <a:r>
              <a:rPr sz="1800" spc="-10" dirty="0">
                <a:latin typeface="Calibri"/>
                <a:cs typeface="Calibri"/>
              </a:rPr>
              <a:t>Research</a:t>
            </a:r>
            <a:r>
              <a:rPr sz="1800" spc="-50" dirty="0">
                <a:latin typeface="Calibri"/>
                <a:cs typeface="Calibri"/>
              </a:rPr>
              <a:t> </a:t>
            </a:r>
            <a:r>
              <a:rPr sz="1800" spc="-20" dirty="0">
                <a:latin typeface="Calibri"/>
                <a:cs typeface="Calibri"/>
              </a:rPr>
              <a:t>Drive</a:t>
            </a:r>
            <a:r>
              <a:rPr sz="1800" dirty="0">
                <a:latin typeface="Calibri"/>
                <a:cs typeface="Calibri"/>
              </a:rPr>
              <a:t>	RDM</a:t>
            </a:r>
            <a:r>
              <a:rPr sz="1800" spc="-30" dirty="0">
                <a:latin typeface="Calibri"/>
                <a:cs typeface="Calibri"/>
              </a:rPr>
              <a:t> </a:t>
            </a:r>
            <a:r>
              <a:rPr sz="1800" spc="-10" dirty="0">
                <a:latin typeface="Calibri"/>
                <a:cs typeface="Calibri"/>
              </a:rPr>
              <a:t>(iRODS) </a:t>
            </a:r>
            <a:r>
              <a:rPr sz="1800" dirty="0">
                <a:latin typeface="Calibri"/>
                <a:cs typeface="Calibri"/>
              </a:rPr>
              <a:t>SURF</a:t>
            </a:r>
            <a:r>
              <a:rPr sz="1800" spc="-45" dirty="0">
                <a:latin typeface="Calibri"/>
                <a:cs typeface="Calibri"/>
              </a:rPr>
              <a:t> </a:t>
            </a:r>
            <a:r>
              <a:rPr sz="1800" spc="-10" dirty="0">
                <a:latin typeface="Calibri"/>
                <a:cs typeface="Calibri"/>
              </a:rPr>
              <a:t>resources</a:t>
            </a:r>
            <a:r>
              <a:rPr sz="1800" spc="-45" dirty="0">
                <a:latin typeface="Calibri"/>
                <a:cs typeface="Calibri"/>
              </a:rPr>
              <a:t> </a:t>
            </a:r>
            <a:r>
              <a:rPr sz="1800" dirty="0">
                <a:latin typeface="Calibri"/>
                <a:cs typeface="Calibri"/>
              </a:rPr>
              <a:t>(Partly</a:t>
            </a:r>
            <a:r>
              <a:rPr sz="1800" spc="-45" dirty="0">
                <a:latin typeface="Calibri"/>
                <a:cs typeface="Calibri"/>
              </a:rPr>
              <a:t> </a:t>
            </a:r>
            <a:r>
              <a:rPr sz="1800" dirty="0">
                <a:latin typeface="Calibri"/>
                <a:cs typeface="Calibri"/>
              </a:rPr>
              <a:t>funded</a:t>
            </a:r>
            <a:r>
              <a:rPr sz="1800" spc="-35" dirty="0">
                <a:latin typeface="Calibri"/>
                <a:cs typeface="Calibri"/>
              </a:rPr>
              <a:t> </a:t>
            </a:r>
            <a:r>
              <a:rPr sz="1800" dirty="0">
                <a:latin typeface="Calibri"/>
                <a:cs typeface="Calibri"/>
              </a:rPr>
              <a:t>by</a:t>
            </a:r>
            <a:r>
              <a:rPr sz="1800" spc="-45" dirty="0">
                <a:latin typeface="Calibri"/>
                <a:cs typeface="Calibri"/>
              </a:rPr>
              <a:t> </a:t>
            </a:r>
            <a:r>
              <a:rPr sz="1800" spc="-20" dirty="0">
                <a:latin typeface="Calibri"/>
                <a:cs typeface="Calibri"/>
              </a:rPr>
              <a:t>NWO)</a:t>
            </a:r>
            <a:endParaRPr sz="1800">
              <a:latin typeface="Calibri"/>
              <a:cs typeface="Calibri"/>
            </a:endParaRPr>
          </a:p>
          <a:p>
            <a:pPr marL="802640">
              <a:lnSpc>
                <a:spcPts val="2110"/>
              </a:lnSpc>
            </a:pPr>
            <a:r>
              <a:rPr sz="1800" dirty="0">
                <a:latin typeface="Calibri"/>
                <a:cs typeface="Calibri"/>
              </a:rPr>
              <a:t>More</a:t>
            </a:r>
            <a:r>
              <a:rPr sz="1800" spc="-60" dirty="0">
                <a:latin typeface="Calibri"/>
                <a:cs typeface="Calibri"/>
              </a:rPr>
              <a:t> </a:t>
            </a:r>
            <a:r>
              <a:rPr sz="1800" dirty="0">
                <a:latin typeface="Calibri"/>
                <a:cs typeface="Calibri"/>
              </a:rPr>
              <a:t>info:</a:t>
            </a:r>
            <a:r>
              <a:rPr sz="1800" spc="-55" dirty="0">
                <a:latin typeface="Calibri"/>
                <a:cs typeface="Calibri"/>
              </a:rPr>
              <a:t> </a:t>
            </a:r>
            <a:r>
              <a:rPr sz="1800" u="sng" spc="-10" dirty="0">
                <a:solidFill>
                  <a:srgbClr val="177ABF"/>
                </a:solidFill>
                <a:uFill>
                  <a:solidFill>
                    <a:srgbClr val="177ABF"/>
                  </a:solidFill>
                </a:uFill>
                <a:latin typeface="Calibri"/>
                <a:cs typeface="Calibri"/>
              </a:rPr>
              <a:t>Research</a:t>
            </a:r>
            <a:r>
              <a:rPr sz="1800" u="sng" spc="-55" dirty="0">
                <a:solidFill>
                  <a:srgbClr val="177ABF"/>
                </a:solidFill>
                <a:uFill>
                  <a:solidFill>
                    <a:srgbClr val="177ABF"/>
                  </a:solidFill>
                </a:uFill>
                <a:latin typeface="Calibri"/>
                <a:cs typeface="Calibri"/>
              </a:rPr>
              <a:t> </a:t>
            </a:r>
            <a:r>
              <a:rPr sz="1800" u="sng" spc="-20" dirty="0">
                <a:solidFill>
                  <a:srgbClr val="177ABF"/>
                </a:solidFill>
                <a:uFill>
                  <a:solidFill>
                    <a:srgbClr val="177ABF"/>
                  </a:solidFill>
                </a:uFill>
                <a:latin typeface="Calibri"/>
                <a:cs typeface="Calibri"/>
              </a:rPr>
              <a:t>Cloud</a:t>
            </a:r>
            <a:endParaRPr sz="1800">
              <a:latin typeface="Calibri"/>
              <a:cs typeface="Calibri"/>
            </a:endParaRPr>
          </a:p>
        </p:txBody>
      </p:sp>
      <p:sp>
        <p:nvSpPr>
          <p:cNvPr id="49" name="object 49"/>
          <p:cNvSpPr txBox="1"/>
          <p:nvPr/>
        </p:nvSpPr>
        <p:spPr>
          <a:xfrm>
            <a:off x="545493" y="4858004"/>
            <a:ext cx="5342890" cy="772160"/>
          </a:xfrm>
          <a:prstGeom prst="rect">
            <a:avLst/>
          </a:prstGeom>
        </p:spPr>
        <p:txBody>
          <a:bodyPr vert="horz" wrap="square" lIns="0" tIns="12700" rIns="0" bIns="0" rtlCol="0">
            <a:spAutoFit/>
          </a:bodyPr>
          <a:lstStyle/>
          <a:p>
            <a:pPr marR="193675" algn="ctr">
              <a:lnSpc>
                <a:spcPct val="100000"/>
              </a:lnSpc>
              <a:spcBef>
                <a:spcPts val="100"/>
              </a:spcBef>
              <a:tabLst>
                <a:tab pos="2545715" algn="l"/>
              </a:tabLst>
            </a:pPr>
            <a:r>
              <a:rPr sz="1800" spc="-25" dirty="0">
                <a:latin typeface="Calibri"/>
                <a:cs typeface="Calibri"/>
              </a:rPr>
              <a:t>AWS</a:t>
            </a:r>
            <a:r>
              <a:rPr sz="1800" dirty="0">
                <a:latin typeface="Calibri"/>
                <a:cs typeface="Calibri"/>
              </a:rPr>
              <a:t>	</a:t>
            </a:r>
            <a:r>
              <a:rPr sz="1800" spc="-20" dirty="0">
                <a:latin typeface="Calibri"/>
                <a:cs typeface="Calibri"/>
              </a:rPr>
              <a:t>Etc.</a:t>
            </a:r>
            <a:endParaRPr sz="1800">
              <a:latin typeface="Calibri"/>
              <a:cs typeface="Calibri"/>
            </a:endParaRPr>
          </a:p>
          <a:p>
            <a:pPr marL="12700">
              <a:lnSpc>
                <a:spcPct val="100000"/>
              </a:lnSpc>
              <a:spcBef>
                <a:spcPts val="1560"/>
              </a:spcBef>
            </a:pPr>
            <a:r>
              <a:rPr sz="1800" dirty="0">
                <a:latin typeface="Calibri"/>
                <a:cs typeface="Calibri"/>
              </a:rPr>
              <a:t>Access</a:t>
            </a:r>
            <a:r>
              <a:rPr sz="1800" spc="-50" dirty="0">
                <a:latin typeface="Calibri"/>
                <a:cs typeface="Calibri"/>
              </a:rPr>
              <a:t> </a:t>
            </a:r>
            <a:r>
              <a:rPr sz="1800" dirty="0">
                <a:latin typeface="Calibri"/>
                <a:cs typeface="Calibri"/>
              </a:rPr>
              <a:t>to</a:t>
            </a:r>
            <a:r>
              <a:rPr sz="1800" spc="-50" dirty="0">
                <a:latin typeface="Calibri"/>
                <a:cs typeface="Calibri"/>
              </a:rPr>
              <a:t> </a:t>
            </a:r>
            <a:r>
              <a:rPr sz="1800" dirty="0">
                <a:latin typeface="Calibri"/>
                <a:cs typeface="Calibri"/>
              </a:rPr>
              <a:t>public</a:t>
            </a:r>
            <a:r>
              <a:rPr sz="1800" spc="-50" dirty="0">
                <a:latin typeface="Calibri"/>
                <a:cs typeface="Calibri"/>
              </a:rPr>
              <a:t> </a:t>
            </a:r>
            <a:r>
              <a:rPr sz="1800" dirty="0">
                <a:latin typeface="Calibri"/>
                <a:cs typeface="Calibri"/>
              </a:rPr>
              <a:t>clouds</a:t>
            </a:r>
            <a:r>
              <a:rPr sz="1800" spc="-50" dirty="0">
                <a:latin typeface="Calibri"/>
                <a:cs typeface="Calibri"/>
              </a:rPr>
              <a:t> </a:t>
            </a:r>
            <a:r>
              <a:rPr sz="1800" spc="-10" dirty="0">
                <a:latin typeface="Calibri"/>
                <a:cs typeface="Calibri"/>
              </a:rPr>
              <a:t>(available</a:t>
            </a:r>
            <a:r>
              <a:rPr sz="1800" spc="-45" dirty="0">
                <a:latin typeface="Calibri"/>
                <a:cs typeface="Calibri"/>
              </a:rPr>
              <a:t> </a:t>
            </a:r>
            <a:r>
              <a:rPr sz="1800" dirty="0">
                <a:latin typeface="Calibri"/>
                <a:cs typeface="Calibri"/>
              </a:rPr>
              <a:t>through</a:t>
            </a:r>
            <a:r>
              <a:rPr sz="1800" spc="-45" dirty="0">
                <a:latin typeface="Calibri"/>
                <a:cs typeface="Calibri"/>
              </a:rPr>
              <a:t> </a:t>
            </a:r>
            <a:r>
              <a:rPr sz="1800" dirty="0">
                <a:latin typeface="Calibri"/>
                <a:cs typeface="Calibri"/>
              </a:rPr>
              <a:t>your</a:t>
            </a:r>
            <a:r>
              <a:rPr sz="1800" spc="-45" dirty="0">
                <a:latin typeface="Calibri"/>
                <a:cs typeface="Calibri"/>
              </a:rPr>
              <a:t> </a:t>
            </a:r>
            <a:r>
              <a:rPr sz="1800" spc="-10" dirty="0">
                <a:latin typeface="Calibri"/>
                <a:cs typeface="Calibri"/>
              </a:rPr>
              <a:t>central</a:t>
            </a:r>
            <a:r>
              <a:rPr sz="1800" spc="-50" dirty="0">
                <a:latin typeface="Calibri"/>
                <a:cs typeface="Calibri"/>
              </a:rPr>
              <a:t> </a:t>
            </a:r>
            <a:r>
              <a:rPr sz="1800" spc="-25" dirty="0">
                <a:latin typeface="Calibri"/>
                <a:cs typeface="Calibri"/>
              </a:rPr>
              <a:t>IT)</a:t>
            </a:r>
            <a:endParaRPr sz="1800">
              <a:latin typeface="Calibri"/>
              <a:cs typeface="Calibri"/>
            </a:endParaRPr>
          </a:p>
        </p:txBody>
      </p:sp>
      <p:grpSp>
        <p:nvGrpSpPr>
          <p:cNvPr id="50" name="object 50"/>
          <p:cNvGrpSpPr/>
          <p:nvPr/>
        </p:nvGrpSpPr>
        <p:grpSpPr>
          <a:xfrm>
            <a:off x="2968919" y="2845079"/>
            <a:ext cx="5692140" cy="857250"/>
            <a:chOff x="2968919" y="2845079"/>
            <a:chExt cx="5692140" cy="857250"/>
          </a:xfrm>
        </p:grpSpPr>
        <p:sp>
          <p:nvSpPr>
            <p:cNvPr id="51" name="object 51"/>
            <p:cNvSpPr/>
            <p:nvPr/>
          </p:nvSpPr>
          <p:spPr>
            <a:xfrm>
              <a:off x="3909599" y="2853720"/>
              <a:ext cx="4363720" cy="787400"/>
            </a:xfrm>
            <a:custGeom>
              <a:avLst/>
              <a:gdLst/>
              <a:ahLst/>
              <a:cxnLst/>
              <a:rect l="l" t="t" r="r" b="b"/>
              <a:pathLst>
                <a:path w="4363720" h="787400">
                  <a:moveTo>
                    <a:pt x="4363200" y="0"/>
                  </a:moveTo>
                  <a:lnTo>
                    <a:pt x="442661" y="0"/>
                  </a:lnTo>
                  <a:lnTo>
                    <a:pt x="395942" y="3143"/>
                  </a:lnTo>
                  <a:lnTo>
                    <a:pt x="351134" y="12298"/>
                  </a:lnTo>
                  <a:lnTo>
                    <a:pt x="308646" y="27056"/>
                  </a:lnTo>
                  <a:lnTo>
                    <a:pt x="268889" y="47006"/>
                  </a:lnTo>
                  <a:lnTo>
                    <a:pt x="232273" y="71738"/>
                  </a:lnTo>
                  <a:lnTo>
                    <a:pt x="199208" y="100841"/>
                  </a:lnTo>
                  <a:lnTo>
                    <a:pt x="170105" y="133906"/>
                  </a:lnTo>
                  <a:lnTo>
                    <a:pt x="145373" y="170522"/>
                  </a:lnTo>
                  <a:lnTo>
                    <a:pt x="125424" y="210280"/>
                  </a:lnTo>
                  <a:lnTo>
                    <a:pt x="110666" y="252768"/>
                  </a:lnTo>
                  <a:lnTo>
                    <a:pt x="101510" y="297576"/>
                  </a:lnTo>
                  <a:lnTo>
                    <a:pt x="98367" y="344295"/>
                  </a:lnTo>
                  <a:lnTo>
                    <a:pt x="98367" y="590218"/>
                  </a:lnTo>
                  <a:lnTo>
                    <a:pt x="0" y="590218"/>
                  </a:lnTo>
                  <a:lnTo>
                    <a:pt x="196739" y="786959"/>
                  </a:lnTo>
                  <a:lnTo>
                    <a:pt x="393480" y="590218"/>
                  </a:lnTo>
                  <a:lnTo>
                    <a:pt x="295107" y="590218"/>
                  </a:lnTo>
                  <a:lnTo>
                    <a:pt x="295107" y="344295"/>
                  </a:lnTo>
                  <a:lnTo>
                    <a:pt x="302629" y="297657"/>
                  </a:lnTo>
                  <a:lnTo>
                    <a:pt x="323576" y="257151"/>
                  </a:lnTo>
                  <a:lnTo>
                    <a:pt x="355518" y="225210"/>
                  </a:lnTo>
                  <a:lnTo>
                    <a:pt x="396022" y="204263"/>
                  </a:lnTo>
                  <a:lnTo>
                    <a:pt x="442661" y="196740"/>
                  </a:lnTo>
                  <a:lnTo>
                    <a:pt x="4363200" y="196740"/>
                  </a:lnTo>
                  <a:lnTo>
                    <a:pt x="4363200" y="0"/>
                  </a:lnTo>
                  <a:close/>
                </a:path>
              </a:pathLst>
            </a:custGeom>
            <a:solidFill>
              <a:srgbClr val="FFFFFF"/>
            </a:solidFill>
          </p:spPr>
          <p:txBody>
            <a:bodyPr wrap="square" lIns="0" tIns="0" rIns="0" bIns="0" rtlCol="0"/>
            <a:lstStyle/>
            <a:p>
              <a:endParaRPr/>
            </a:p>
          </p:txBody>
        </p:sp>
        <p:sp>
          <p:nvSpPr>
            <p:cNvPr id="52" name="object 52"/>
            <p:cNvSpPr/>
            <p:nvPr/>
          </p:nvSpPr>
          <p:spPr>
            <a:xfrm>
              <a:off x="3909599" y="2853720"/>
              <a:ext cx="4363720" cy="787400"/>
            </a:xfrm>
            <a:custGeom>
              <a:avLst/>
              <a:gdLst/>
              <a:ahLst/>
              <a:cxnLst/>
              <a:rect l="l" t="t" r="r" b="b"/>
              <a:pathLst>
                <a:path w="4363720" h="787400">
                  <a:moveTo>
                    <a:pt x="4363200" y="0"/>
                  </a:moveTo>
                  <a:lnTo>
                    <a:pt x="442661" y="0"/>
                  </a:lnTo>
                  <a:lnTo>
                    <a:pt x="395942" y="3143"/>
                  </a:lnTo>
                  <a:lnTo>
                    <a:pt x="351134" y="12298"/>
                  </a:lnTo>
                  <a:lnTo>
                    <a:pt x="308646" y="27056"/>
                  </a:lnTo>
                  <a:lnTo>
                    <a:pt x="268889" y="47006"/>
                  </a:lnTo>
                  <a:lnTo>
                    <a:pt x="232273" y="71738"/>
                  </a:lnTo>
                  <a:lnTo>
                    <a:pt x="199208" y="100841"/>
                  </a:lnTo>
                  <a:lnTo>
                    <a:pt x="170105" y="133906"/>
                  </a:lnTo>
                  <a:lnTo>
                    <a:pt x="145373" y="170523"/>
                  </a:lnTo>
                  <a:lnTo>
                    <a:pt x="125423" y="210280"/>
                  </a:lnTo>
                  <a:lnTo>
                    <a:pt x="110666" y="252768"/>
                  </a:lnTo>
                  <a:lnTo>
                    <a:pt x="101510" y="297576"/>
                  </a:lnTo>
                  <a:lnTo>
                    <a:pt x="98367" y="344295"/>
                  </a:lnTo>
                  <a:lnTo>
                    <a:pt x="98367" y="590218"/>
                  </a:lnTo>
                  <a:lnTo>
                    <a:pt x="0" y="590218"/>
                  </a:lnTo>
                  <a:lnTo>
                    <a:pt x="196740" y="786960"/>
                  </a:lnTo>
                  <a:lnTo>
                    <a:pt x="393480" y="590218"/>
                  </a:lnTo>
                  <a:lnTo>
                    <a:pt x="295107" y="590218"/>
                  </a:lnTo>
                  <a:lnTo>
                    <a:pt x="295107" y="344295"/>
                  </a:lnTo>
                  <a:lnTo>
                    <a:pt x="302630" y="297657"/>
                  </a:lnTo>
                  <a:lnTo>
                    <a:pt x="323577" y="257152"/>
                  </a:lnTo>
                  <a:lnTo>
                    <a:pt x="355518" y="225210"/>
                  </a:lnTo>
                  <a:lnTo>
                    <a:pt x="396023" y="204263"/>
                  </a:lnTo>
                  <a:lnTo>
                    <a:pt x="442661" y="196741"/>
                  </a:lnTo>
                  <a:lnTo>
                    <a:pt x="4363200" y="196741"/>
                  </a:lnTo>
                  <a:lnTo>
                    <a:pt x="4363200" y="0"/>
                  </a:lnTo>
                  <a:close/>
                </a:path>
              </a:pathLst>
            </a:custGeom>
            <a:ln w="12700">
              <a:solidFill>
                <a:srgbClr val="7F7F7F"/>
              </a:solidFill>
            </a:ln>
          </p:spPr>
          <p:txBody>
            <a:bodyPr wrap="square" lIns="0" tIns="0" rIns="0" bIns="0" rtlCol="0"/>
            <a:lstStyle/>
            <a:p>
              <a:endParaRPr/>
            </a:p>
          </p:txBody>
        </p:sp>
        <p:sp>
          <p:nvSpPr>
            <p:cNvPr id="53" name="object 53"/>
            <p:cNvSpPr/>
            <p:nvPr/>
          </p:nvSpPr>
          <p:spPr>
            <a:xfrm>
              <a:off x="8134559" y="2845079"/>
              <a:ext cx="526415" cy="828675"/>
            </a:xfrm>
            <a:custGeom>
              <a:avLst/>
              <a:gdLst/>
              <a:ahLst/>
              <a:cxnLst/>
              <a:rect l="l" t="t" r="r" b="b"/>
              <a:pathLst>
                <a:path w="526415" h="828675">
                  <a:moveTo>
                    <a:pt x="394470" y="0"/>
                  </a:moveTo>
                  <a:lnTo>
                    <a:pt x="131490" y="0"/>
                  </a:lnTo>
                  <a:lnTo>
                    <a:pt x="131490" y="565381"/>
                  </a:lnTo>
                  <a:lnTo>
                    <a:pt x="0" y="565381"/>
                  </a:lnTo>
                  <a:lnTo>
                    <a:pt x="262980" y="828360"/>
                  </a:lnTo>
                  <a:lnTo>
                    <a:pt x="525960" y="565381"/>
                  </a:lnTo>
                  <a:lnTo>
                    <a:pt x="394470" y="565381"/>
                  </a:lnTo>
                  <a:lnTo>
                    <a:pt x="394470" y="0"/>
                  </a:lnTo>
                  <a:close/>
                </a:path>
              </a:pathLst>
            </a:custGeom>
            <a:solidFill>
              <a:srgbClr val="7F7F7F"/>
            </a:solidFill>
          </p:spPr>
          <p:txBody>
            <a:bodyPr wrap="square" lIns="0" tIns="0" rIns="0" bIns="0" rtlCol="0"/>
            <a:lstStyle/>
            <a:p>
              <a:endParaRPr/>
            </a:p>
          </p:txBody>
        </p:sp>
        <p:sp>
          <p:nvSpPr>
            <p:cNvPr id="54" name="object 54"/>
            <p:cNvSpPr/>
            <p:nvPr/>
          </p:nvSpPr>
          <p:spPr>
            <a:xfrm>
              <a:off x="2968919" y="2873519"/>
              <a:ext cx="526415" cy="828675"/>
            </a:xfrm>
            <a:custGeom>
              <a:avLst/>
              <a:gdLst/>
              <a:ahLst/>
              <a:cxnLst/>
              <a:rect l="l" t="t" r="r" b="b"/>
              <a:pathLst>
                <a:path w="526414" h="828675">
                  <a:moveTo>
                    <a:pt x="394470" y="0"/>
                  </a:moveTo>
                  <a:lnTo>
                    <a:pt x="131490" y="0"/>
                  </a:lnTo>
                  <a:lnTo>
                    <a:pt x="131490" y="565379"/>
                  </a:lnTo>
                  <a:lnTo>
                    <a:pt x="0" y="565379"/>
                  </a:lnTo>
                  <a:lnTo>
                    <a:pt x="262980" y="828360"/>
                  </a:lnTo>
                  <a:lnTo>
                    <a:pt x="525960" y="565379"/>
                  </a:lnTo>
                  <a:lnTo>
                    <a:pt x="394470" y="565379"/>
                  </a:lnTo>
                  <a:lnTo>
                    <a:pt x="394470" y="0"/>
                  </a:lnTo>
                  <a:close/>
                </a:path>
              </a:pathLst>
            </a:custGeom>
            <a:solidFill>
              <a:srgbClr val="EE7628"/>
            </a:solidFill>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5204C4CC-1B7D-7388-7A15-0B3BD4BA9588}"/>
              </a:ext>
            </a:extLst>
          </p:cNvPr>
          <p:cNvGrpSpPr/>
          <p:nvPr/>
        </p:nvGrpSpPr>
        <p:grpSpPr>
          <a:xfrm>
            <a:off x="304800" y="1219200"/>
            <a:ext cx="11430000" cy="4114800"/>
            <a:chOff x="1081619" y="5621982"/>
            <a:chExt cx="10841990" cy="3277235"/>
          </a:xfrm>
        </p:grpSpPr>
        <p:sp>
          <p:nvSpPr>
            <p:cNvPr id="3" name="object 5">
              <a:extLst>
                <a:ext uri="{FF2B5EF4-FFF2-40B4-BE49-F238E27FC236}">
                  <a16:creationId xmlns:a16="http://schemas.microsoft.com/office/drawing/2014/main" id="{13B2E19C-4695-F50F-C4C9-896593CD8BE3}"/>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8ED424AD-3CD5-DF9D-ABF9-80AF04F1164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object 5">
            <a:extLst>
              <a:ext uri="{FF2B5EF4-FFF2-40B4-BE49-F238E27FC236}">
                <a16:creationId xmlns:a16="http://schemas.microsoft.com/office/drawing/2014/main" id="{DBD06871-DA7A-34D4-B901-C85DC5606034}"/>
              </a:ext>
            </a:extLst>
          </p:cNvPr>
          <p:cNvSpPr txBox="1">
            <a:spLocks/>
          </p:cNvSpPr>
          <p:nvPr/>
        </p:nvSpPr>
        <p:spPr>
          <a:xfrm>
            <a:off x="381000" y="1447800"/>
            <a:ext cx="11124642"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ZELF INLOGGEN OP SRAM</a:t>
            </a:r>
          </a:p>
        </p:txBody>
      </p:sp>
      <p:pic>
        <p:nvPicPr>
          <p:cNvPr id="7" name="Picture 6">
            <a:extLst>
              <a:ext uri="{FF2B5EF4-FFF2-40B4-BE49-F238E27FC236}">
                <a16:creationId xmlns:a16="http://schemas.microsoft.com/office/drawing/2014/main" id="{E70F177D-61DA-6DBD-184E-020960D3C9C1}"/>
              </a:ext>
            </a:extLst>
          </p:cNvPr>
          <p:cNvPicPr>
            <a:picLocks noChangeAspect="1"/>
          </p:cNvPicPr>
          <p:nvPr/>
        </p:nvPicPr>
        <p:blipFill>
          <a:blip r:embed="rId2"/>
          <a:stretch>
            <a:fillRect/>
          </a:stretch>
        </p:blipFill>
        <p:spPr>
          <a:xfrm>
            <a:off x="2057400" y="2514600"/>
            <a:ext cx="7086600" cy="2678149"/>
          </a:xfrm>
          <a:prstGeom prst="rect">
            <a:avLst/>
          </a:prstGeom>
        </p:spPr>
      </p:pic>
    </p:spTree>
    <p:extLst>
      <p:ext uri="{BB962C8B-B14F-4D97-AF65-F5344CB8AC3E}">
        <p14:creationId xmlns:p14="http://schemas.microsoft.com/office/powerpoint/2010/main" val="42983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07464" y="207263"/>
            <a:ext cx="8577072" cy="52562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290C6-33E5-72EC-36DA-3F636ACDDFDF}"/>
              </a:ext>
            </a:extLst>
          </p:cNvPr>
          <p:cNvPicPr>
            <a:picLocks noChangeAspect="1"/>
          </p:cNvPicPr>
          <p:nvPr/>
        </p:nvPicPr>
        <p:blipFill>
          <a:blip r:embed="rId2"/>
          <a:stretch>
            <a:fillRect/>
          </a:stretch>
        </p:blipFill>
        <p:spPr>
          <a:xfrm>
            <a:off x="1219200" y="990600"/>
            <a:ext cx="9443913" cy="4298955"/>
          </a:xfrm>
          <a:prstGeom prst="rect">
            <a:avLst/>
          </a:prstGeom>
        </p:spPr>
      </p:pic>
    </p:spTree>
    <p:extLst>
      <p:ext uri="{BB962C8B-B14F-4D97-AF65-F5344CB8AC3E}">
        <p14:creationId xmlns:p14="http://schemas.microsoft.com/office/powerpoint/2010/main" val="4242821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89C68-054F-707C-286E-198F16E708A3}"/>
              </a:ext>
            </a:extLst>
          </p:cNvPr>
          <p:cNvPicPr>
            <a:picLocks noChangeAspect="1"/>
          </p:cNvPicPr>
          <p:nvPr/>
        </p:nvPicPr>
        <p:blipFill>
          <a:blip r:embed="rId2"/>
          <a:stretch>
            <a:fillRect/>
          </a:stretch>
        </p:blipFill>
        <p:spPr>
          <a:xfrm>
            <a:off x="7696200" y="914400"/>
            <a:ext cx="4131951" cy="5483555"/>
          </a:xfrm>
          <a:prstGeom prst="rect">
            <a:avLst/>
          </a:prstGeom>
        </p:spPr>
      </p:pic>
      <p:pic>
        <p:nvPicPr>
          <p:cNvPr id="4" name="Picture 3">
            <a:extLst>
              <a:ext uri="{FF2B5EF4-FFF2-40B4-BE49-F238E27FC236}">
                <a16:creationId xmlns:a16="http://schemas.microsoft.com/office/drawing/2014/main" id="{E9E29A7C-FE45-6851-542D-7F68B39A50E2}"/>
              </a:ext>
            </a:extLst>
          </p:cNvPr>
          <p:cNvPicPr>
            <a:picLocks noChangeAspect="1"/>
          </p:cNvPicPr>
          <p:nvPr/>
        </p:nvPicPr>
        <p:blipFill>
          <a:blip r:embed="rId3"/>
          <a:stretch>
            <a:fillRect/>
          </a:stretch>
        </p:blipFill>
        <p:spPr>
          <a:xfrm>
            <a:off x="609600" y="914400"/>
            <a:ext cx="6598188" cy="3003555"/>
          </a:xfrm>
          <a:prstGeom prst="rect">
            <a:avLst/>
          </a:prstGeom>
        </p:spPr>
      </p:pic>
    </p:spTree>
    <p:extLst>
      <p:ext uri="{BB962C8B-B14F-4D97-AF65-F5344CB8AC3E}">
        <p14:creationId xmlns:p14="http://schemas.microsoft.com/office/powerpoint/2010/main" val="532142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4D557-6733-DA68-87B5-AD9D648428F4}"/>
              </a:ext>
            </a:extLst>
          </p:cNvPr>
          <p:cNvPicPr>
            <a:picLocks noChangeAspect="1"/>
          </p:cNvPicPr>
          <p:nvPr/>
        </p:nvPicPr>
        <p:blipFill>
          <a:blip r:embed="rId2"/>
          <a:stretch>
            <a:fillRect/>
          </a:stretch>
        </p:blipFill>
        <p:spPr>
          <a:xfrm>
            <a:off x="457200" y="1371600"/>
            <a:ext cx="4241899" cy="3705689"/>
          </a:xfrm>
          <a:prstGeom prst="rect">
            <a:avLst/>
          </a:prstGeom>
        </p:spPr>
      </p:pic>
      <p:pic>
        <p:nvPicPr>
          <p:cNvPr id="5" name="Picture 4">
            <a:extLst>
              <a:ext uri="{FF2B5EF4-FFF2-40B4-BE49-F238E27FC236}">
                <a16:creationId xmlns:a16="http://schemas.microsoft.com/office/drawing/2014/main" id="{8E1A3239-5EF7-E3F5-47CB-904E58E838EF}"/>
              </a:ext>
            </a:extLst>
          </p:cNvPr>
          <p:cNvPicPr>
            <a:picLocks noChangeAspect="1"/>
          </p:cNvPicPr>
          <p:nvPr/>
        </p:nvPicPr>
        <p:blipFill>
          <a:blip r:embed="rId3"/>
          <a:stretch>
            <a:fillRect/>
          </a:stretch>
        </p:blipFill>
        <p:spPr>
          <a:xfrm>
            <a:off x="7772400" y="1562908"/>
            <a:ext cx="3752088" cy="3732183"/>
          </a:xfrm>
          <a:prstGeom prst="rect">
            <a:avLst/>
          </a:prstGeom>
        </p:spPr>
      </p:pic>
      <p:sp>
        <p:nvSpPr>
          <p:cNvPr id="6" name="Arrow: Right 5">
            <a:extLst>
              <a:ext uri="{FF2B5EF4-FFF2-40B4-BE49-F238E27FC236}">
                <a16:creationId xmlns:a16="http://schemas.microsoft.com/office/drawing/2014/main" id="{CA6165E6-4BB9-4ACD-8246-EB53951A2087}"/>
              </a:ext>
            </a:extLst>
          </p:cNvPr>
          <p:cNvSpPr/>
          <p:nvPr/>
        </p:nvSpPr>
        <p:spPr>
          <a:xfrm>
            <a:off x="5029200" y="2971800"/>
            <a:ext cx="2362200" cy="1066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64088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3925F9CE-B8DA-6112-C905-D31D8F923A2B}"/>
              </a:ext>
            </a:extLst>
          </p:cNvPr>
          <p:cNvPicPr>
            <a:picLocks noChangeAspect="1"/>
          </p:cNvPicPr>
          <p:nvPr/>
        </p:nvPicPr>
        <p:blipFill>
          <a:blip r:embed="rId2" cstate="print"/>
          <a:stretch>
            <a:fillRect/>
          </a:stretch>
        </p:blipFill>
        <p:spPr>
          <a:xfrm>
            <a:off x="5029200" y="1905000"/>
            <a:ext cx="6216611" cy="2819400"/>
          </a:xfrm>
          <a:prstGeom prst="rect">
            <a:avLst/>
          </a:prstGeom>
        </p:spPr>
      </p:pic>
      <p:pic>
        <p:nvPicPr>
          <p:cNvPr id="3" name="object 4">
            <a:extLst>
              <a:ext uri="{FF2B5EF4-FFF2-40B4-BE49-F238E27FC236}">
                <a16:creationId xmlns:a16="http://schemas.microsoft.com/office/drawing/2014/main" id="{B94ADEBE-D6D3-51B5-B9D4-C9AABF60C248}"/>
              </a:ext>
            </a:extLst>
          </p:cNvPr>
          <p:cNvPicPr>
            <a:picLocks noChangeAspect="1"/>
          </p:cNvPicPr>
          <p:nvPr/>
        </p:nvPicPr>
        <p:blipFill>
          <a:blip r:embed="rId3" cstate="print"/>
          <a:stretch>
            <a:fillRect/>
          </a:stretch>
        </p:blipFill>
        <p:spPr>
          <a:xfrm>
            <a:off x="1066800" y="2743200"/>
            <a:ext cx="3117481" cy="2088000"/>
          </a:xfrm>
          <a:prstGeom prst="rect">
            <a:avLst/>
          </a:prstGeom>
        </p:spPr>
      </p:pic>
      <p:sp>
        <p:nvSpPr>
          <p:cNvPr id="5" name="TextBox 4">
            <a:extLst>
              <a:ext uri="{FF2B5EF4-FFF2-40B4-BE49-F238E27FC236}">
                <a16:creationId xmlns:a16="http://schemas.microsoft.com/office/drawing/2014/main" id="{3EF0E46C-3593-4A35-29F9-A434251C3CA6}"/>
              </a:ext>
            </a:extLst>
          </p:cNvPr>
          <p:cNvSpPr txBox="1"/>
          <p:nvPr/>
        </p:nvSpPr>
        <p:spPr>
          <a:xfrm>
            <a:off x="1219200" y="5791200"/>
            <a:ext cx="8991600" cy="369332"/>
          </a:xfrm>
          <a:prstGeom prst="rect">
            <a:avLst/>
          </a:prstGeom>
          <a:solidFill>
            <a:schemeClr val="bg1">
              <a:lumMod val="85000"/>
            </a:schemeClr>
          </a:solidFill>
        </p:spPr>
        <p:txBody>
          <a:bodyPr wrap="square">
            <a:spAutoFit/>
          </a:bodyPr>
          <a:lstStyle/>
          <a:p>
            <a:r>
              <a:rPr lang="en-NL">
                <a:hlinkClick r:id="rId4"/>
              </a:rPr>
              <a:t>https://servicedesk.surf.nl/wiki/display/WIKI/Log+in+to+your+workspace</a:t>
            </a:r>
            <a:endParaRPr lang="en-GB" dirty="0"/>
          </a:p>
        </p:txBody>
      </p:sp>
      <p:sp>
        <p:nvSpPr>
          <p:cNvPr id="8" name="TextBox 7">
            <a:extLst>
              <a:ext uri="{FF2B5EF4-FFF2-40B4-BE49-F238E27FC236}">
                <a16:creationId xmlns:a16="http://schemas.microsoft.com/office/drawing/2014/main" id="{3127BBCC-2971-BB12-E465-56BA6161D9E9}"/>
              </a:ext>
            </a:extLst>
          </p:cNvPr>
          <p:cNvSpPr txBox="1"/>
          <p:nvPr/>
        </p:nvSpPr>
        <p:spPr>
          <a:xfrm>
            <a:off x="1017650" y="476908"/>
            <a:ext cx="4773550" cy="523220"/>
          </a:xfrm>
          <a:prstGeom prst="rect">
            <a:avLst/>
          </a:prstGeom>
          <a:noFill/>
        </p:spPr>
        <p:txBody>
          <a:bodyPr wrap="square">
            <a:spAutoFit/>
          </a:bodyPr>
          <a:lstStyle/>
          <a:p>
            <a:r>
              <a:rPr lang="en-US" sz="28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Log in to your workspace</a:t>
            </a:r>
            <a:endParaRPr lang="en-NL" sz="2800" dirty="0"/>
          </a:p>
        </p:txBody>
      </p:sp>
    </p:spTree>
    <p:extLst>
      <p:ext uri="{BB962C8B-B14F-4D97-AF65-F5344CB8AC3E}">
        <p14:creationId xmlns:p14="http://schemas.microsoft.com/office/powerpoint/2010/main" val="333290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782E1-85B8-952A-ACDC-9D93685464EF}"/>
              </a:ext>
            </a:extLst>
          </p:cNvPr>
          <p:cNvPicPr>
            <a:picLocks noChangeAspect="1"/>
          </p:cNvPicPr>
          <p:nvPr/>
        </p:nvPicPr>
        <p:blipFill>
          <a:blip r:embed="rId2"/>
          <a:stretch>
            <a:fillRect/>
          </a:stretch>
        </p:blipFill>
        <p:spPr>
          <a:xfrm>
            <a:off x="2057400" y="990600"/>
            <a:ext cx="7924800" cy="4193136"/>
          </a:xfrm>
          <a:prstGeom prst="rect">
            <a:avLst/>
          </a:prstGeom>
        </p:spPr>
      </p:pic>
    </p:spTree>
    <p:extLst>
      <p:ext uri="{BB962C8B-B14F-4D97-AF65-F5344CB8AC3E}">
        <p14:creationId xmlns:p14="http://schemas.microsoft.com/office/powerpoint/2010/main" val="124635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D16C3-B01E-E629-094D-118BBFE3F5C1}"/>
              </a:ext>
            </a:extLst>
          </p:cNvPr>
          <p:cNvPicPr>
            <a:picLocks noChangeAspect="1"/>
          </p:cNvPicPr>
          <p:nvPr/>
        </p:nvPicPr>
        <p:blipFill>
          <a:blip r:embed="rId2"/>
          <a:stretch>
            <a:fillRect/>
          </a:stretch>
        </p:blipFill>
        <p:spPr>
          <a:xfrm>
            <a:off x="2286000" y="762000"/>
            <a:ext cx="7698176" cy="5496434"/>
          </a:xfrm>
          <a:prstGeom prst="rect">
            <a:avLst/>
          </a:prstGeom>
        </p:spPr>
      </p:pic>
    </p:spTree>
    <p:extLst>
      <p:ext uri="{BB962C8B-B14F-4D97-AF65-F5344CB8AC3E}">
        <p14:creationId xmlns:p14="http://schemas.microsoft.com/office/powerpoint/2010/main" val="228552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CCD236-9DB2-E740-85F9-B6C5B82C732A}"/>
              </a:ext>
            </a:extLst>
          </p:cNvPr>
          <p:cNvSpPr/>
          <p:nvPr/>
        </p:nvSpPr>
        <p:spPr>
          <a:xfrm>
            <a:off x="236112" y="662656"/>
            <a:ext cx="10852597" cy="5098960"/>
          </a:xfrm>
          <a:prstGeom prst="rect">
            <a:avLst/>
          </a:prstGeom>
        </p:spPr>
        <p:txBody>
          <a:bodyPr wrap="square">
            <a:spAutoFit/>
          </a:bodyPr>
          <a:lstStyle/>
          <a:p>
            <a:pPr marL="830263" indent="-830263"/>
            <a:r>
              <a:rPr lang="en-US" sz="5867" b="1" i="1" dirty="0">
                <a:solidFill>
                  <a:srgbClr val="002060"/>
                </a:solidFill>
                <a:latin typeface="Tw Cen Classified MT Std" panose="020B0502020104020603" pitchFamily="34" charset="0"/>
              </a:rPr>
              <a:t>Data infrastructure </a:t>
            </a:r>
            <a:r>
              <a:rPr lang="en-US" sz="5867" b="1" i="1" dirty="0">
                <a:solidFill>
                  <a:srgbClr val="FF0000"/>
                </a:solidFill>
                <a:latin typeface="Tw Cen Classified MT Std" panose="020B0502020104020603" pitchFamily="34" charset="0"/>
              </a:rPr>
              <a:t>drivers</a:t>
            </a:r>
          </a:p>
          <a:p>
            <a:pPr marL="830263" indent="-830263"/>
            <a:endParaRPr lang="en-US" sz="1333" dirty="0">
              <a:solidFill>
                <a:srgbClr val="282828"/>
              </a:solidFill>
              <a:latin typeface="Tw Cen Classified MT Std" panose="020B0502020104020603" pitchFamily="34" charset="0"/>
            </a:endParaRPr>
          </a:p>
          <a:p>
            <a:pPr marL="830263" indent="-830263"/>
            <a:endParaRPr lang="en-US" sz="1333" dirty="0">
              <a:solidFill>
                <a:srgbClr val="282828"/>
              </a:solidFill>
              <a:latin typeface="Tw Cen Classified MT Std" panose="020B0502020104020603" pitchFamily="34" charset="0"/>
            </a:endParaRPr>
          </a:p>
          <a:p>
            <a:pPr marL="830263" indent="-830263"/>
            <a:endParaRPr lang="en-US" sz="1333" dirty="0">
              <a:solidFill>
                <a:srgbClr val="282828"/>
              </a:solidFill>
              <a:latin typeface="Tw Cen Classified MT Std" panose="020B0502020104020603" pitchFamily="34" charset="0"/>
            </a:endParaRPr>
          </a:p>
          <a:p>
            <a:pPr marL="830263" indent="-830263"/>
            <a:endParaRPr lang="en-US" sz="1333" dirty="0">
              <a:solidFill>
                <a:srgbClr val="282828"/>
              </a:solidFill>
              <a:latin typeface="Tw Cen Classified MT Std" panose="020B0502020104020603" pitchFamily="34" charset="0"/>
            </a:endParaRPr>
          </a:p>
          <a:p>
            <a:pPr marL="830263" lvl="1" indent="-830263"/>
            <a:r>
              <a:rPr lang="en-US" sz="4267" dirty="0">
                <a:solidFill>
                  <a:srgbClr val="282828"/>
                </a:solidFill>
                <a:latin typeface="Tw Cen Classified MT Std" panose="020B0502020104020603" pitchFamily="34" charset="0"/>
              </a:rPr>
              <a:t>People</a:t>
            </a:r>
          </a:p>
          <a:p>
            <a:pPr marL="830263" lvl="1" indent="-830263"/>
            <a:r>
              <a:rPr lang="en-US" sz="4267" dirty="0">
                <a:solidFill>
                  <a:srgbClr val="282828"/>
                </a:solidFill>
                <a:latin typeface="Tw Cen Classified MT Std" panose="020B0502020104020603" pitchFamily="34" charset="0"/>
              </a:rPr>
              <a:t>Data Access &amp; Dissemination</a:t>
            </a:r>
          </a:p>
          <a:p>
            <a:pPr marL="830263" lvl="1" indent="-830263"/>
            <a:r>
              <a:rPr lang="en-US" sz="4267" dirty="0">
                <a:solidFill>
                  <a:srgbClr val="282828"/>
                </a:solidFill>
                <a:latin typeface="Tw Cen Classified MT Std" panose="020B0502020104020603" pitchFamily="34" charset="0"/>
              </a:rPr>
              <a:t>Knowledge Semination &amp; Data Curation</a:t>
            </a:r>
          </a:p>
          <a:p>
            <a:pPr marL="830263" lvl="1" indent="-830263"/>
            <a:r>
              <a:rPr lang="en-US" sz="4267" dirty="0">
                <a:solidFill>
                  <a:srgbClr val="282828"/>
                </a:solidFill>
                <a:latin typeface="Tw Cen Classified MT Std" panose="020B0502020104020603" pitchFamily="34" charset="0"/>
              </a:rPr>
              <a:t>Interoperability, Cyber Security  &amp; Standards</a:t>
            </a:r>
          </a:p>
          <a:p>
            <a:pPr marL="830263" lvl="1" indent="-830263"/>
            <a:r>
              <a:rPr lang="en-US" sz="4267" dirty="0">
                <a:solidFill>
                  <a:srgbClr val="282828"/>
                </a:solidFill>
                <a:latin typeface="Tw Cen Classified MT Std" panose="020B0502020104020603" pitchFamily="34" charset="0"/>
              </a:rPr>
              <a:t>Cloud Computing Capabilities &amp; Accessibility</a:t>
            </a:r>
          </a:p>
        </p:txBody>
      </p:sp>
      <p:pic>
        <p:nvPicPr>
          <p:cNvPr id="7170" name="Picture 2">
            <a:extLst>
              <a:ext uri="{FF2B5EF4-FFF2-40B4-BE49-F238E27FC236}">
                <a16:creationId xmlns:a16="http://schemas.microsoft.com/office/drawing/2014/main" id="{3CC65552-A8BF-BB7A-653E-9E78F37D7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3396" y="1106558"/>
            <a:ext cx="2424179" cy="24241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732841-FC33-84FA-5B9B-47C3EC0514EC}"/>
              </a:ext>
            </a:extLst>
          </p:cNvPr>
          <p:cNvSpPr txBox="1"/>
          <p:nvPr/>
        </p:nvSpPr>
        <p:spPr>
          <a:xfrm>
            <a:off x="9680619" y="3429000"/>
            <a:ext cx="2424179" cy="954107"/>
          </a:xfrm>
          <a:prstGeom prst="rect">
            <a:avLst/>
          </a:prstGeom>
          <a:solidFill>
            <a:schemeClr val="bg1">
              <a:lumMod val="95000"/>
            </a:schemeClr>
          </a:solidFill>
        </p:spPr>
        <p:txBody>
          <a:bodyPr wrap="square">
            <a:spAutoFit/>
          </a:bodyPr>
          <a:lstStyle/>
          <a:p>
            <a:r>
              <a:rPr lang="en-NL" sz="1400" dirty="0">
                <a:hlinkClick r:id="rId3"/>
              </a:rPr>
              <a:t>https://www.researchgate.net/publication/357933768_NO_MORE_SECRETS_AIRA_LivinG-Lab_AI_ETHICS</a:t>
            </a:r>
            <a:endParaRPr lang="en-US" sz="1400" dirty="0"/>
          </a:p>
        </p:txBody>
      </p:sp>
    </p:spTree>
    <p:extLst>
      <p:ext uri="{BB962C8B-B14F-4D97-AF65-F5344CB8AC3E}">
        <p14:creationId xmlns:p14="http://schemas.microsoft.com/office/powerpoint/2010/main" val="89795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D2495-FD18-E266-5C88-25E5E7017D38}"/>
              </a:ext>
            </a:extLst>
          </p:cNvPr>
          <p:cNvPicPr>
            <a:picLocks noChangeAspect="1"/>
          </p:cNvPicPr>
          <p:nvPr/>
        </p:nvPicPr>
        <p:blipFill>
          <a:blip r:embed="rId2"/>
          <a:stretch>
            <a:fillRect/>
          </a:stretch>
        </p:blipFill>
        <p:spPr>
          <a:xfrm>
            <a:off x="2895600" y="533400"/>
            <a:ext cx="7136946" cy="5474918"/>
          </a:xfrm>
          <a:prstGeom prst="rect">
            <a:avLst/>
          </a:prstGeom>
        </p:spPr>
      </p:pic>
    </p:spTree>
    <p:extLst>
      <p:ext uri="{BB962C8B-B14F-4D97-AF65-F5344CB8AC3E}">
        <p14:creationId xmlns:p14="http://schemas.microsoft.com/office/powerpoint/2010/main" val="198349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5B1821-359E-029D-413F-F303F945C3D8}"/>
              </a:ext>
            </a:extLst>
          </p:cNvPr>
          <p:cNvPicPr>
            <a:picLocks noChangeAspect="1"/>
          </p:cNvPicPr>
          <p:nvPr/>
        </p:nvPicPr>
        <p:blipFill>
          <a:blip r:embed="rId2"/>
          <a:stretch>
            <a:fillRect/>
          </a:stretch>
        </p:blipFill>
        <p:spPr>
          <a:xfrm>
            <a:off x="1371600" y="576722"/>
            <a:ext cx="9933281" cy="5704555"/>
          </a:xfrm>
          <a:prstGeom prst="rect">
            <a:avLst/>
          </a:prstGeom>
        </p:spPr>
      </p:pic>
    </p:spTree>
    <p:extLst>
      <p:ext uri="{BB962C8B-B14F-4D97-AF65-F5344CB8AC3E}">
        <p14:creationId xmlns:p14="http://schemas.microsoft.com/office/powerpoint/2010/main" val="2505644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D7E339-5B88-EDDB-DF51-5EBEBF1A3B0A}"/>
              </a:ext>
            </a:extLst>
          </p:cNvPr>
          <p:cNvPicPr>
            <a:picLocks noChangeAspect="1"/>
          </p:cNvPicPr>
          <p:nvPr/>
        </p:nvPicPr>
        <p:blipFill>
          <a:blip r:embed="rId2"/>
          <a:stretch>
            <a:fillRect/>
          </a:stretch>
        </p:blipFill>
        <p:spPr>
          <a:xfrm>
            <a:off x="2133600" y="685800"/>
            <a:ext cx="8461682" cy="5679346"/>
          </a:xfrm>
          <a:prstGeom prst="rect">
            <a:avLst/>
          </a:prstGeom>
        </p:spPr>
      </p:pic>
    </p:spTree>
    <p:extLst>
      <p:ext uri="{BB962C8B-B14F-4D97-AF65-F5344CB8AC3E}">
        <p14:creationId xmlns:p14="http://schemas.microsoft.com/office/powerpoint/2010/main" val="1436861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650CA-36FB-230B-3A3A-B0478F015404}"/>
              </a:ext>
            </a:extLst>
          </p:cNvPr>
          <p:cNvPicPr>
            <a:picLocks noChangeAspect="1"/>
          </p:cNvPicPr>
          <p:nvPr/>
        </p:nvPicPr>
        <p:blipFill>
          <a:blip r:embed="rId2"/>
          <a:stretch>
            <a:fillRect/>
          </a:stretch>
        </p:blipFill>
        <p:spPr>
          <a:xfrm>
            <a:off x="1056782" y="1018487"/>
            <a:ext cx="10078435" cy="4821025"/>
          </a:xfrm>
          <a:prstGeom prst="rect">
            <a:avLst/>
          </a:prstGeom>
        </p:spPr>
      </p:pic>
    </p:spTree>
    <p:extLst>
      <p:ext uri="{BB962C8B-B14F-4D97-AF65-F5344CB8AC3E}">
        <p14:creationId xmlns:p14="http://schemas.microsoft.com/office/powerpoint/2010/main" val="4058044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EF0E1-A52B-BA77-2EB2-B8AC60B5357D}"/>
              </a:ext>
            </a:extLst>
          </p:cNvPr>
          <p:cNvPicPr>
            <a:picLocks noChangeAspect="1"/>
          </p:cNvPicPr>
          <p:nvPr/>
        </p:nvPicPr>
        <p:blipFill>
          <a:blip r:embed="rId2"/>
          <a:stretch>
            <a:fillRect/>
          </a:stretch>
        </p:blipFill>
        <p:spPr>
          <a:xfrm>
            <a:off x="1905000" y="1524000"/>
            <a:ext cx="8961378" cy="4289634"/>
          </a:xfrm>
          <a:prstGeom prst="rect">
            <a:avLst/>
          </a:prstGeom>
        </p:spPr>
      </p:pic>
    </p:spTree>
    <p:extLst>
      <p:ext uri="{BB962C8B-B14F-4D97-AF65-F5344CB8AC3E}">
        <p14:creationId xmlns:p14="http://schemas.microsoft.com/office/powerpoint/2010/main" val="385585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84992" y="6120383"/>
            <a:ext cx="957072" cy="484631"/>
          </a:xfrm>
          <a:prstGeom prst="rect">
            <a:avLst/>
          </a:prstGeom>
        </p:spPr>
      </p:pic>
      <p:sp>
        <p:nvSpPr>
          <p:cNvPr id="4" name="object 4"/>
          <p:cNvSpPr txBox="1">
            <a:spLocks noGrp="1"/>
          </p:cNvSpPr>
          <p:nvPr>
            <p:ph type="title"/>
          </p:nvPr>
        </p:nvSpPr>
        <p:spPr>
          <a:xfrm>
            <a:off x="653265" y="651481"/>
            <a:ext cx="7728735" cy="628377"/>
          </a:xfrm>
          <a:prstGeom prst="rect">
            <a:avLst/>
          </a:prstGeom>
        </p:spPr>
        <p:txBody>
          <a:bodyPr vert="horz" wrap="square" lIns="0" tIns="12700" rIns="0" bIns="0" rtlCol="0">
            <a:spAutoFit/>
          </a:bodyPr>
          <a:lstStyle/>
          <a:p>
            <a:pPr marL="12700">
              <a:lnSpc>
                <a:spcPct val="100000"/>
              </a:lnSpc>
              <a:spcBef>
                <a:spcPts val="100"/>
              </a:spcBef>
            </a:pPr>
            <a:r>
              <a:rPr lang="en-GB" sz="4000" b="1" dirty="0">
                <a:solidFill>
                  <a:srgbClr val="C00000"/>
                </a:solidFill>
                <a:latin typeface="Century Gothic" panose="020B0502020202020204" pitchFamily="34" charset="0"/>
              </a:rPr>
              <a:t>SRAM CLOUD FUNCTIONALITY</a:t>
            </a:r>
            <a:endParaRPr sz="4000" b="1" dirty="0">
              <a:solidFill>
                <a:srgbClr val="C00000"/>
              </a:solidFill>
              <a:latin typeface="Century Gothic" panose="020B0502020202020204" pitchFamily="34" charset="0"/>
            </a:endParaRPr>
          </a:p>
        </p:txBody>
      </p:sp>
      <p:sp>
        <p:nvSpPr>
          <p:cNvPr id="5" name="object 5"/>
          <p:cNvSpPr txBox="1"/>
          <p:nvPr/>
        </p:nvSpPr>
        <p:spPr>
          <a:xfrm>
            <a:off x="685800" y="1600200"/>
            <a:ext cx="11137870" cy="4188711"/>
          </a:xfrm>
          <a:prstGeom prst="rect">
            <a:avLst/>
          </a:prstGeom>
        </p:spPr>
        <p:txBody>
          <a:bodyPr vert="horz" wrap="square" lIns="0" tIns="165100" rIns="0" bIns="0" rtlCol="0">
            <a:spAutoFit/>
          </a:bodyPr>
          <a:lstStyle/>
          <a:p>
            <a:pPr marL="12700">
              <a:lnSpc>
                <a:spcPct val="150000"/>
              </a:lnSpc>
              <a:spcBef>
                <a:spcPts val="1300"/>
              </a:spcBef>
              <a:buClr>
                <a:srgbClr val="EA7600"/>
              </a:buClr>
              <a:tabLst>
                <a:tab pos="281305" algn="l"/>
              </a:tabLst>
            </a:pPr>
            <a:r>
              <a:rPr sz="2400" b="1" dirty="0">
                <a:latin typeface="Century Gothic" panose="020B0502020202020204" pitchFamily="34" charset="0"/>
                <a:cs typeface="Calibri"/>
              </a:rPr>
              <a:t>For</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ease</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of</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use</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plug</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play</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compute:</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50"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Research</a:t>
            </a:r>
            <a:r>
              <a:rPr sz="2400" b="1" u="sng" spc="-4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Cloud</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60" dirty="0">
                <a:latin typeface="Century Gothic" panose="020B0502020202020204" pitchFamily="34" charset="0"/>
                <a:cs typeface="Calibri"/>
              </a:rPr>
              <a:t> </a:t>
            </a:r>
            <a:r>
              <a:rPr sz="2400" b="1" dirty="0">
                <a:latin typeface="Century Gothic" panose="020B0502020202020204" pitchFamily="34" charset="0"/>
                <a:cs typeface="Calibri"/>
              </a:rPr>
              <a:t>very</a:t>
            </a:r>
            <a:r>
              <a:rPr sz="2400" b="1" spc="-65" dirty="0">
                <a:latin typeface="Century Gothic" panose="020B0502020202020204" pitchFamily="34" charset="0"/>
                <a:cs typeface="Calibri"/>
              </a:rPr>
              <a:t> </a:t>
            </a:r>
            <a:r>
              <a:rPr sz="2400" b="1" dirty="0">
                <a:latin typeface="Century Gothic" panose="020B0502020202020204" pitchFamily="34" charset="0"/>
                <a:cs typeface="Calibri"/>
              </a:rPr>
              <a:t>powerful</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parallel</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computing;</a:t>
            </a:r>
            <a:r>
              <a:rPr sz="2400" b="1" spc="-60"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6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70"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Snellius</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50" dirty="0">
                <a:latin typeface="Century Gothic" panose="020B0502020202020204" pitchFamily="34" charset="0"/>
                <a:cs typeface="Calibri"/>
              </a:rPr>
              <a:t> </a:t>
            </a:r>
            <a:r>
              <a:rPr sz="2400" b="1" spc="-10" dirty="0">
                <a:latin typeface="Century Gothic" panose="020B0502020202020204" pitchFamily="34" charset="0"/>
                <a:cs typeface="Calibri"/>
              </a:rPr>
              <a:t>structurally</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processing</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very</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large</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amounts</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of</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data:</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55"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Spider</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easy</a:t>
            </a:r>
            <a:r>
              <a:rPr sz="2400" b="1" spc="-50" dirty="0">
                <a:latin typeface="Century Gothic" panose="020B0502020202020204" pitchFamily="34" charset="0"/>
                <a:cs typeface="Calibri"/>
              </a:rPr>
              <a:t> </a:t>
            </a:r>
            <a:r>
              <a:rPr sz="2400" b="1" spc="-10" dirty="0">
                <a:latin typeface="Century Gothic" panose="020B0502020202020204" pitchFamily="34" charset="0"/>
                <a:cs typeface="Calibri"/>
              </a:rPr>
              <a:t>storage</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data</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sharing;</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60"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Research</a:t>
            </a:r>
            <a:r>
              <a:rPr sz="2400" b="1" u="sng" spc="-5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Drive</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economical</a:t>
            </a:r>
            <a:r>
              <a:rPr sz="2400" b="1" spc="-50" dirty="0">
                <a:latin typeface="Century Gothic" panose="020B0502020202020204" pitchFamily="34" charset="0"/>
                <a:cs typeface="Calibri"/>
              </a:rPr>
              <a:t> </a:t>
            </a:r>
            <a:r>
              <a:rPr sz="2400" b="1" spc="-10" dirty="0">
                <a:latin typeface="Century Gothic" panose="020B0502020202020204" pitchFamily="34" charset="0"/>
                <a:cs typeface="Calibri"/>
              </a:rPr>
              <a:t>long-</a:t>
            </a:r>
            <a:r>
              <a:rPr sz="2400" b="1" dirty="0">
                <a:latin typeface="Century Gothic" panose="020B0502020202020204" pitchFamily="34" charset="0"/>
                <a:cs typeface="Calibri"/>
              </a:rPr>
              <a:t>term</a:t>
            </a:r>
            <a:r>
              <a:rPr sz="2400" b="1" spc="-60" dirty="0">
                <a:latin typeface="Century Gothic" panose="020B0502020202020204" pitchFamily="34" charset="0"/>
                <a:cs typeface="Calibri"/>
              </a:rPr>
              <a:t> </a:t>
            </a:r>
            <a:r>
              <a:rPr sz="2400" b="1" spc="-10" dirty="0">
                <a:latin typeface="Century Gothic" panose="020B0502020202020204" pitchFamily="34" charset="0"/>
                <a:cs typeface="Calibri"/>
              </a:rPr>
              <a:t>storage;</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60"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60" dirty="0">
                <a:latin typeface="Century Gothic" panose="020B0502020202020204" pitchFamily="34" charset="0"/>
                <a:cs typeface="Calibri"/>
              </a:rPr>
              <a:t> </a:t>
            </a:r>
            <a:r>
              <a:rPr sz="2400" b="1" u="sng" dirty="0">
                <a:solidFill>
                  <a:srgbClr val="0077C8"/>
                </a:solidFill>
                <a:uFill>
                  <a:solidFill>
                    <a:srgbClr val="0077C8"/>
                  </a:solidFill>
                </a:uFill>
                <a:latin typeface="Century Gothic" panose="020B0502020202020204" pitchFamily="34" charset="0"/>
                <a:cs typeface="Calibri"/>
              </a:rPr>
              <a:t>Data</a:t>
            </a:r>
            <a:r>
              <a:rPr sz="2400" b="1" u="sng" spc="-5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Archive</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advice</a:t>
            </a:r>
            <a:r>
              <a:rPr sz="2400" b="1" spc="-30"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POC’s</a:t>
            </a:r>
            <a:r>
              <a:rPr sz="2400" b="1" spc="-30" dirty="0">
                <a:latin typeface="Century Gothic" panose="020B0502020202020204" pitchFamily="34" charset="0"/>
                <a:cs typeface="Calibri"/>
              </a:rPr>
              <a:t> </a:t>
            </a:r>
            <a:r>
              <a:rPr sz="2400" b="1" dirty="0">
                <a:latin typeface="Century Gothic" panose="020B0502020202020204" pitchFamily="34" charset="0"/>
                <a:cs typeface="Calibri"/>
              </a:rPr>
              <a:t>on</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public</a:t>
            </a:r>
            <a:r>
              <a:rPr sz="2400" b="1" spc="-30" dirty="0">
                <a:latin typeface="Century Gothic" panose="020B0502020202020204" pitchFamily="34" charset="0"/>
                <a:cs typeface="Calibri"/>
              </a:rPr>
              <a:t> </a:t>
            </a:r>
            <a:r>
              <a:rPr sz="2400" b="1" dirty="0">
                <a:latin typeface="Century Gothic" panose="020B0502020202020204" pitchFamily="34" charset="0"/>
                <a:cs typeface="Calibri"/>
              </a:rPr>
              <a:t>clouds;</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our</a:t>
            </a:r>
            <a:r>
              <a:rPr sz="2400" b="1" spc="-40" dirty="0">
                <a:latin typeface="Century Gothic" panose="020B0502020202020204" pitchFamily="34" charset="0"/>
                <a:cs typeface="Calibri"/>
              </a:rPr>
              <a:t> </a:t>
            </a:r>
            <a:r>
              <a:rPr sz="2400" b="1" u="sng" dirty="0">
                <a:solidFill>
                  <a:srgbClr val="0077C8"/>
                </a:solidFill>
                <a:uFill>
                  <a:solidFill>
                    <a:srgbClr val="0077C8"/>
                  </a:solidFill>
                </a:uFill>
                <a:latin typeface="Century Gothic" panose="020B0502020202020204" pitchFamily="34" charset="0"/>
                <a:cs typeface="Calibri"/>
              </a:rPr>
              <a:t>Cloud</a:t>
            </a:r>
            <a:r>
              <a:rPr sz="2400" b="1" u="sng" spc="-35"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Consultancy</a:t>
            </a:r>
            <a:r>
              <a:rPr sz="2400" b="1" u="sng" spc="-4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team</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endParaRPr>
          </a:p>
        </p:txBody>
      </p:sp>
      <p:sp>
        <p:nvSpPr>
          <p:cNvPr id="45061" name="Text Box 5"/>
          <p:cNvSpPr txBox="1">
            <a:spLocks noChangeArrowheads="1"/>
          </p:cNvSpPr>
          <p:nvPr/>
        </p:nvSpPr>
        <p:spPr bwMode="auto">
          <a:xfrm>
            <a:off x="412368" y="5443036"/>
            <a:ext cx="2933835" cy="12818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400" b="1" dirty="0">
                <a:solidFill>
                  <a:srgbClr val="666666"/>
                </a:solidFill>
                <a:latin typeface="Arial" charset="0"/>
              </a:rPr>
              <a:t>This seminar was developed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alibri" panose="020F0502020204030204"/>
                <a:ea typeface="+mn-ea"/>
                <a:cs typeface="+mn-cs"/>
              </a:rPr>
              <a:t>Prometheus Data Science lab </a:t>
            </a:r>
            <a:r>
              <a:rPr lang="nl-NL" sz="1400" b="1" dirty="0">
                <a:solidFill>
                  <a:prstClr val="black"/>
                </a:solidFill>
                <a:latin typeface="Calibri" panose="020F0502020204030204"/>
                <a:ea typeface="+mn-ea"/>
              </a:rPr>
              <a:t>in het kader van het HR-brede </a:t>
            </a:r>
            <a:r>
              <a:rPr kumimoji="0" lang="nl-NL" sz="14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NL" sz="1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1400" b="1" dirty="0">
                <a:solidFill>
                  <a:prstClr val="black"/>
                </a:solidFill>
                <a:latin typeface="Calibri" panose="020F0502020204030204"/>
                <a:ea typeface="+mn-ea"/>
              </a:rPr>
              <a:t>&amp; </a:t>
            </a:r>
            <a:r>
              <a:rPr lang="en-US" sz="1400" b="1" dirty="0" err="1">
                <a:solidFill>
                  <a:prstClr val="black"/>
                </a:solidFill>
                <a:latin typeface="Calibri" panose="020F0502020204030204"/>
                <a:ea typeface="+mn-ea"/>
              </a:rPr>
              <a:t>Ethiek</a:t>
            </a:r>
            <a:endParaRPr lang="en-US" sz="1400" b="1" dirty="0">
              <a:solidFill>
                <a:prstClr val="black"/>
              </a:solidFill>
              <a:latin typeface="Calibri" panose="020F0502020204030204"/>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a:solidFill>
                  <a:prstClr val="black"/>
                </a:solidFill>
                <a:latin typeface="Calibri" panose="020F0502020204030204"/>
                <a:ea typeface="+mn-ea"/>
              </a:rPr>
              <a:t>Rob van der Willigen</a:t>
            </a:r>
          </a:p>
          <a:p>
            <a:pPr marL="0" marR="0" lvl="0" indent="0" algn="r" defTabSz="914400" rtl="0" eaLnBrk="1" fontAlgn="auto" latinLnBrk="0" hangingPunct="1">
              <a:lnSpc>
                <a:spcPct val="100000"/>
              </a:lnSpc>
              <a:spcBef>
                <a:spcPts val="0"/>
              </a:spcBef>
              <a:spcAft>
                <a:spcPts val="0"/>
              </a:spcAft>
              <a:buClrTx/>
              <a:buSzTx/>
              <a:buFontTx/>
              <a:buNone/>
              <a:tabLst/>
              <a:defRPr/>
            </a:pPr>
            <a:r>
              <a:rPr lang="nl-NL" sz="1400" b="1" dirty="0">
                <a:solidFill>
                  <a:prstClr val="black"/>
                </a:solidFill>
                <a:latin typeface="Calibri" panose="020F0502020204030204"/>
                <a:ea typeface="+mn-ea"/>
              </a:rPr>
              <a:t>Oktober</a:t>
            </a:r>
            <a:r>
              <a:rPr lang="en-US" sz="1400" b="1" dirty="0">
                <a:solidFill>
                  <a:prstClr val="black"/>
                </a:solidFill>
                <a:latin typeface="Calibri" panose="020F0502020204030204"/>
                <a:ea typeface="+mn-ea"/>
              </a:rPr>
              <a:t> 2023</a:t>
            </a:r>
            <a:endParaRPr kumimoji="0" lang="en-NL"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062" name="Text Box 6"/>
          <p:cNvSpPr txBox="1">
            <a:spLocks noChangeArrowheads="1"/>
          </p:cNvSpPr>
          <p:nvPr/>
        </p:nvSpPr>
        <p:spPr bwMode="auto">
          <a:xfrm>
            <a:off x="374819" y="3190784"/>
            <a:ext cx="3490567" cy="7975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110000"/>
              </a:lnSpc>
            </a:pPr>
            <a:r>
              <a:rPr lang="en-US" sz="1200">
                <a:solidFill>
                  <a:srgbClr val="666666"/>
                </a:solidFill>
                <a:latin typeface="Arial" charset="0"/>
              </a:rPr>
              <a:t>These materials are licensed under a Creative Commons Attribution-Share-Alike license. </a:t>
            </a:r>
          </a:p>
          <a:p>
            <a:pPr>
              <a:lnSpc>
                <a:spcPct val="110000"/>
              </a:lnSpc>
            </a:pPr>
            <a:r>
              <a:rPr lang="en-US" sz="1200">
                <a:solidFill>
                  <a:srgbClr val="666666"/>
                </a:solidFill>
                <a:latin typeface="Arial" charset="0"/>
              </a:rPr>
              <a:t>You can change it, transmit it, show it to other people. Just always give credit to </a:t>
            </a:r>
            <a:r>
              <a:rPr lang="en-US" sz="1200" err="1">
                <a:solidFill>
                  <a:srgbClr val="666666"/>
                </a:solidFill>
                <a:latin typeface="Arial" charset="0"/>
              </a:rPr>
              <a:t>RFvdW</a:t>
            </a:r>
            <a:r>
              <a:rPr lang="en-US" sz="1200">
                <a:solidFill>
                  <a:srgbClr val="666666"/>
                </a:solidFill>
                <a:latin typeface="Arial" charset="0"/>
              </a:rPr>
              <a:t>.</a:t>
            </a:r>
            <a:endParaRPr lang="en-US" sz="1200">
              <a:solidFill>
                <a:prstClr val="white"/>
              </a:solidFill>
            </a:endParaRPr>
          </a:p>
        </p:txBody>
      </p:sp>
      <p:sp>
        <p:nvSpPr>
          <p:cNvPr id="45063" name="Text Box 7"/>
          <p:cNvSpPr txBox="1">
            <a:spLocks noChangeArrowheads="1"/>
          </p:cNvSpPr>
          <p:nvPr/>
        </p:nvSpPr>
        <p:spPr bwMode="auto">
          <a:xfrm>
            <a:off x="373241" y="2967409"/>
            <a:ext cx="3647561" cy="175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666666"/>
                </a:solidFill>
                <a:latin typeface="Arial" charset="0"/>
                <a:hlinkClick r:id="rId2"/>
              </a:rPr>
              <a:t>http://creativecommons.org/licenses/by-nc-sa/3.0/</a:t>
            </a:r>
            <a:endParaRPr lang="en-US" sz="1200">
              <a:solidFill>
                <a:srgbClr val="666666"/>
              </a:solidFill>
              <a:latin typeface="Arial" charset="0"/>
            </a:endParaRPr>
          </a:p>
        </p:txBody>
      </p:sp>
      <p:pic>
        <p:nvPicPr>
          <p:cNvPr id="8" name="Picture 7"/>
          <p:cNvPicPr/>
          <p:nvPr/>
        </p:nvPicPr>
        <p:blipFill rotWithShape="1">
          <a:blip r:embed="rId3" cstate="print"/>
          <a:srcRect l="1858" t="51414" r="35570" b="23202"/>
          <a:stretch/>
        </p:blipFill>
        <p:spPr bwMode="auto">
          <a:xfrm>
            <a:off x="4145170" y="730665"/>
            <a:ext cx="6952479" cy="280942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557564" y="4185551"/>
            <a:ext cx="2037279" cy="2444735"/>
          </a:xfrm>
          <a:prstGeom prst="rect">
            <a:avLst/>
          </a:prstGeom>
        </p:spPr>
      </p:pic>
      <p:pic>
        <p:nvPicPr>
          <p:cNvPr id="5" name="Picture 4"/>
          <p:cNvPicPr>
            <a:picLocks noChangeAspect="1"/>
          </p:cNvPicPr>
          <p:nvPr/>
        </p:nvPicPr>
        <p:blipFill>
          <a:blip r:embed="rId5"/>
          <a:stretch>
            <a:fillRect/>
          </a:stretch>
        </p:blipFill>
        <p:spPr>
          <a:xfrm>
            <a:off x="373240" y="4196197"/>
            <a:ext cx="2924917" cy="1023359"/>
          </a:xfrm>
          <a:prstGeom prst="rect">
            <a:avLst/>
          </a:prstGeom>
        </p:spPr>
      </p:pic>
      <p:pic>
        <p:nvPicPr>
          <p:cNvPr id="17" name="Picture 16">
            <a:extLst>
              <a:ext uri="{FF2B5EF4-FFF2-40B4-BE49-F238E27FC236}">
                <a16:creationId xmlns:a16="http://schemas.microsoft.com/office/drawing/2014/main" id="{9B46F137-99B6-7846-B15D-CEB4E15AEF68}"/>
              </a:ext>
            </a:extLst>
          </p:cNvPr>
          <p:cNvPicPr>
            <a:picLocks noChangeAspect="1"/>
          </p:cNvPicPr>
          <p:nvPr/>
        </p:nvPicPr>
        <p:blipFill>
          <a:blip r:embed="rId6"/>
          <a:stretch>
            <a:fillRect/>
          </a:stretch>
        </p:blipFill>
        <p:spPr>
          <a:xfrm>
            <a:off x="11274162" y="56703"/>
            <a:ext cx="866492" cy="866492"/>
          </a:xfrm>
          <a:prstGeom prst="rect">
            <a:avLst/>
          </a:prstGeom>
        </p:spPr>
      </p:pic>
    </p:spTree>
    <p:extLst>
      <p:ext uri="{BB962C8B-B14F-4D97-AF65-F5344CB8AC3E}">
        <p14:creationId xmlns:p14="http://schemas.microsoft.com/office/powerpoint/2010/main" val="368819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Context</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1754841" y="2362200"/>
            <a:ext cx="8382000" cy="345940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Door verregaande </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rPr>
              <a:t>D</a:t>
            </a:r>
            <a:r>
              <a:rPr lang="nl-NL" sz="24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igitalisering</a:t>
            </a:r>
            <a:r>
              <a:rPr lang="nl-NL" sz="24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 in toegepast onderzoek is </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rPr>
              <a:t>D</a:t>
            </a:r>
            <a:r>
              <a:rPr lang="nl-NL" sz="24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ata </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rPr>
              <a:t>S</a:t>
            </a:r>
            <a:r>
              <a:rPr lang="nl-NL" sz="24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cience </a:t>
            </a:r>
            <a:r>
              <a:rPr lang="nl-NL" sz="24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een belangrijk onderdeel geworden van de dagelijkse onderzoekspraktijk. </a:t>
            </a:r>
          </a:p>
          <a:p>
            <a:pPr algn="l">
              <a:lnSpc>
                <a:spcPct val="107000"/>
              </a:lnSpc>
              <a:spcAft>
                <a:spcPts val="800"/>
              </a:spcAft>
            </a:pPr>
            <a:endPar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nl-NL" sz="24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Samenwerking binnen het eigen vakgebied of multidisciplinair, binnen of buiten de grenzen van een instelling is een andere al langer bestaande trend om beter gebruik te kunnen maken van elkaars kennis en sneller tot resultaten te komen.</a:t>
            </a:r>
            <a:endParaRPr lang="en-N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646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3208" y="941831"/>
            <a:ext cx="9625584" cy="59161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Context</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685800" y="2279151"/>
            <a:ext cx="11125200" cy="4213910"/>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Niet langer Excel-sheets naar elkaar mailen, maar een veilige en controleerbare manier om gemakkelijk data te verwerken binnen en tussen instellingen.</a:t>
            </a:r>
          </a:p>
          <a:p>
            <a:pPr>
              <a:lnSpc>
                <a:spcPct val="107000"/>
              </a:lnSpc>
              <a:spcAft>
                <a:spcPts val="800"/>
              </a:spcAft>
            </a:pPr>
            <a:endPar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Onderzoekers vragen om virtuele onderzoekswerkruimten </a:t>
            </a:r>
            <a:r>
              <a:rPr lang="nl-NL" sz="24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a:t>
            </a:r>
            <a:r>
              <a:rPr lang="nl-NL" sz="2400" b="1" dirty="0" err="1">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VREs</a:t>
            </a:r>
            <a:r>
              <a:rPr lang="nl-NL" sz="24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 </a:t>
            </a:r>
            <a:r>
              <a:rPr lang="nl-NL"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a:t>
            </a:r>
            <a:r>
              <a:rPr lang="nl-NL" sz="2800" b="1" dirty="0" err="1">
                <a:solidFill>
                  <a:srgbClr val="C00000"/>
                </a:solidFill>
                <a:latin typeface="Tahoma" panose="020B0604030504040204" pitchFamily="34" charset="0"/>
                <a:ea typeface="Calibri" panose="020F0502020204030204" pitchFamily="34" charset="0"/>
                <a:cs typeface="Times New Roman" panose="02020603050405020304" pitchFamily="18" charset="0"/>
              </a:rPr>
              <a:t>workspaces</a:t>
            </a:r>
            <a:r>
              <a:rPr lang="nl-NL"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 </a:t>
            </a:r>
            <a:endParaRPr lang="nl-NL"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	die laagdrempelig in het gebruik zijn; </a:t>
            </a:r>
          </a:p>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	waarbinnen ze FAIR, veilig, schaalbaar en </a:t>
            </a:r>
            <a:r>
              <a:rPr lang="nl-NL" sz="2400" dirty="0" err="1">
                <a:solidFill>
                  <a:srgbClr val="1F1F1F"/>
                </a:solidFill>
                <a:latin typeface="Tahoma" panose="020B0604030504040204" pitchFamily="34" charset="0"/>
                <a:ea typeface="Calibri" panose="020F0502020204030204" pitchFamily="34" charset="0"/>
                <a:cs typeface="Times New Roman" panose="02020603050405020304" pitchFamily="18" charset="0"/>
              </a:rPr>
              <a:t>automatiseerbaar</a:t>
            </a: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 kunnen 	samenwerken, over instellingsgrenzen heen.</a:t>
            </a:r>
          </a:p>
          <a:p>
            <a:pPr algn="l">
              <a:lnSpc>
                <a:spcPct val="107000"/>
              </a:lnSpc>
              <a:spcAft>
                <a:spcPts val="800"/>
              </a:spcAft>
            </a:pPr>
            <a:endPar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013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Context</a:t>
            </a:r>
          </a:p>
        </p:txBody>
      </p:sp>
      <p:sp>
        <p:nvSpPr>
          <p:cNvPr id="2" name="object 2">
            <a:extLst>
              <a:ext uri="{FF2B5EF4-FFF2-40B4-BE49-F238E27FC236}">
                <a16:creationId xmlns:a16="http://schemas.microsoft.com/office/drawing/2014/main" id="{72F6E74E-C1EA-AE2C-54BE-ACFD71EC1827}"/>
              </a:ext>
            </a:extLst>
          </p:cNvPr>
          <p:cNvSpPr txBox="1">
            <a:spLocks noGrp="1"/>
          </p:cNvSpPr>
          <p:nvPr>
            <p:ph type="title"/>
          </p:nvPr>
        </p:nvSpPr>
        <p:spPr>
          <a:xfrm>
            <a:off x="6010382" y="2819400"/>
            <a:ext cx="3208260" cy="2481449"/>
          </a:xfrm>
          <a:prstGeom prst="rect">
            <a:avLst/>
          </a:prstGeom>
        </p:spPr>
        <p:txBody>
          <a:bodyPr vert="horz" wrap="square" lIns="0" tIns="81915" rIns="0" bIns="0" rtlCol="0">
            <a:spAutoFit/>
          </a:bodyPr>
          <a:lstStyle/>
          <a:p>
            <a:pPr marL="12700" marR="5080">
              <a:lnSpc>
                <a:spcPct val="81100"/>
              </a:lnSpc>
              <a:spcBef>
                <a:spcPts val="645"/>
              </a:spcBef>
            </a:pPr>
            <a:r>
              <a:rPr lang="en-US" sz="2400"/>
              <a:t>Driving</a:t>
            </a:r>
            <a:r>
              <a:rPr lang="en-US" sz="2400" spc="-45"/>
              <a:t> </a:t>
            </a:r>
            <a:r>
              <a:rPr lang="en-US" sz="2400"/>
              <a:t>IT</a:t>
            </a:r>
            <a:r>
              <a:rPr lang="en-US" sz="2400" spc="-45"/>
              <a:t> </a:t>
            </a:r>
            <a:r>
              <a:rPr lang="en-US" sz="2400" spc="-10"/>
              <a:t>innovation</a:t>
            </a:r>
            <a:r>
              <a:rPr lang="en-US" sz="2400" spc="-50"/>
              <a:t> </a:t>
            </a:r>
            <a:r>
              <a:rPr lang="en-US" sz="2400"/>
              <a:t>in</a:t>
            </a:r>
            <a:r>
              <a:rPr lang="en-US" sz="2400" spc="-45"/>
              <a:t> </a:t>
            </a:r>
            <a:r>
              <a:rPr lang="en-US" sz="2400"/>
              <a:t>education</a:t>
            </a:r>
            <a:r>
              <a:rPr lang="en-US" sz="2400" spc="-45"/>
              <a:t> </a:t>
            </a:r>
            <a:r>
              <a:rPr lang="en-US" sz="2400"/>
              <a:t>and</a:t>
            </a:r>
            <a:r>
              <a:rPr lang="en-US" sz="2400" spc="-45"/>
              <a:t> </a:t>
            </a:r>
            <a:r>
              <a:rPr lang="en-US" sz="2400" spc="-10"/>
              <a:t>research </a:t>
            </a:r>
            <a:br>
              <a:rPr lang="en-US" sz="2400" spc="-10"/>
            </a:br>
            <a:br>
              <a:rPr lang="en-US" sz="2400" spc="-10"/>
            </a:br>
            <a:r>
              <a:rPr lang="en-US" sz="2000" b="0" i="1" spc="-20">
                <a:latin typeface="Calibri"/>
                <a:cs typeface="Calibri"/>
              </a:rPr>
              <a:t>Together</a:t>
            </a:r>
            <a:r>
              <a:rPr lang="en-US" sz="2000" b="0" i="1" spc="-35">
                <a:latin typeface="Calibri"/>
                <a:cs typeface="Calibri"/>
              </a:rPr>
              <a:t> </a:t>
            </a:r>
            <a:r>
              <a:rPr lang="en-US" sz="2000" b="0" i="1">
                <a:latin typeface="Calibri"/>
                <a:cs typeface="Calibri"/>
              </a:rPr>
              <a:t>with</a:t>
            </a:r>
            <a:r>
              <a:rPr lang="en-US" sz="2000" b="0" i="1" spc="-35">
                <a:latin typeface="Calibri"/>
                <a:cs typeface="Calibri"/>
              </a:rPr>
              <a:t> </a:t>
            </a:r>
            <a:r>
              <a:rPr lang="en-US" sz="2000" b="0" i="1">
                <a:latin typeface="Calibri"/>
                <a:cs typeface="Calibri"/>
              </a:rPr>
              <a:t>our</a:t>
            </a:r>
            <a:r>
              <a:rPr lang="en-US" sz="2000" b="0" i="1" spc="-35">
                <a:latin typeface="Calibri"/>
                <a:cs typeface="Calibri"/>
              </a:rPr>
              <a:t> </a:t>
            </a:r>
            <a:r>
              <a:rPr lang="en-US" sz="2000" b="0" i="1">
                <a:latin typeface="Calibri"/>
                <a:cs typeface="Calibri"/>
              </a:rPr>
              <a:t>members,</a:t>
            </a:r>
            <a:r>
              <a:rPr lang="en-US" sz="2000" b="0" i="1" spc="-30">
                <a:latin typeface="Calibri"/>
                <a:cs typeface="Calibri"/>
              </a:rPr>
              <a:t> </a:t>
            </a:r>
            <a:r>
              <a:rPr lang="en-US" sz="2000" b="0" i="1">
                <a:latin typeface="Calibri"/>
                <a:cs typeface="Calibri"/>
              </a:rPr>
              <a:t>we</a:t>
            </a:r>
            <a:r>
              <a:rPr lang="en-US" sz="2000" b="0" i="1" spc="-40">
                <a:latin typeface="Calibri"/>
                <a:cs typeface="Calibri"/>
              </a:rPr>
              <a:t> </a:t>
            </a:r>
            <a:r>
              <a:rPr lang="en-US" sz="2000" b="0" i="1">
                <a:latin typeface="Calibri"/>
                <a:cs typeface="Calibri"/>
              </a:rPr>
              <a:t>ensure</a:t>
            </a:r>
            <a:r>
              <a:rPr lang="en-US" sz="2000" b="0" i="1" spc="-35">
                <a:latin typeface="Calibri"/>
                <a:cs typeface="Calibri"/>
              </a:rPr>
              <a:t> </a:t>
            </a:r>
            <a:r>
              <a:rPr lang="en-US" sz="2000" b="0" i="1">
                <a:latin typeface="Calibri"/>
                <a:cs typeface="Calibri"/>
              </a:rPr>
              <a:t>that</a:t>
            </a:r>
            <a:r>
              <a:rPr lang="en-US" sz="2000" b="0" i="1" spc="-30">
                <a:latin typeface="Calibri"/>
                <a:cs typeface="Calibri"/>
              </a:rPr>
              <a:t> </a:t>
            </a:r>
            <a:r>
              <a:rPr lang="en-US" sz="2000" b="0" i="1">
                <a:latin typeface="Calibri"/>
                <a:cs typeface="Calibri"/>
              </a:rPr>
              <a:t>the</a:t>
            </a:r>
            <a:r>
              <a:rPr lang="en-US" sz="2000" b="0" i="1" spc="-35">
                <a:latin typeface="Calibri"/>
                <a:cs typeface="Calibri"/>
              </a:rPr>
              <a:t> </a:t>
            </a:r>
            <a:r>
              <a:rPr lang="en-US" sz="2000" b="0" i="1" spc="-10">
                <a:latin typeface="Calibri"/>
                <a:cs typeface="Calibri"/>
              </a:rPr>
              <a:t>education </a:t>
            </a:r>
            <a:r>
              <a:rPr lang="en-US" sz="2000" b="0" i="1">
                <a:latin typeface="Calibri"/>
                <a:cs typeface="Calibri"/>
              </a:rPr>
              <a:t>and</a:t>
            </a:r>
            <a:r>
              <a:rPr lang="en-US" sz="2000" b="0" i="1" spc="-50">
                <a:latin typeface="Calibri"/>
                <a:cs typeface="Calibri"/>
              </a:rPr>
              <a:t> </a:t>
            </a:r>
            <a:r>
              <a:rPr lang="en-US" sz="2000" b="0" i="1">
                <a:latin typeface="Calibri"/>
                <a:cs typeface="Calibri"/>
              </a:rPr>
              <a:t>research</a:t>
            </a:r>
            <a:r>
              <a:rPr lang="en-US" sz="2000" b="0" i="1" spc="-45">
                <a:latin typeface="Calibri"/>
                <a:cs typeface="Calibri"/>
              </a:rPr>
              <a:t> </a:t>
            </a:r>
            <a:r>
              <a:rPr lang="en-US" sz="2000" b="0" i="1">
                <a:latin typeface="Calibri"/>
                <a:cs typeface="Calibri"/>
              </a:rPr>
              <a:t>community</a:t>
            </a:r>
            <a:r>
              <a:rPr lang="en-US" sz="2000" b="0" i="1" spc="-35">
                <a:latin typeface="Calibri"/>
                <a:cs typeface="Calibri"/>
              </a:rPr>
              <a:t> </a:t>
            </a:r>
            <a:r>
              <a:rPr lang="en-US" sz="2000" b="0" i="1">
                <a:latin typeface="Calibri"/>
                <a:cs typeface="Calibri"/>
              </a:rPr>
              <a:t>has</a:t>
            </a:r>
            <a:r>
              <a:rPr lang="en-US" sz="2000" b="0" i="1" spc="-45">
                <a:latin typeface="Calibri"/>
                <a:cs typeface="Calibri"/>
              </a:rPr>
              <a:t> </a:t>
            </a:r>
            <a:r>
              <a:rPr lang="en-US" sz="2000" b="0" i="1">
                <a:latin typeface="Calibri"/>
                <a:cs typeface="Calibri"/>
              </a:rPr>
              <a:t>access</a:t>
            </a:r>
            <a:r>
              <a:rPr lang="en-US" sz="2000" b="0" i="1" spc="-45">
                <a:latin typeface="Calibri"/>
                <a:cs typeface="Calibri"/>
              </a:rPr>
              <a:t> </a:t>
            </a:r>
            <a:r>
              <a:rPr lang="en-US" sz="2000" b="0" i="1">
                <a:latin typeface="Calibri"/>
                <a:cs typeface="Calibri"/>
              </a:rPr>
              <a:t>to</a:t>
            </a:r>
            <a:r>
              <a:rPr lang="en-US" sz="2000" b="0" i="1" spc="-45">
                <a:latin typeface="Calibri"/>
                <a:cs typeface="Calibri"/>
              </a:rPr>
              <a:t> </a:t>
            </a:r>
            <a:r>
              <a:rPr lang="en-US" sz="2000" b="0" i="1">
                <a:latin typeface="Calibri"/>
                <a:cs typeface="Calibri"/>
              </a:rPr>
              <a:t>the</a:t>
            </a:r>
            <a:r>
              <a:rPr lang="en-US" sz="2000" b="0" i="1" spc="-45">
                <a:latin typeface="Calibri"/>
                <a:cs typeface="Calibri"/>
              </a:rPr>
              <a:t> </a:t>
            </a:r>
            <a:r>
              <a:rPr lang="en-US" sz="2000" b="0" i="1">
                <a:latin typeface="Calibri"/>
                <a:cs typeface="Calibri"/>
              </a:rPr>
              <a:t>best</a:t>
            </a:r>
            <a:r>
              <a:rPr lang="en-US" sz="2000" b="0" i="1" spc="-35">
                <a:latin typeface="Calibri"/>
                <a:cs typeface="Calibri"/>
              </a:rPr>
              <a:t> </a:t>
            </a:r>
            <a:r>
              <a:rPr lang="en-US" sz="2000" b="0" i="1">
                <a:latin typeface="Calibri"/>
                <a:cs typeface="Calibri"/>
              </a:rPr>
              <a:t>and</a:t>
            </a:r>
            <a:r>
              <a:rPr lang="en-US" sz="2000" b="0" i="1" spc="-45">
                <a:latin typeface="Calibri"/>
                <a:cs typeface="Calibri"/>
              </a:rPr>
              <a:t> </a:t>
            </a:r>
            <a:r>
              <a:rPr lang="en-US" sz="2000" b="0" i="1" spc="-10">
                <a:latin typeface="Calibri"/>
                <a:cs typeface="Calibri"/>
              </a:rPr>
              <a:t>latest </a:t>
            </a:r>
            <a:r>
              <a:rPr lang="en-US" sz="2000" b="0" i="1">
                <a:latin typeface="Calibri"/>
                <a:cs typeface="Calibri"/>
              </a:rPr>
              <a:t>IT</a:t>
            </a:r>
            <a:r>
              <a:rPr lang="en-US" sz="2000" b="0" i="1" spc="-50">
                <a:latin typeface="Calibri"/>
                <a:cs typeface="Calibri"/>
              </a:rPr>
              <a:t> </a:t>
            </a:r>
            <a:r>
              <a:rPr lang="en-US" sz="2000" b="0" i="1">
                <a:latin typeface="Calibri"/>
                <a:cs typeface="Calibri"/>
              </a:rPr>
              <a:t>facilities</a:t>
            </a:r>
            <a:r>
              <a:rPr lang="en-US" sz="2000" b="0" i="1" spc="-50">
                <a:latin typeface="Calibri"/>
                <a:cs typeface="Calibri"/>
              </a:rPr>
              <a:t> </a:t>
            </a:r>
            <a:r>
              <a:rPr lang="en-US" sz="2000" b="0" i="1">
                <a:latin typeface="Calibri"/>
                <a:cs typeface="Calibri"/>
              </a:rPr>
              <a:t>for</a:t>
            </a:r>
            <a:r>
              <a:rPr lang="en-US" sz="2000" b="0" i="1" spc="-50">
                <a:latin typeface="Calibri"/>
                <a:cs typeface="Calibri"/>
              </a:rPr>
              <a:t> </a:t>
            </a:r>
            <a:r>
              <a:rPr lang="en-US" sz="2000" b="0" i="1" spc="-20">
                <a:latin typeface="Calibri"/>
                <a:cs typeface="Calibri"/>
              </a:rPr>
              <a:t>top-</a:t>
            </a:r>
            <a:r>
              <a:rPr lang="en-US" sz="2000" b="0" i="1">
                <a:latin typeface="Calibri"/>
                <a:cs typeface="Calibri"/>
              </a:rPr>
              <a:t>level</a:t>
            </a:r>
            <a:r>
              <a:rPr lang="en-US" sz="2000" b="0" i="1" spc="-45">
                <a:latin typeface="Calibri"/>
                <a:cs typeface="Calibri"/>
              </a:rPr>
              <a:t> </a:t>
            </a:r>
            <a:r>
              <a:rPr lang="en-US" sz="2000" b="0" i="1">
                <a:latin typeface="Calibri"/>
                <a:cs typeface="Calibri"/>
              </a:rPr>
              <a:t>research</a:t>
            </a:r>
            <a:r>
              <a:rPr lang="en-US" sz="2000" b="0" i="1" spc="-55">
                <a:latin typeface="Calibri"/>
                <a:cs typeface="Calibri"/>
              </a:rPr>
              <a:t> </a:t>
            </a:r>
            <a:r>
              <a:rPr lang="en-US" sz="2000" b="0" i="1">
                <a:latin typeface="Calibri"/>
                <a:cs typeface="Calibri"/>
              </a:rPr>
              <a:t>and</a:t>
            </a:r>
            <a:r>
              <a:rPr lang="en-US" sz="2000" b="0" i="1" spc="-50">
                <a:latin typeface="Calibri"/>
                <a:cs typeface="Calibri"/>
              </a:rPr>
              <a:t> </a:t>
            </a:r>
            <a:r>
              <a:rPr lang="en-US" sz="2000" b="0" i="1">
                <a:latin typeface="Calibri"/>
                <a:cs typeface="Calibri"/>
              </a:rPr>
              <a:t>talent</a:t>
            </a:r>
            <a:r>
              <a:rPr lang="en-US" sz="2000" b="0" i="1" spc="-45">
                <a:latin typeface="Calibri"/>
                <a:cs typeface="Calibri"/>
              </a:rPr>
              <a:t> </a:t>
            </a:r>
            <a:r>
              <a:rPr lang="en-US" sz="2000" b="0" i="1" spc="-10">
                <a:latin typeface="Calibri"/>
                <a:cs typeface="Calibri"/>
              </a:rPr>
              <a:t>development.</a:t>
            </a:r>
            <a:endParaRPr lang="en-US" sz="2000" dirty="0">
              <a:latin typeface="Calibri"/>
              <a:cs typeface="Calibri"/>
            </a:endParaRPr>
          </a:p>
        </p:txBody>
      </p:sp>
      <p:pic>
        <p:nvPicPr>
          <p:cNvPr id="9" name="Picture 8">
            <a:extLst>
              <a:ext uri="{FF2B5EF4-FFF2-40B4-BE49-F238E27FC236}">
                <a16:creationId xmlns:a16="http://schemas.microsoft.com/office/drawing/2014/main" id="{EF32EF6F-04D9-9615-D6B9-95E455A15CA1}"/>
              </a:ext>
            </a:extLst>
          </p:cNvPr>
          <p:cNvPicPr>
            <a:picLocks noChangeAspect="1"/>
          </p:cNvPicPr>
          <p:nvPr/>
        </p:nvPicPr>
        <p:blipFill>
          <a:blip r:embed="rId2"/>
          <a:stretch>
            <a:fillRect/>
          </a:stretch>
        </p:blipFill>
        <p:spPr>
          <a:xfrm>
            <a:off x="304800" y="2251236"/>
            <a:ext cx="5358063" cy="3997508"/>
          </a:xfrm>
          <a:prstGeom prst="rect">
            <a:avLst/>
          </a:prstGeom>
        </p:spPr>
      </p:pic>
      <p:sp>
        <p:nvSpPr>
          <p:cNvPr id="11" name="TextBox 10">
            <a:extLst>
              <a:ext uri="{FF2B5EF4-FFF2-40B4-BE49-F238E27FC236}">
                <a16:creationId xmlns:a16="http://schemas.microsoft.com/office/drawing/2014/main" id="{082E0A49-FB54-4943-5B62-C1B3F6620C22}"/>
              </a:ext>
            </a:extLst>
          </p:cNvPr>
          <p:cNvSpPr txBox="1"/>
          <p:nvPr/>
        </p:nvSpPr>
        <p:spPr>
          <a:xfrm>
            <a:off x="6060040" y="5791200"/>
            <a:ext cx="4379360" cy="369332"/>
          </a:xfrm>
          <a:prstGeom prst="rect">
            <a:avLst/>
          </a:prstGeom>
          <a:solidFill>
            <a:schemeClr val="bg1">
              <a:lumMod val="95000"/>
            </a:schemeClr>
          </a:solidFill>
        </p:spPr>
        <p:txBody>
          <a:bodyPr wrap="square">
            <a:spAutoFit/>
          </a:bodyPr>
          <a:lstStyle/>
          <a:p>
            <a:r>
              <a:rPr lang="en-NL" dirty="0">
                <a:hlinkClick r:id="rId3"/>
              </a:rPr>
              <a:t>https://nl.wikipedia.org/wiki/SURFsara</a:t>
            </a:r>
            <a:endParaRPr lang="en-GB" dirty="0"/>
          </a:p>
        </p:txBody>
      </p:sp>
    </p:spTree>
    <p:extLst>
      <p:ext uri="{BB962C8B-B14F-4D97-AF65-F5344CB8AC3E}">
        <p14:creationId xmlns:p14="http://schemas.microsoft.com/office/powerpoint/2010/main" val="326499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Wat is SRAM?</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533400" y="2286000"/>
            <a:ext cx="11430000" cy="3657733"/>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3200" b="1"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SURF Research Access Management </a:t>
            </a:r>
          </a:p>
          <a:p>
            <a:pPr algn="l">
              <a:lnSpc>
                <a:spcPct val="107000"/>
              </a:lnSpc>
              <a:spcAft>
                <a:spcPts val="800"/>
              </a:spcAft>
            </a:pPr>
            <a:r>
              <a:rPr lang="nl-NL" sz="3200" b="1" dirty="0">
                <a:solidFill>
                  <a:schemeClr val="accent1">
                    <a:lumMod val="75000"/>
                  </a:schemeClr>
                </a:solidFill>
                <a:effectLst/>
                <a:latin typeface="Tahoma" panose="020B0604030504040204" pitchFamily="34" charset="0"/>
                <a:ea typeface="Calibri" panose="020F0502020204030204" pitchFamily="34" charset="0"/>
                <a:cs typeface="Times New Roman" panose="02020603050405020304" pitchFamily="18" charset="0"/>
              </a:rPr>
              <a:t>[SRAM]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faciliteert onderzoekssamenwerking </a:t>
            </a:r>
          </a:p>
          <a:p>
            <a:pPr algn="l">
              <a:lnSpc>
                <a:spcPct val="107000"/>
              </a:lnSpc>
              <a:spcAft>
                <a:spcPts val="800"/>
              </a:spcAft>
            </a:pP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door </a:t>
            </a:r>
            <a:r>
              <a:rPr lang="nl-NL" sz="3200" dirty="0">
                <a:solidFill>
                  <a:srgbClr val="1F1F1F"/>
                </a:solidFill>
                <a:latin typeface="Tahoma" panose="020B0604030504040204" pitchFamily="34" charset="0"/>
                <a:ea typeface="Calibri" panose="020F0502020204030204" pitchFamily="34" charset="0"/>
                <a:cs typeface="Times New Roman" panose="02020603050405020304" pitchFamily="18" charset="0"/>
              </a:rPr>
              <a:t>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gebruik making van een </a:t>
            </a: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‘modulaire componentstrategie’</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 (een blokkendoos) in combinatie met een </a:t>
            </a:r>
          </a:p>
          <a:p>
            <a:pPr algn="l">
              <a:lnSpc>
                <a:spcPct val="107000"/>
              </a:lnSpc>
              <a:spcAft>
                <a:spcPts val="800"/>
              </a:spcAft>
            </a:pP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op </a:t>
            </a: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Data Science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(DS) gebaseerde </a:t>
            </a:r>
          </a:p>
          <a:p>
            <a:pPr algn="l">
              <a:lnSpc>
                <a:spcPct val="107000"/>
              </a:lnSpc>
              <a:spcAft>
                <a:spcPts val="800"/>
              </a:spcAft>
            </a:pPr>
            <a:r>
              <a:rPr lang="nl-NL" sz="3200" dirty="0">
                <a:solidFill>
                  <a:srgbClr val="1F1F1F"/>
                </a:solidFill>
                <a:latin typeface="Tahoma" panose="020B0604030504040204" pitchFamily="34" charset="0"/>
                <a:ea typeface="Calibri" panose="020F0502020204030204" pitchFamily="34" charset="0"/>
                <a:cs typeface="Times New Roman" panose="02020603050405020304" pitchFamily="18" charset="0"/>
              </a:rPr>
              <a:t>IT (</a:t>
            </a:r>
            <a:r>
              <a:rPr lang="nl-NL" sz="3200" dirty="0">
                <a:solidFill>
                  <a:srgbClr val="C00000"/>
                </a:solidFill>
                <a:latin typeface="Tahoma" panose="020B0604030504040204" pitchFamily="34" charset="0"/>
                <a:ea typeface="Calibri" panose="020F0502020204030204" pitchFamily="34" charset="0"/>
                <a:cs typeface="Times New Roman" panose="02020603050405020304" pitchFamily="18" charset="0"/>
              </a:rPr>
              <a:t>informatie technologie</a:t>
            </a:r>
            <a:r>
              <a:rPr lang="nl-NL" sz="3200" dirty="0">
                <a:solidFill>
                  <a:srgbClr val="1F1F1F"/>
                </a:solidFill>
                <a:latin typeface="Tahoma" panose="020B0604030504040204" pitchFamily="34" charset="0"/>
                <a:ea typeface="Calibri" panose="020F0502020204030204" pitchFamily="34" charset="0"/>
                <a:cs typeface="Times New Roman" panose="02020603050405020304" pitchFamily="18" charset="0"/>
              </a:rPr>
              <a:t>)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infrastructuur.</a:t>
            </a:r>
            <a:endParaRPr lang="en-NL"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828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4FFDEA-2FCA-48F9-5834-2683A6B60F3F}"/>
              </a:ext>
            </a:extLst>
          </p:cNvPr>
          <p:cNvSpPr txBox="1"/>
          <p:nvPr/>
        </p:nvSpPr>
        <p:spPr>
          <a:xfrm>
            <a:off x="533400" y="228600"/>
            <a:ext cx="10744200" cy="4832092"/>
          </a:xfrm>
          <a:prstGeom prst="rect">
            <a:avLst/>
          </a:prstGeom>
          <a:noFill/>
        </p:spPr>
        <p:txBody>
          <a:bodyPr wrap="square">
            <a:spAutoFit/>
          </a:bodyPr>
          <a:lstStyle/>
          <a:p>
            <a:pPr algn="l"/>
            <a:r>
              <a:rPr lang="nl-NL" sz="3200" b="1" i="0" dirty="0">
                <a:solidFill>
                  <a:srgbClr val="27262B"/>
                </a:solidFill>
                <a:effectLst/>
                <a:latin typeface="system-ui"/>
              </a:rPr>
              <a:t>SRAM</a:t>
            </a:r>
          </a:p>
          <a:p>
            <a:pPr algn="l"/>
            <a:endParaRPr lang="nl-NL" b="0" i="0" dirty="0">
              <a:solidFill>
                <a:srgbClr val="27262B"/>
              </a:solidFill>
              <a:effectLst/>
              <a:latin typeface="system-ui"/>
            </a:endParaRPr>
          </a:p>
          <a:p>
            <a:pPr algn="l"/>
            <a:r>
              <a:rPr lang="nl-NL" sz="2400" b="0" i="0" dirty="0">
                <a:solidFill>
                  <a:srgbClr val="5C5962"/>
                </a:solidFill>
                <a:effectLst/>
                <a:latin typeface="system-ui"/>
              </a:rPr>
              <a:t>SURF Research Access Management (SRAM) is een beheerapplicatie om onderzoekers snel en veilig toegang te geven tot onderzoeksdiensten: een samenwerkingsverband (‘</a:t>
            </a:r>
            <a:r>
              <a:rPr lang="nl-NL" sz="2400" b="0" i="0" dirty="0" err="1">
                <a:solidFill>
                  <a:srgbClr val="5C5962"/>
                </a:solidFill>
                <a:effectLst/>
                <a:latin typeface="system-ui"/>
              </a:rPr>
              <a:t>collaboration</a:t>
            </a:r>
            <a:r>
              <a:rPr lang="nl-NL" sz="2400" b="0" i="0" dirty="0">
                <a:solidFill>
                  <a:srgbClr val="5C5962"/>
                </a:solidFill>
                <a:effectLst/>
                <a:latin typeface="system-ui"/>
              </a:rPr>
              <a:t>’) aanmaken, leden uitnodigen en onderzoeksdiensten koppelen. </a:t>
            </a:r>
          </a:p>
          <a:p>
            <a:pPr algn="l"/>
            <a:endParaRPr lang="nl-NL" sz="2400" dirty="0">
              <a:solidFill>
                <a:srgbClr val="5C5962"/>
              </a:solidFill>
              <a:latin typeface="system-ui"/>
            </a:endParaRPr>
          </a:p>
          <a:p>
            <a:pPr algn="l"/>
            <a:endParaRPr lang="nl-NL" sz="2400" b="0" i="0" dirty="0">
              <a:solidFill>
                <a:srgbClr val="5C5962"/>
              </a:solidFill>
              <a:effectLst/>
              <a:latin typeface="system-ui"/>
            </a:endParaRPr>
          </a:p>
          <a:p>
            <a:pPr algn="l"/>
            <a:r>
              <a:rPr lang="nl-NL" sz="2400" b="0" i="0" dirty="0">
                <a:solidFill>
                  <a:srgbClr val="5C5962"/>
                </a:solidFill>
                <a:effectLst/>
                <a:latin typeface="system-ui"/>
              </a:rPr>
              <a:t>SRAM zorgt er dan automatisch voor dat accounts worden aangemaakt in de gekoppelde onderzoeksdiensten. Onderzoekers van deze </a:t>
            </a:r>
            <a:r>
              <a:rPr lang="nl-NL" sz="2400" b="0" i="0" dirty="0" err="1">
                <a:solidFill>
                  <a:srgbClr val="5C5962"/>
                </a:solidFill>
                <a:effectLst/>
                <a:latin typeface="system-ui"/>
              </a:rPr>
              <a:t>collaboration</a:t>
            </a:r>
            <a:r>
              <a:rPr lang="nl-NL" sz="2400" b="0" i="0" dirty="0">
                <a:solidFill>
                  <a:srgbClr val="5C5962"/>
                </a:solidFill>
                <a:effectLst/>
                <a:latin typeface="system-ui"/>
              </a:rPr>
              <a:t> kunnen vervolgens met hun instellingsaccount inloggen bij de gekoppelde onderzoeksdiensten.</a:t>
            </a:r>
          </a:p>
          <a:p>
            <a:pPr algn="l"/>
            <a:endParaRPr lang="nl-NL" b="0" i="0" dirty="0">
              <a:solidFill>
                <a:srgbClr val="5C5962"/>
              </a:solidFill>
              <a:effectLst/>
              <a:latin typeface="system-ui"/>
            </a:endParaRPr>
          </a:p>
        </p:txBody>
      </p:sp>
    </p:spTree>
    <p:extLst>
      <p:ext uri="{BB962C8B-B14F-4D97-AF65-F5344CB8AC3E}">
        <p14:creationId xmlns:p14="http://schemas.microsoft.com/office/powerpoint/2010/main" val="2754252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1556</Words>
  <Application>Microsoft Macintosh PowerPoint</Application>
  <PresentationFormat>Widescreen</PresentationFormat>
  <Paragraphs>258</Paragraphs>
  <Slides>36</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Abadi MT Condensed Extra Bold</vt:lpstr>
      <vt:lpstr>Arial</vt:lpstr>
      <vt:lpstr>Calibri</vt:lpstr>
      <vt:lpstr>Calibri Light</vt:lpstr>
      <vt:lpstr>Century Gothic</vt:lpstr>
      <vt:lpstr>Courier New</vt:lpstr>
      <vt:lpstr>DM Sans</vt:lpstr>
      <vt:lpstr>system-ui</vt:lpstr>
      <vt:lpstr>Tahoma</vt:lpstr>
      <vt:lpstr>Tw Cen Classified MT Std</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Driving IT innovation in education and research   Together with our members, we ensure that the education and research community has access to the best and latest IT facilities for top-level research and talent development.</vt:lpstr>
      <vt:lpstr>PowerPoint Presentation</vt:lpstr>
      <vt:lpstr>PowerPoint Presentation</vt:lpstr>
      <vt:lpstr>PowerPoint Presentation</vt:lpstr>
      <vt:lpstr>SURF is / does many things to (help) research</vt:lpstr>
      <vt:lpstr>PowerPoint Presentation</vt:lpstr>
      <vt:lpstr>PowerPoint Presentation</vt:lpstr>
      <vt:lpstr>PowerPoint Presentation</vt:lpstr>
      <vt:lpstr>PowerPoint Presentation</vt:lpstr>
      <vt:lpstr>PowerPoint Presentation</vt:lpstr>
      <vt:lpstr>Access routes to research services</vt:lpstr>
      <vt:lpstr>User-friendly encrypted cloud storage</vt:lpstr>
      <vt:lpstr>SURF Research services</vt:lpstr>
      <vt:lpstr>PowerPoint Presentation</vt:lpstr>
      <vt:lpstr>Clouds at SURF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SRAM CLOUD FUNCTIONALITY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 van Ekeren</dc:creator>
  <cp:lastModifiedBy>Robert Frans van der Willigen</cp:lastModifiedBy>
  <cp:revision>3</cp:revision>
  <dcterms:created xsi:type="dcterms:W3CDTF">2023-10-25T12:26:47Z</dcterms:created>
  <dcterms:modified xsi:type="dcterms:W3CDTF">2024-05-24T05:45:33Z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2023-10-18T00:00:00Z</vt:filetime>
  </property>
  <property fmtid="{D5CDD505-2E9C-101B-9397-08002B2CF9AE}" pid="3" name="Creator">
    <vt:lpwstr>Microsoft® PowerPoint® voor Microsoft 365</vt:lpwstr>
  </property>
  <property fmtid="{D5CDD505-2E9C-101B-9397-08002B2CF9AE}" pid="4" name="LastSaved">
    <vt:filetime>2023-10-25T00:00:00Z</vt:filetime>
  </property>
  <property fmtid="{D5CDD505-2E9C-101B-9397-08002B2CF9AE}" pid="5" name="Producer">
    <vt:lpwstr>Microsoft® PowerPoint® voor Microsoft 365</vt:lpwstr>
  </property>
</Properties>
</file>